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7"/>
  </p:notesMasterIdLst>
  <p:sldIdLst>
    <p:sldId id="256" r:id="rId5"/>
    <p:sldId id="257" r:id="rId6"/>
    <p:sldId id="291" r:id="rId7"/>
    <p:sldId id="274" r:id="rId8"/>
    <p:sldId id="259" r:id="rId9"/>
    <p:sldId id="282" r:id="rId10"/>
    <p:sldId id="278" r:id="rId11"/>
    <p:sldId id="283" r:id="rId12"/>
    <p:sldId id="281" r:id="rId13"/>
    <p:sldId id="264" r:id="rId14"/>
    <p:sldId id="265" r:id="rId15"/>
    <p:sldId id="280" r:id="rId16"/>
    <p:sldId id="288" r:id="rId17"/>
    <p:sldId id="262" r:id="rId18"/>
    <p:sldId id="287" r:id="rId19"/>
    <p:sldId id="289" r:id="rId20"/>
    <p:sldId id="290" r:id="rId21"/>
    <p:sldId id="285" r:id="rId22"/>
    <p:sldId id="263" r:id="rId23"/>
    <p:sldId id="271" r:id="rId24"/>
    <p:sldId id="269" r:id="rId25"/>
    <p:sldId id="272"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Helvetica Neue"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7" roundtripDataSignature="AMtx7mhB3HpB1YFN/gDaMJVhDEB0Z44H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13" autoAdjust="0"/>
  </p:normalViewPr>
  <p:slideViewPr>
    <p:cSldViewPr snapToGrid="0">
      <p:cViewPr varScale="1">
        <p:scale>
          <a:sx n="77" d="100"/>
          <a:sy n="77" d="100"/>
        </p:scale>
        <p:origin x="97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ddblog.org/videoconferencing-alternatives-how-low-bandwidth-teaching-will-save-us-al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82e034ec12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Should we move this slide up?When people enter the room, it might be nice to see this while waiting? HP I think so. Maybe just change collaborate to welcome - Ross</a:t>
            </a:r>
            <a:endParaRPr/>
          </a:p>
        </p:txBody>
      </p:sp>
      <p:sp>
        <p:nvSpPr>
          <p:cNvPr id="43" name="Google Shape;43;g82e034ec12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2ffc80190_5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82ffc80190_5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Large group discussion</a:t>
            </a:r>
            <a:endParaRPr/>
          </a:p>
        </p:txBody>
      </p:sp>
      <p:sp>
        <p:nvSpPr>
          <p:cNvPr id="119" name="Google Shape;119;g82ffc80190_5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850836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 be students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035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2f4089110_3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72f4089110_3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g72f4089110_3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303971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2f4089110_3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72f4089110_3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g72f4089110_3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2c2dae7df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82c2dae7df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 run through of what a live session entails (summarized from FLO synchro... ) feel free to delete, but it might be good to walk them through it after “Avoid these things” HP Picture of facilitator with headsets? </a:t>
            </a:r>
            <a:endParaRPr/>
          </a:p>
        </p:txBody>
      </p:sp>
      <p:sp>
        <p:nvSpPr>
          <p:cNvPr id="166" name="Google Shape;166;g82c2dae7df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2e034ec12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82e034ec12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g82e034ec12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2f4089110_3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72f4089110_3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72f4089110_3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25ec57e31_1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g825ec57e31_1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Ask participants to type in the chat where they are from </a:t>
            </a:r>
            <a:endParaRPr/>
          </a:p>
        </p:txBody>
      </p:sp>
      <p:sp>
        <p:nvSpPr>
          <p:cNvPr id="65" name="Google Shape;65;g825ec57e31_1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2e034ec1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82e034ec12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Purpose: why are we doing this?</a:t>
            </a:r>
            <a:endParaRPr dirty="0"/>
          </a:p>
          <a:p>
            <a:pPr marL="457200" lvl="0" indent="-317500" algn="l" rtl="0">
              <a:lnSpc>
                <a:spcPct val="100000"/>
              </a:lnSpc>
              <a:spcBef>
                <a:spcPts val="0"/>
              </a:spcBef>
              <a:spcAft>
                <a:spcPts val="0"/>
              </a:spcAft>
              <a:buSzPts val="1400"/>
              <a:buChar char="-"/>
            </a:pPr>
            <a:r>
              <a:rPr lang="en-US" dirty="0"/>
              <a:t>As everyone pivots online, we want to support good and </a:t>
            </a:r>
            <a:r>
              <a:rPr lang="en-US" dirty="0" err="1"/>
              <a:t>skilful</a:t>
            </a:r>
            <a:r>
              <a:rPr lang="en-US" dirty="0"/>
              <a:t> (technically, and pedagogically) use of synchronous tools. </a:t>
            </a:r>
            <a:endParaRPr dirty="0"/>
          </a:p>
          <a:p>
            <a:pPr marL="457200" lvl="0" indent="-317500" algn="l" rtl="0">
              <a:lnSpc>
                <a:spcPct val="100000"/>
              </a:lnSpc>
              <a:spcBef>
                <a:spcPts val="0"/>
              </a:spcBef>
              <a:spcAft>
                <a:spcPts val="0"/>
              </a:spcAft>
              <a:buSzPts val="1400"/>
              <a:buChar char="-"/>
            </a:pPr>
            <a:r>
              <a:rPr lang="en-US" dirty="0"/>
              <a:t>Using “live online” time in the best way. Avoid using live sessions for “content delivery”. Instead, using live sessions for interactions and activities to support learning</a:t>
            </a:r>
            <a:endParaRPr dirty="0"/>
          </a:p>
          <a:p>
            <a:pPr marL="457200" lvl="0" indent="-317500" algn="l" rtl="0">
              <a:lnSpc>
                <a:spcPct val="100000"/>
              </a:lnSpc>
              <a:spcBef>
                <a:spcPts val="0"/>
              </a:spcBef>
              <a:spcAft>
                <a:spcPts val="0"/>
              </a:spcAft>
              <a:buSzPts val="1400"/>
              <a:buChar char="-"/>
            </a:pPr>
            <a:r>
              <a:rPr lang="en-US" dirty="0"/>
              <a:t>From George V’s recent publication:</a:t>
            </a:r>
            <a:endParaRPr dirty="0"/>
          </a:p>
          <a:p>
            <a:pPr marL="457200" lvl="0" indent="-317500" algn="l" rtl="0">
              <a:lnSpc>
                <a:spcPct val="100000"/>
              </a:lnSpc>
              <a:spcBef>
                <a:spcPts val="0"/>
              </a:spcBef>
              <a:spcAft>
                <a:spcPts val="0"/>
              </a:spcAft>
              <a:buSzPts val="1400"/>
              <a:buChar char="-"/>
            </a:pPr>
            <a:r>
              <a:rPr lang="en-US" sz="1350" b="1" dirty="0">
                <a:solidFill>
                  <a:srgbClr val="2E2E2E"/>
                </a:solidFill>
                <a:highlight>
                  <a:srgbClr val="FFFFFF"/>
                </a:highlight>
                <a:latin typeface="Arial"/>
                <a:ea typeface="Arial"/>
                <a:cs typeface="Arial"/>
                <a:sym typeface="Arial"/>
              </a:rPr>
              <a:t>5. Students want faculty to be comfortable with technology.</a:t>
            </a:r>
            <a:r>
              <a:rPr lang="en-US" sz="1350" dirty="0">
                <a:solidFill>
                  <a:srgbClr val="2E2E2E"/>
                </a:solidFill>
                <a:highlight>
                  <a:srgbClr val="FFFFFF"/>
                </a:highlight>
                <a:latin typeface="Arial"/>
                <a:ea typeface="Arial"/>
                <a:cs typeface="Arial"/>
                <a:sym typeface="Arial"/>
              </a:rPr>
              <a:t> There are many ways to teach remotely. Faculty should not assume that all teaching must be done via a live lecture. The most common tweets from students involve complaints that professors try to use technology that they clearly have not practiced, lecture for some time before realizing they were muted, show whiteboards upside-down, and don't notice when students tell them that something is wrong. If faculty are going to lecture, one way to avoid these problems is to simply record the lecture and ask students to watch it on their own time. Recording lectures in short five- or ten-minute chunks may provide added flexibility. Or if faculty want students to take notes, why not provide them with the PowerPoint file as a starting point? But most importantly, faculty should practice using technology before incorporating it into their classes.</a:t>
            </a:r>
            <a:endParaRPr dirty="0"/>
          </a:p>
        </p:txBody>
      </p:sp>
      <p:sp>
        <p:nvSpPr>
          <p:cNvPr id="72" name="Google Shape;72;g82e034ec12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330305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2e034ec12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g82e034ec12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no interactive whiteboard available: use chat to share numbers </a:t>
            </a:r>
            <a:endParaRPr/>
          </a:p>
          <a:p>
            <a:pPr marL="0" lvl="0" indent="0" algn="l" rtl="0">
              <a:lnSpc>
                <a:spcPct val="100000"/>
              </a:lnSpc>
              <a:spcBef>
                <a:spcPts val="0"/>
              </a:spcBef>
              <a:spcAft>
                <a:spcPts val="0"/>
              </a:spcAft>
              <a:buSzPts val="1400"/>
              <a:buNone/>
            </a:pPr>
            <a:r>
              <a:rPr lang="en-US"/>
              <a:t>If in BlueJeans or another tool with a robust/interactive whiteboard, invite folks to make a mark directly on the line. </a:t>
            </a:r>
            <a:endParaRPr/>
          </a:p>
          <a:p>
            <a:pPr marL="0" lvl="0" indent="0" algn="l" rtl="0">
              <a:lnSpc>
                <a:spcPct val="100000"/>
              </a:lnSpc>
              <a:spcBef>
                <a:spcPts val="0"/>
              </a:spcBef>
              <a:spcAft>
                <a:spcPts val="0"/>
              </a:spcAft>
              <a:buSzPts val="1400"/>
              <a:buNone/>
            </a:pPr>
            <a:endParaRPr/>
          </a:p>
        </p:txBody>
      </p:sp>
      <p:sp>
        <p:nvSpPr>
          <p:cNvPr id="79" name="Google Shape;79;g82e034ec12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2e034ec1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82e034ec1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synch and asynch? And why would you use one vs. the other? </a:t>
            </a:r>
            <a:endParaRPr/>
          </a:p>
        </p:txBody>
      </p:sp>
      <p:sp>
        <p:nvSpPr>
          <p:cNvPr id="89" name="Google Shape;89;g82e034ec1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295106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u="sng" dirty="0">
                <a:solidFill>
                  <a:schemeClr val="hlink"/>
                </a:solidFill>
                <a:hlinkClick r:id="rId3"/>
              </a:rPr>
              <a:t>https://www.iddblog.org/videoconferencing-alternatives-how-low-bandwidth-teaching-will-save-us-all/</a:t>
            </a:r>
            <a:endParaRPr lang="en-US" dirty="0"/>
          </a:p>
          <a:p>
            <a:pPr marL="0" lvl="0" indent="0" algn="l" rtl="0">
              <a:lnSpc>
                <a:spcPct val="100000"/>
              </a:lnSpc>
              <a:spcBef>
                <a:spcPts val="0"/>
              </a:spcBef>
              <a:spcAft>
                <a:spcPts val="0"/>
              </a:spcAft>
              <a:buSzPts val="1400"/>
              <a:buNone/>
            </a:pPr>
            <a:r>
              <a:rPr lang="en-US" dirty="0"/>
              <a:t>Note: bandwidth can present a barrier for some students</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509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2ffc80190_5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82ffc80190_5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Large group discussion</a:t>
            </a:r>
            <a:endParaRPr/>
          </a:p>
        </p:txBody>
      </p:sp>
      <p:sp>
        <p:nvSpPr>
          <p:cNvPr id="119" name="Google Shape;119;g82ffc80190_5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2e034ec12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82e034ec12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about lecturing online: it’s SO much better to offer this kind of content as a pre-recorded video instead of a live talk. It’s more accessible (captioned), students can play and re-play it, it’s safe from unexpected technical difficulties in the moment</a:t>
            </a:r>
            <a:endParaRPr/>
          </a:p>
        </p:txBody>
      </p:sp>
      <p:sp>
        <p:nvSpPr>
          <p:cNvPr id="126" name="Google Shape;126;g82e034ec12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2e034ec1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82e034ec1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Poll</a:t>
            </a:r>
            <a:endParaRPr dirty="0"/>
          </a:p>
        </p:txBody>
      </p:sp>
      <p:sp>
        <p:nvSpPr>
          <p:cNvPr id="103" name="Google Shape;103;g82e034ec12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with CC)">
  <p:cSld name="Cover (with CC)">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398177" y="729540"/>
            <a:ext cx="6018811" cy="1790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4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398182" y="2535456"/>
            <a:ext cx="6107823" cy="541821"/>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1"/>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13"/>
          <p:cNvSpPr txBox="1">
            <a:spLocks noGrp="1"/>
          </p:cNvSpPr>
          <p:nvPr>
            <p:ph type="body" idx="2"/>
          </p:nvPr>
        </p:nvSpPr>
        <p:spPr>
          <a:xfrm>
            <a:off x="398182" y="3230283"/>
            <a:ext cx="3914199" cy="1214535"/>
          </a:xfrm>
          <a:prstGeom prst="rect">
            <a:avLst/>
          </a:prstGeom>
          <a:noFill/>
          <a:ln>
            <a:noFill/>
          </a:ln>
        </p:spPr>
        <p:txBody>
          <a:bodyPr spcFirstLastPara="1" wrap="square" lIns="91425" tIns="45700" rIns="91425" bIns="45700" anchor="t" anchorCtr="0">
            <a:normAutofit/>
          </a:bodyPr>
          <a:lstStyle>
            <a:lvl1pPr marL="457167" lvl="0" indent="-228582" algn="l">
              <a:lnSpc>
                <a:spcPct val="90000"/>
              </a:lnSpc>
              <a:spcBef>
                <a:spcPts val="751"/>
              </a:spcBef>
              <a:spcAft>
                <a:spcPts val="0"/>
              </a:spcAft>
              <a:buClr>
                <a:schemeClr val="dk1"/>
              </a:buClr>
              <a:buSzPts val="1300"/>
              <a:buNone/>
              <a:defRPr sz="1300"/>
            </a:lvl1pPr>
            <a:lvl2pPr marL="914332" lvl="1" indent="-342874" algn="l">
              <a:lnSpc>
                <a:spcPct val="90000"/>
              </a:lnSpc>
              <a:spcBef>
                <a:spcPts val="375"/>
              </a:spcBef>
              <a:spcAft>
                <a:spcPts val="0"/>
              </a:spcAft>
              <a:buClr>
                <a:schemeClr val="dk1"/>
              </a:buClr>
              <a:buSzPts val="1800"/>
              <a:buChar char="•"/>
              <a:defRPr/>
            </a:lvl2pPr>
            <a:lvl3pPr marL="1371498" lvl="2" indent="-342874" algn="l">
              <a:lnSpc>
                <a:spcPct val="90000"/>
              </a:lnSpc>
              <a:spcBef>
                <a:spcPts val="375"/>
              </a:spcBef>
              <a:spcAft>
                <a:spcPts val="0"/>
              </a:spcAft>
              <a:buClr>
                <a:schemeClr val="dk1"/>
              </a:buClr>
              <a:buSzPts val="1800"/>
              <a:buChar char="•"/>
              <a:defRPr/>
            </a:lvl3pPr>
            <a:lvl4pPr marL="1828664" lvl="3" indent="-342874" algn="l">
              <a:lnSpc>
                <a:spcPct val="90000"/>
              </a:lnSpc>
              <a:spcBef>
                <a:spcPts val="375"/>
              </a:spcBef>
              <a:spcAft>
                <a:spcPts val="0"/>
              </a:spcAft>
              <a:buClr>
                <a:schemeClr val="dk1"/>
              </a:buClr>
              <a:buSzPts val="1800"/>
              <a:buChar char="•"/>
              <a:defRPr/>
            </a:lvl4pPr>
            <a:lvl5pPr marL="2285830" lvl="4" indent="-342874" algn="l">
              <a:lnSpc>
                <a:spcPct val="90000"/>
              </a:lnSpc>
              <a:spcBef>
                <a:spcPts val="375"/>
              </a:spcBef>
              <a:spcAft>
                <a:spcPts val="0"/>
              </a:spcAft>
              <a:buClr>
                <a:schemeClr val="dk1"/>
              </a:buClr>
              <a:buSzPts val="1800"/>
              <a:buChar char="•"/>
              <a:defRPr/>
            </a:lvl5pPr>
            <a:lvl6pPr marL="2742994" lvl="5" indent="-342874" algn="l">
              <a:lnSpc>
                <a:spcPct val="90000"/>
              </a:lnSpc>
              <a:spcBef>
                <a:spcPts val="375"/>
              </a:spcBef>
              <a:spcAft>
                <a:spcPts val="0"/>
              </a:spcAft>
              <a:buClr>
                <a:schemeClr val="dk1"/>
              </a:buClr>
              <a:buSzPts val="1800"/>
              <a:buChar char="•"/>
              <a:defRPr/>
            </a:lvl6pPr>
            <a:lvl7pPr marL="3200160" lvl="6" indent="-342874" algn="l">
              <a:lnSpc>
                <a:spcPct val="90000"/>
              </a:lnSpc>
              <a:spcBef>
                <a:spcPts val="375"/>
              </a:spcBef>
              <a:spcAft>
                <a:spcPts val="0"/>
              </a:spcAft>
              <a:buClr>
                <a:schemeClr val="dk1"/>
              </a:buClr>
              <a:buSzPts val="1800"/>
              <a:buChar char="•"/>
              <a:defRPr/>
            </a:lvl7pPr>
            <a:lvl8pPr marL="3657327" lvl="7" indent="-342874" algn="l">
              <a:lnSpc>
                <a:spcPct val="90000"/>
              </a:lnSpc>
              <a:spcBef>
                <a:spcPts val="375"/>
              </a:spcBef>
              <a:spcAft>
                <a:spcPts val="0"/>
              </a:spcAft>
              <a:buClr>
                <a:schemeClr val="dk1"/>
              </a:buClr>
              <a:buSzPts val="1800"/>
              <a:buChar char="•"/>
              <a:defRPr/>
            </a:lvl8pPr>
            <a:lvl9pPr marL="4114492" lvl="8" indent="-342874"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Slide" type="title">
  <p:cSld name="TITLE">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15"/>
          <p:cNvSpPr txBox="1">
            <a:spLocks noGrp="1"/>
          </p:cNvSpPr>
          <p:nvPr>
            <p:ph type="ctrTitle"/>
          </p:nvPr>
        </p:nvSpPr>
        <p:spPr>
          <a:xfrm>
            <a:off x="1143000" y="841784"/>
            <a:ext cx="6858000" cy="100495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Helvetica Neue"/>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subTitle" idx="1"/>
          </p:nvPr>
        </p:nvSpPr>
        <p:spPr>
          <a:xfrm>
            <a:off x="1143000" y="2091931"/>
            <a:ext cx="6858000" cy="180771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1"/>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 Slide - Center Title">
  <p:cSld name="Standard Slide - Center Title">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628651" y="273845"/>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300"/>
              <a:buFont typeface="Helvetica Neu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6"/>
          <p:cNvSpPr txBox="1">
            <a:spLocks noGrp="1"/>
          </p:cNvSpPr>
          <p:nvPr>
            <p:ph type="body" idx="1"/>
          </p:nvPr>
        </p:nvSpPr>
        <p:spPr>
          <a:xfrm>
            <a:off x="628651" y="1369219"/>
            <a:ext cx="7886700" cy="3120428"/>
          </a:xfrm>
          <a:prstGeom prst="rect">
            <a:avLst/>
          </a:prstGeom>
          <a:noFill/>
          <a:ln>
            <a:noFill/>
          </a:ln>
        </p:spPr>
        <p:txBody>
          <a:bodyPr spcFirstLastPara="1" wrap="square" lIns="91425" tIns="45700" rIns="91425" bIns="45700" anchor="t" anchorCtr="0">
            <a:normAutofit/>
          </a:bodyPr>
          <a:lstStyle>
            <a:lvl1pPr marL="457167" lvl="0" indent="-342874" algn="l">
              <a:lnSpc>
                <a:spcPct val="90000"/>
              </a:lnSpc>
              <a:spcBef>
                <a:spcPts val="751"/>
              </a:spcBef>
              <a:spcAft>
                <a:spcPts val="0"/>
              </a:spcAft>
              <a:buClr>
                <a:schemeClr val="dk1"/>
              </a:buClr>
              <a:buSzPts val="1800"/>
              <a:buChar char="•"/>
              <a:defRPr/>
            </a:lvl1pPr>
            <a:lvl2pPr marL="914332" lvl="1" indent="-342874" algn="l">
              <a:lnSpc>
                <a:spcPct val="90000"/>
              </a:lnSpc>
              <a:spcBef>
                <a:spcPts val="375"/>
              </a:spcBef>
              <a:spcAft>
                <a:spcPts val="0"/>
              </a:spcAft>
              <a:buClr>
                <a:schemeClr val="dk1"/>
              </a:buClr>
              <a:buSzPts val="1800"/>
              <a:buChar char="•"/>
              <a:defRPr/>
            </a:lvl2pPr>
            <a:lvl3pPr marL="1371498" lvl="2" indent="-342874" algn="l">
              <a:lnSpc>
                <a:spcPct val="90000"/>
              </a:lnSpc>
              <a:spcBef>
                <a:spcPts val="375"/>
              </a:spcBef>
              <a:spcAft>
                <a:spcPts val="0"/>
              </a:spcAft>
              <a:buClr>
                <a:schemeClr val="dk1"/>
              </a:buClr>
              <a:buSzPts val="1800"/>
              <a:buChar char="•"/>
              <a:defRPr/>
            </a:lvl3pPr>
            <a:lvl4pPr marL="1828664" lvl="3" indent="-342874" algn="l">
              <a:lnSpc>
                <a:spcPct val="90000"/>
              </a:lnSpc>
              <a:spcBef>
                <a:spcPts val="375"/>
              </a:spcBef>
              <a:spcAft>
                <a:spcPts val="0"/>
              </a:spcAft>
              <a:buClr>
                <a:schemeClr val="dk1"/>
              </a:buClr>
              <a:buSzPts val="1800"/>
              <a:buChar char="•"/>
              <a:defRPr/>
            </a:lvl4pPr>
            <a:lvl5pPr marL="2285830" lvl="4" indent="-342874" algn="l">
              <a:lnSpc>
                <a:spcPct val="90000"/>
              </a:lnSpc>
              <a:spcBef>
                <a:spcPts val="375"/>
              </a:spcBef>
              <a:spcAft>
                <a:spcPts val="0"/>
              </a:spcAft>
              <a:buClr>
                <a:schemeClr val="dk1"/>
              </a:buClr>
              <a:buSzPts val="1800"/>
              <a:buChar char="•"/>
              <a:defRPr/>
            </a:lvl5pPr>
            <a:lvl6pPr marL="2742994" lvl="5" indent="-342874" algn="l">
              <a:lnSpc>
                <a:spcPct val="90000"/>
              </a:lnSpc>
              <a:spcBef>
                <a:spcPts val="375"/>
              </a:spcBef>
              <a:spcAft>
                <a:spcPts val="0"/>
              </a:spcAft>
              <a:buClr>
                <a:schemeClr val="dk1"/>
              </a:buClr>
              <a:buSzPts val="1800"/>
              <a:buChar char="•"/>
              <a:defRPr/>
            </a:lvl6pPr>
            <a:lvl7pPr marL="3200160" lvl="6" indent="-342874" algn="l">
              <a:lnSpc>
                <a:spcPct val="90000"/>
              </a:lnSpc>
              <a:spcBef>
                <a:spcPts val="375"/>
              </a:spcBef>
              <a:spcAft>
                <a:spcPts val="0"/>
              </a:spcAft>
              <a:buClr>
                <a:schemeClr val="dk1"/>
              </a:buClr>
              <a:buSzPts val="1800"/>
              <a:buChar char="•"/>
              <a:defRPr/>
            </a:lvl7pPr>
            <a:lvl8pPr marL="3657327" lvl="7" indent="-342874" algn="l">
              <a:lnSpc>
                <a:spcPct val="90000"/>
              </a:lnSpc>
              <a:spcBef>
                <a:spcPts val="375"/>
              </a:spcBef>
              <a:spcAft>
                <a:spcPts val="0"/>
              </a:spcAft>
              <a:buClr>
                <a:schemeClr val="dk1"/>
              </a:buClr>
              <a:buSzPts val="1800"/>
              <a:buChar char="•"/>
              <a:defRPr/>
            </a:lvl8pPr>
            <a:lvl9pPr marL="4114492" lvl="8" indent="-342874"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628651"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628651"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628651"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3028951"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6457951"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bit.ly/synchtool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grpSp>
        <p:nvGrpSpPr>
          <p:cNvPr id="4" name="Group 3">
            <a:extLst>
              <a:ext uri="{FF2B5EF4-FFF2-40B4-BE49-F238E27FC236}">
                <a16:creationId xmlns:a16="http://schemas.microsoft.com/office/drawing/2014/main" id="{083535CC-11A1-42E8-AD4D-5229DF5FC498}"/>
              </a:ext>
            </a:extLst>
          </p:cNvPr>
          <p:cNvGrpSpPr/>
          <p:nvPr/>
        </p:nvGrpSpPr>
        <p:grpSpPr>
          <a:xfrm>
            <a:off x="1400496" y="1239982"/>
            <a:ext cx="6461959" cy="3495620"/>
            <a:chOff x="1213459" y="908047"/>
            <a:chExt cx="6717159" cy="3800281"/>
          </a:xfrm>
        </p:grpSpPr>
        <p:sp>
          <p:nvSpPr>
            <p:cNvPr id="45" name="Google Shape;45;g82e034ec12_0_165"/>
            <p:cNvSpPr/>
            <p:nvPr/>
          </p:nvSpPr>
          <p:spPr>
            <a:xfrm>
              <a:off x="3656035" y="2432506"/>
              <a:ext cx="4274400" cy="2270400"/>
            </a:xfrm>
            <a:prstGeom prst="rect">
              <a:avLst/>
            </a:prstGeom>
            <a:solidFill>
              <a:srgbClr val="366092"/>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75" tIns="34275" rIns="68575" bIns="34275" anchor="ctr" anchorCtr="0">
              <a:noAutofit/>
            </a:bodyPr>
            <a:lstStyle/>
            <a:p>
              <a:pPr algn="ctr">
                <a:buSzPts val="1400"/>
              </a:pPr>
              <a:endParaRPr>
                <a:solidFill>
                  <a:schemeClr val="lt1"/>
                </a:solidFill>
                <a:latin typeface="Calibri"/>
                <a:ea typeface="Calibri"/>
                <a:cs typeface="Calibri"/>
                <a:sym typeface="Calibri"/>
              </a:endParaRPr>
            </a:p>
          </p:txBody>
        </p:sp>
        <p:grpSp>
          <p:nvGrpSpPr>
            <p:cNvPr id="46" name="Google Shape;46;g82e034ec12_0_165"/>
            <p:cNvGrpSpPr/>
            <p:nvPr/>
          </p:nvGrpSpPr>
          <p:grpSpPr>
            <a:xfrm>
              <a:off x="1213467" y="908047"/>
              <a:ext cx="6717151" cy="1439459"/>
              <a:chOff x="93945" y="1242433"/>
              <a:chExt cx="8956200" cy="1919279"/>
            </a:xfrm>
          </p:grpSpPr>
          <p:sp>
            <p:nvSpPr>
              <p:cNvPr id="47" name="Google Shape;47;g82e034ec12_0_165"/>
              <p:cNvSpPr/>
              <p:nvPr/>
            </p:nvSpPr>
            <p:spPr>
              <a:xfrm>
                <a:off x="93945" y="1285512"/>
                <a:ext cx="8956200" cy="1876200"/>
              </a:xfrm>
              <a:prstGeom prst="rect">
                <a:avLst/>
              </a:prstGeom>
              <a:solidFill>
                <a:srgbClr val="366092"/>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75" tIns="34275" rIns="68575" bIns="34275" anchor="ctr" anchorCtr="0">
                <a:noAutofit/>
              </a:bodyPr>
              <a:lstStyle/>
              <a:p>
                <a:pPr algn="ctr">
                  <a:buSzPts val="1400"/>
                </a:pPr>
                <a:endParaRPr>
                  <a:solidFill>
                    <a:schemeClr val="lt1"/>
                  </a:solidFill>
                  <a:latin typeface="Calibri"/>
                  <a:ea typeface="Calibri"/>
                  <a:cs typeface="Calibri"/>
                  <a:sym typeface="Calibri"/>
                </a:endParaRPr>
              </a:p>
            </p:txBody>
          </p:sp>
          <p:sp>
            <p:nvSpPr>
              <p:cNvPr id="48" name="Google Shape;48;g82e034ec12_0_165"/>
              <p:cNvSpPr txBox="1"/>
              <p:nvPr/>
            </p:nvSpPr>
            <p:spPr>
              <a:xfrm>
                <a:off x="5442567" y="1242433"/>
                <a:ext cx="3510300" cy="1768500"/>
              </a:xfrm>
              <a:prstGeom prst="rect">
                <a:avLst/>
              </a:prstGeom>
              <a:noFill/>
              <a:ln>
                <a:noFill/>
              </a:ln>
            </p:spPr>
            <p:txBody>
              <a:bodyPr spcFirstLastPara="1" wrap="square" lIns="68575" tIns="34275" rIns="68575" bIns="34275" anchor="t" anchorCtr="0">
                <a:noAutofit/>
              </a:bodyPr>
              <a:lstStyle/>
              <a:p>
                <a:pPr>
                  <a:buSzPts val="1100"/>
                </a:pPr>
                <a:endParaRPr sz="1100" dirty="0">
                  <a:solidFill>
                    <a:schemeClr val="lt1"/>
                  </a:solidFill>
                  <a:latin typeface="Calibri"/>
                  <a:ea typeface="Calibri"/>
                  <a:cs typeface="Calibri"/>
                  <a:sym typeface="Calibri"/>
                </a:endParaRPr>
              </a:p>
              <a:p>
                <a:pPr>
                  <a:buSzPts val="1200"/>
                </a:pPr>
                <a:r>
                  <a:rPr lang="en-US" sz="1200" b="1" dirty="0">
                    <a:solidFill>
                      <a:schemeClr val="lt1"/>
                    </a:solidFill>
                    <a:latin typeface="Calibri"/>
                    <a:ea typeface="Calibri"/>
                    <a:cs typeface="Calibri"/>
                    <a:sym typeface="Calibri"/>
                  </a:rPr>
                  <a:t>Audio</a:t>
                </a:r>
                <a:r>
                  <a:rPr lang="en-US" sz="1200" dirty="0">
                    <a:solidFill>
                      <a:schemeClr val="lt1"/>
                    </a:solidFill>
                    <a:latin typeface="Calibri"/>
                    <a:ea typeface="Calibri"/>
                    <a:cs typeface="Calibri"/>
                    <a:sym typeface="Calibri"/>
                  </a:rPr>
                  <a:t>. Please keep off unless you wish to speak</a:t>
                </a:r>
                <a:endParaRPr sz="1200" dirty="0"/>
              </a:p>
              <a:p>
                <a:pPr>
                  <a:buSzPts val="1200"/>
                </a:pPr>
                <a:endParaRPr sz="1200" dirty="0">
                  <a:solidFill>
                    <a:schemeClr val="lt1"/>
                  </a:solidFill>
                  <a:latin typeface="Calibri"/>
                  <a:ea typeface="Calibri"/>
                  <a:cs typeface="Calibri"/>
                  <a:sym typeface="Calibri"/>
                </a:endParaRPr>
              </a:p>
              <a:p>
                <a:pPr>
                  <a:buSzPts val="1200"/>
                </a:pPr>
                <a:r>
                  <a:rPr lang="en-US" sz="1200" b="1" dirty="0">
                    <a:solidFill>
                      <a:schemeClr val="lt1"/>
                    </a:solidFill>
                    <a:latin typeface="Calibri"/>
                    <a:ea typeface="Calibri"/>
                    <a:cs typeface="Calibri"/>
                    <a:sym typeface="Calibri"/>
                  </a:rPr>
                  <a:t>Video</a:t>
                </a:r>
                <a:r>
                  <a:rPr lang="en-US" sz="1200" dirty="0">
                    <a:solidFill>
                      <a:schemeClr val="lt1"/>
                    </a:solidFill>
                    <a:latin typeface="Calibri"/>
                    <a:ea typeface="Calibri"/>
                    <a:cs typeface="Calibri"/>
                    <a:sym typeface="Calibri"/>
                  </a:rPr>
                  <a:t>. Camera off saves bandwidth &amp; results in better experience</a:t>
                </a:r>
                <a:endParaRPr sz="1200" dirty="0"/>
              </a:p>
              <a:p>
                <a:pPr algn="r">
                  <a:buSzPts val="1100"/>
                </a:pPr>
                <a:endParaRPr sz="1100" dirty="0">
                  <a:solidFill>
                    <a:schemeClr val="lt1"/>
                  </a:solidFill>
                  <a:latin typeface="Calibri"/>
                  <a:ea typeface="Calibri"/>
                  <a:cs typeface="Calibri"/>
                  <a:sym typeface="Calibri"/>
                </a:endParaRPr>
              </a:p>
            </p:txBody>
          </p:sp>
          <p:pic>
            <p:nvPicPr>
              <p:cNvPr id="49" name="Google Shape;49;g82e034ec12_0_165" descr="A picture containing device, gauge&#10;&#10;Description automatically generated"/>
              <p:cNvPicPr preferRelativeResize="0"/>
              <p:nvPr/>
            </p:nvPicPr>
            <p:blipFill rotWithShape="1">
              <a:blip r:embed="rId3">
                <a:alphaModFix/>
              </a:blip>
              <a:srcRect/>
              <a:stretch/>
            </p:blipFill>
            <p:spPr>
              <a:xfrm>
                <a:off x="275573" y="1466585"/>
                <a:ext cx="5006245" cy="1504921"/>
              </a:xfrm>
              <a:prstGeom prst="rect">
                <a:avLst/>
              </a:prstGeom>
              <a:noFill/>
              <a:ln>
                <a:noFill/>
              </a:ln>
            </p:spPr>
          </p:pic>
        </p:grpSp>
        <p:pic>
          <p:nvPicPr>
            <p:cNvPr id="50" name="Google Shape;50;g82e034ec12_0_165" descr="A screenshot of a cell phone&#10;&#10;Description automatically generated"/>
            <p:cNvPicPr preferRelativeResize="0"/>
            <p:nvPr/>
          </p:nvPicPr>
          <p:blipFill rotWithShape="1">
            <a:blip r:embed="rId4">
              <a:alphaModFix/>
            </a:blip>
            <a:srcRect/>
            <a:stretch/>
          </p:blipFill>
          <p:spPr>
            <a:xfrm>
              <a:off x="5727527" y="2540170"/>
              <a:ext cx="2073732" cy="2051387"/>
            </a:xfrm>
            <a:prstGeom prst="rect">
              <a:avLst/>
            </a:prstGeom>
            <a:noFill/>
            <a:ln>
              <a:noFill/>
            </a:ln>
          </p:spPr>
        </p:pic>
        <p:sp>
          <p:nvSpPr>
            <p:cNvPr id="51" name="Google Shape;51;g82e034ec12_0_165"/>
            <p:cNvSpPr/>
            <p:nvPr/>
          </p:nvSpPr>
          <p:spPr>
            <a:xfrm>
              <a:off x="1213459" y="2432505"/>
              <a:ext cx="2367900" cy="2249100"/>
            </a:xfrm>
            <a:prstGeom prst="rect">
              <a:avLst/>
            </a:prstGeom>
            <a:solidFill>
              <a:srgbClr val="366092"/>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75" tIns="34275" rIns="68575" bIns="34275" anchor="ctr" anchorCtr="0">
              <a:noAutofit/>
            </a:bodyPr>
            <a:lstStyle/>
            <a:p>
              <a:pPr algn="ctr">
                <a:buSzPts val="1400"/>
              </a:pPr>
              <a:endParaRPr>
                <a:solidFill>
                  <a:schemeClr val="lt1"/>
                </a:solidFill>
                <a:latin typeface="Calibri"/>
                <a:ea typeface="Calibri"/>
                <a:cs typeface="Calibri"/>
                <a:sym typeface="Calibri"/>
              </a:endParaRPr>
            </a:p>
          </p:txBody>
        </p:sp>
        <p:sp>
          <p:nvSpPr>
            <p:cNvPr id="52" name="Google Shape;52;g82e034ec12_0_165"/>
            <p:cNvSpPr/>
            <p:nvPr/>
          </p:nvSpPr>
          <p:spPr>
            <a:xfrm>
              <a:off x="3727956" y="2452726"/>
              <a:ext cx="1924894" cy="2255602"/>
            </a:xfrm>
            <a:prstGeom prst="rect">
              <a:avLst/>
            </a:prstGeom>
            <a:noFill/>
            <a:ln>
              <a:noFill/>
            </a:ln>
          </p:spPr>
          <p:txBody>
            <a:bodyPr spcFirstLastPara="1" wrap="square" lIns="68575" tIns="34275" rIns="68575" bIns="34275" anchor="t" anchorCtr="0">
              <a:noAutofit/>
            </a:bodyPr>
            <a:lstStyle/>
            <a:p>
              <a:pPr>
                <a:buSzPts val="1100"/>
              </a:pPr>
              <a:r>
                <a:rPr lang="en-US" sz="1100" b="1" dirty="0">
                  <a:solidFill>
                    <a:schemeClr val="lt1"/>
                  </a:solidFill>
                  <a:latin typeface="Calibri"/>
                  <a:ea typeface="Calibri"/>
                  <a:cs typeface="Calibri"/>
                  <a:sym typeface="Calibri"/>
                </a:rPr>
                <a:t>Chat &amp; Settings panel</a:t>
              </a:r>
              <a:endParaRPr sz="1100" dirty="0"/>
            </a:p>
            <a:p>
              <a:pPr>
                <a:buSzPts val="1100"/>
              </a:pPr>
              <a:r>
                <a:rPr lang="en-US" sz="1100" dirty="0">
                  <a:solidFill>
                    <a:schemeClr val="lt1"/>
                  </a:solidFill>
                  <a:latin typeface="Calibri"/>
                  <a:ea typeface="Calibri"/>
                  <a:cs typeface="Calibri"/>
                  <a:sym typeface="Calibri"/>
                </a:rPr>
                <a:t>Introduce yourself in Chat. The chat is monitored, so feel to use it to ask questions during webinar</a:t>
              </a:r>
              <a:endParaRPr sz="1100" dirty="0"/>
            </a:p>
            <a:p>
              <a:pPr>
                <a:buSzPts val="1100"/>
              </a:pPr>
              <a:endParaRPr sz="1100" dirty="0">
                <a:solidFill>
                  <a:schemeClr val="lt1"/>
                </a:solidFill>
                <a:latin typeface="Calibri"/>
                <a:ea typeface="Calibri"/>
                <a:cs typeface="Calibri"/>
                <a:sym typeface="Calibri"/>
              </a:endParaRPr>
            </a:p>
            <a:p>
              <a:pPr>
                <a:buSzPts val="1100"/>
              </a:pPr>
              <a:r>
                <a:rPr lang="en-US" sz="1100" dirty="0">
                  <a:solidFill>
                    <a:schemeClr val="lt1"/>
                  </a:solidFill>
                  <a:latin typeface="Calibri"/>
                  <a:ea typeface="Calibri"/>
                  <a:cs typeface="Calibri"/>
                  <a:sym typeface="Calibri"/>
                </a:rPr>
                <a:t>Use </a:t>
              </a:r>
              <a:r>
                <a:rPr lang="en-US" sz="1100" b="1" dirty="0">
                  <a:solidFill>
                    <a:schemeClr val="lt1"/>
                  </a:solidFill>
                  <a:latin typeface="Calibri"/>
                  <a:ea typeface="Calibri"/>
                  <a:cs typeface="Calibri"/>
                  <a:sym typeface="Calibri"/>
                </a:rPr>
                <a:t>gear icon</a:t>
              </a:r>
              <a:r>
                <a:rPr lang="en-US" sz="1100" dirty="0">
                  <a:solidFill>
                    <a:schemeClr val="lt1"/>
                  </a:solidFill>
                  <a:latin typeface="Calibri"/>
                  <a:ea typeface="Calibri"/>
                  <a:cs typeface="Calibri"/>
                  <a:sym typeface="Calibri"/>
                </a:rPr>
                <a:t> to set up audio &amp; video and/or adjust your settings </a:t>
              </a:r>
              <a:endParaRPr sz="1100" dirty="0"/>
            </a:p>
            <a:p>
              <a:pPr>
                <a:buSzPts val="1100"/>
              </a:pPr>
              <a:endParaRPr sz="1100" dirty="0">
                <a:solidFill>
                  <a:schemeClr val="lt1"/>
                </a:solidFill>
                <a:latin typeface="Calibri"/>
                <a:ea typeface="Calibri"/>
                <a:cs typeface="Calibri"/>
                <a:sym typeface="Calibri"/>
              </a:endParaRPr>
            </a:p>
            <a:p>
              <a:pPr>
                <a:buSzPts val="1100"/>
              </a:pPr>
              <a:r>
                <a:rPr lang="en-US" sz="1100" dirty="0">
                  <a:solidFill>
                    <a:schemeClr val="lt1"/>
                  </a:solidFill>
                  <a:latin typeface="Calibri"/>
                  <a:ea typeface="Calibri"/>
                  <a:cs typeface="Calibri"/>
                  <a:sym typeface="Calibri"/>
                </a:rPr>
                <a:t>Use </a:t>
              </a:r>
              <a:r>
                <a:rPr lang="en-US" sz="1100" b="1" dirty="0">
                  <a:solidFill>
                    <a:schemeClr val="lt1"/>
                  </a:solidFill>
                  <a:latin typeface="Calibri"/>
                  <a:ea typeface="Calibri"/>
                  <a:cs typeface="Calibri"/>
                  <a:sym typeface="Calibri"/>
                </a:rPr>
                <a:t>participants icon</a:t>
              </a:r>
              <a:r>
                <a:rPr lang="en-US" sz="1100" dirty="0">
                  <a:solidFill>
                    <a:schemeClr val="lt1"/>
                  </a:solidFill>
                  <a:latin typeface="Calibri"/>
                  <a:ea typeface="Calibri"/>
                  <a:cs typeface="Calibri"/>
                  <a:sym typeface="Calibri"/>
                </a:rPr>
                <a:t> to see others in webinar</a:t>
              </a:r>
              <a:endParaRPr sz="1100" dirty="0"/>
            </a:p>
          </p:txBody>
        </p:sp>
        <p:sp>
          <p:nvSpPr>
            <p:cNvPr id="53" name="Google Shape;53;g82e034ec12_0_165"/>
            <p:cNvSpPr/>
            <p:nvPr/>
          </p:nvSpPr>
          <p:spPr>
            <a:xfrm rot="18449716">
              <a:off x="5348395" y="1887664"/>
              <a:ext cx="181353" cy="991263"/>
            </a:xfrm>
            <a:prstGeom prst="downArrow">
              <a:avLst>
                <a:gd name="adj1" fmla="val 50000"/>
                <a:gd name="adj2" fmla="val 50000"/>
              </a:avLst>
            </a:prstGeom>
            <a:solidFill>
              <a:srgbClr val="E5DFEC"/>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75" tIns="34275" rIns="68575" bIns="34275" anchor="ctr" anchorCtr="0">
              <a:noAutofit/>
            </a:bodyPr>
            <a:lstStyle/>
            <a:p>
              <a:pPr algn="ctr">
                <a:buSzPts val="1400"/>
              </a:pPr>
              <a:endParaRPr>
                <a:solidFill>
                  <a:schemeClr val="lt1"/>
                </a:solidFill>
                <a:latin typeface="Calibri"/>
                <a:ea typeface="Calibri"/>
                <a:cs typeface="Calibri"/>
                <a:sym typeface="Calibri"/>
              </a:endParaRPr>
            </a:p>
          </p:txBody>
        </p:sp>
        <p:pic>
          <p:nvPicPr>
            <p:cNvPr id="54" name="Google Shape;54;g82e034ec12_0_165"/>
            <p:cNvPicPr preferRelativeResize="0"/>
            <p:nvPr/>
          </p:nvPicPr>
          <p:blipFill rotWithShape="1">
            <a:blip r:embed="rId5">
              <a:alphaModFix/>
            </a:blip>
            <a:srcRect/>
            <a:stretch/>
          </p:blipFill>
          <p:spPr>
            <a:xfrm>
              <a:off x="1341065" y="2545854"/>
              <a:ext cx="1077259" cy="640068"/>
            </a:xfrm>
            <a:prstGeom prst="rect">
              <a:avLst/>
            </a:prstGeom>
            <a:noFill/>
            <a:ln>
              <a:noFill/>
            </a:ln>
          </p:spPr>
        </p:pic>
        <p:sp>
          <p:nvSpPr>
            <p:cNvPr id="55" name="Google Shape;55;g82e034ec12_0_165"/>
            <p:cNvSpPr/>
            <p:nvPr/>
          </p:nvSpPr>
          <p:spPr>
            <a:xfrm>
              <a:off x="1328735" y="3302284"/>
              <a:ext cx="1849800" cy="588600"/>
            </a:xfrm>
            <a:prstGeom prst="rect">
              <a:avLst/>
            </a:prstGeom>
            <a:noFill/>
            <a:ln>
              <a:noFill/>
            </a:ln>
          </p:spPr>
          <p:txBody>
            <a:bodyPr spcFirstLastPara="1" wrap="square" lIns="68575" tIns="34275" rIns="68575" bIns="34275" anchor="t" anchorCtr="0">
              <a:noAutofit/>
            </a:bodyPr>
            <a:lstStyle/>
            <a:p>
              <a:pPr>
                <a:buSzPts val="1100"/>
              </a:pPr>
              <a:r>
                <a:rPr lang="en-US" sz="1100">
                  <a:solidFill>
                    <a:schemeClr val="lt1"/>
                  </a:solidFill>
                  <a:latin typeface="Calibri"/>
                  <a:ea typeface="Calibri"/>
                  <a:cs typeface="Calibri"/>
                  <a:sym typeface="Calibri"/>
                </a:rPr>
                <a:t>Use the </a:t>
              </a:r>
              <a:r>
                <a:rPr lang="en-US" sz="1100" b="1">
                  <a:solidFill>
                    <a:schemeClr val="lt1"/>
                  </a:solidFill>
                  <a:latin typeface="Calibri"/>
                  <a:ea typeface="Calibri"/>
                  <a:cs typeface="Calibri"/>
                  <a:sym typeface="Calibri"/>
                </a:rPr>
                <a:t>Session Panel</a:t>
              </a:r>
              <a:r>
                <a:rPr lang="en-US" sz="1100">
                  <a:solidFill>
                    <a:schemeClr val="lt1"/>
                  </a:solidFill>
                  <a:latin typeface="Calibri"/>
                  <a:ea typeface="Calibri"/>
                  <a:cs typeface="Calibri"/>
                  <a:sym typeface="Calibri"/>
                </a:rPr>
                <a:t> (top left of your screen) to leave the webinar</a:t>
              </a:r>
              <a:endParaRPr sz="1100"/>
            </a:p>
          </p:txBody>
        </p:sp>
        <p:pic>
          <p:nvPicPr>
            <p:cNvPr id="56" name="Google Shape;56;g82e034ec12_0_165"/>
            <p:cNvPicPr preferRelativeResize="0"/>
            <p:nvPr/>
          </p:nvPicPr>
          <p:blipFill rotWithShape="1">
            <a:blip r:embed="rId6">
              <a:alphaModFix/>
            </a:blip>
            <a:srcRect/>
            <a:stretch/>
          </p:blipFill>
          <p:spPr>
            <a:xfrm>
              <a:off x="1341067" y="3977933"/>
              <a:ext cx="2072135" cy="463911"/>
            </a:xfrm>
            <a:prstGeom prst="rect">
              <a:avLst/>
            </a:prstGeom>
            <a:noFill/>
            <a:ln>
              <a:noFill/>
            </a:ln>
          </p:spPr>
        </p:pic>
      </p:grpSp>
      <p:sp>
        <p:nvSpPr>
          <p:cNvPr id="59" name="Google Shape;59;g82e034ec12_0_165"/>
          <p:cNvSpPr/>
          <p:nvPr/>
        </p:nvSpPr>
        <p:spPr>
          <a:xfrm>
            <a:off x="7090975" y="4313125"/>
            <a:ext cx="358500" cy="274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a:p>
        </p:txBody>
      </p:sp>
      <p:sp>
        <p:nvSpPr>
          <p:cNvPr id="60" name="Google Shape;60;g82e034ec12_0_165"/>
          <p:cNvSpPr/>
          <p:nvPr/>
        </p:nvSpPr>
        <p:spPr>
          <a:xfrm>
            <a:off x="6203927" y="4313125"/>
            <a:ext cx="358500" cy="274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a:p>
        </p:txBody>
      </p:sp>
      <p:sp>
        <p:nvSpPr>
          <p:cNvPr id="61" name="Google Shape;61;g82e034ec12_0_165"/>
          <p:cNvSpPr txBox="1"/>
          <p:nvPr/>
        </p:nvSpPr>
        <p:spPr>
          <a:xfrm>
            <a:off x="3048000" y="360598"/>
            <a:ext cx="4814279" cy="463800"/>
          </a:xfrm>
          <a:prstGeom prst="rect">
            <a:avLst/>
          </a:prstGeom>
          <a:noFill/>
          <a:ln>
            <a:noFill/>
          </a:ln>
        </p:spPr>
        <p:txBody>
          <a:bodyPr spcFirstLastPara="1" wrap="square" lIns="91425" tIns="91425" rIns="91425" bIns="91425" anchor="t" anchorCtr="0">
            <a:noAutofit/>
          </a:bodyPr>
          <a:lstStyle/>
          <a:p>
            <a:r>
              <a:rPr lang="en-US" sz="2200" b="1" dirty="0">
                <a:solidFill>
                  <a:schemeClr val="bg1"/>
                </a:solidFill>
                <a:latin typeface="Helvetica Neue" panose="020B0604020202020204" charset="0"/>
              </a:rPr>
              <a:t>Welcome to Synchronous Basics!</a:t>
            </a:r>
            <a:endParaRPr sz="2200" b="1" dirty="0">
              <a:solidFill>
                <a:schemeClr val="bg1"/>
              </a:solidFill>
              <a:latin typeface="Helvetica Neue"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82ffc80190_5_7"/>
          <p:cNvSpPr txBox="1">
            <a:spLocks noGrp="1"/>
          </p:cNvSpPr>
          <p:nvPr>
            <p:ph type="ctrTitle"/>
          </p:nvPr>
        </p:nvSpPr>
        <p:spPr>
          <a:xfrm>
            <a:off x="1062080" y="1321603"/>
            <a:ext cx="6858000" cy="1004957"/>
          </a:xfrm>
          <a:prstGeom prst="rect">
            <a:avLst/>
          </a:prstGeom>
          <a:noFill/>
          <a:ln>
            <a:noFill/>
          </a:ln>
        </p:spPr>
        <p:txBody>
          <a:bodyPr spcFirstLastPara="1" wrap="square" lIns="91425" tIns="45700" rIns="91425" bIns="45700" anchor="ctr" anchorCtr="0">
            <a:noAutofit/>
          </a:bodyPr>
          <a:lstStyle/>
          <a:p>
            <a:r>
              <a:rPr lang="en-US" dirty="0"/>
              <a:t>Elements of Synchronous Plan</a:t>
            </a:r>
            <a:endParaRPr dirty="0"/>
          </a:p>
        </p:txBody>
      </p:sp>
      <p:sp>
        <p:nvSpPr>
          <p:cNvPr id="122" name="Google Shape;122;g82ffc80190_5_7"/>
          <p:cNvSpPr txBox="1">
            <a:spLocks noGrp="1"/>
          </p:cNvSpPr>
          <p:nvPr>
            <p:ph type="subTitle" idx="1"/>
          </p:nvPr>
        </p:nvSpPr>
        <p:spPr>
          <a:xfrm>
            <a:off x="1062080" y="2223793"/>
            <a:ext cx="6858000" cy="1807719"/>
          </a:xfrm>
          <a:prstGeom prst="rect">
            <a:avLst/>
          </a:prstGeom>
          <a:noFill/>
          <a:ln>
            <a:noFill/>
          </a:ln>
        </p:spPr>
        <p:txBody>
          <a:bodyPr spcFirstLastPara="1" wrap="square" lIns="91425" tIns="45700" rIns="91425" bIns="45700" anchor="t" anchorCtr="0">
            <a:noAutofit/>
          </a:bodyPr>
          <a:lstStyle/>
          <a:p>
            <a:pPr marL="571493" indent="-457200" algn="l">
              <a:buFont typeface="+mj-lt"/>
              <a:buAutoNum type="arabicPeriod"/>
            </a:pPr>
            <a:r>
              <a:rPr lang="en-US" sz="2200" dirty="0"/>
              <a:t>Define purpose &amp; objectives</a:t>
            </a:r>
          </a:p>
          <a:p>
            <a:pPr marL="571493" indent="-457200" algn="l">
              <a:buFont typeface="+mj-lt"/>
              <a:buAutoNum type="arabicPeriod"/>
            </a:pPr>
            <a:r>
              <a:rPr lang="en-US" sz="2200" dirty="0"/>
              <a:t>Think interactivity</a:t>
            </a:r>
            <a:endParaRPr sz="2200" dirty="0"/>
          </a:p>
          <a:p>
            <a:pPr marL="571493" indent="-457200" algn="l">
              <a:buFont typeface="+mj-lt"/>
              <a:buAutoNum type="arabicPeriod"/>
            </a:pPr>
            <a:r>
              <a:rPr lang="en-US" sz="2200" dirty="0"/>
              <a:t>Plan your time</a:t>
            </a:r>
          </a:p>
          <a:p>
            <a:pPr marL="571493" indent="-457200" algn="l">
              <a:buFont typeface="+mj-lt"/>
              <a:buAutoNum type="arabicPeriod"/>
            </a:pPr>
            <a:r>
              <a:rPr lang="en-US" sz="2200" dirty="0"/>
              <a:t>Assign roles</a:t>
            </a:r>
            <a:endParaRPr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7" name="Picture 6">
            <a:extLst>
              <a:ext uri="{FF2B5EF4-FFF2-40B4-BE49-F238E27FC236}">
                <a16:creationId xmlns:a16="http://schemas.microsoft.com/office/drawing/2014/main" id="{57A89461-6B4A-402E-AEBD-F99C8AB4DEEE}"/>
              </a:ext>
            </a:extLst>
          </p:cNvPr>
          <p:cNvPicPr>
            <a:picLocks noChangeAspect="1"/>
          </p:cNvPicPr>
          <p:nvPr/>
        </p:nvPicPr>
        <p:blipFill>
          <a:blip r:embed="rId3"/>
          <a:stretch>
            <a:fillRect/>
          </a:stretch>
        </p:blipFill>
        <p:spPr>
          <a:xfrm rot="21404014">
            <a:off x="2996293" y="950636"/>
            <a:ext cx="2812708" cy="2244484"/>
          </a:xfrm>
          <a:prstGeom prst="rect">
            <a:avLst/>
          </a:prstGeom>
          <a:effectLst>
            <a:outerShdw blurRad="50800" dist="38100" dir="2700000" algn="tl" rotWithShape="0">
              <a:prstClr val="black">
                <a:alpha val="40000"/>
              </a:prstClr>
            </a:outerShdw>
          </a:effectLst>
        </p:spPr>
      </p:pic>
      <p:sp>
        <p:nvSpPr>
          <p:cNvPr id="128" name="Google Shape;128;g82e034ec12_0_53"/>
          <p:cNvSpPr txBox="1">
            <a:spLocks noGrp="1"/>
          </p:cNvSpPr>
          <p:nvPr>
            <p:ph type="title"/>
          </p:nvPr>
        </p:nvSpPr>
        <p:spPr>
          <a:xfrm>
            <a:off x="628650" y="42447"/>
            <a:ext cx="7886700" cy="814904"/>
          </a:xfrm>
          <a:prstGeom prst="rect">
            <a:avLst/>
          </a:prstGeom>
          <a:noFill/>
          <a:ln>
            <a:noFill/>
          </a:ln>
        </p:spPr>
        <p:txBody>
          <a:bodyPr spcFirstLastPara="1" wrap="square" lIns="91425" tIns="45700" rIns="91425" bIns="45700" anchor="ctr" anchorCtr="0">
            <a:noAutofit/>
          </a:bodyPr>
          <a:lstStyle/>
          <a:p>
            <a:r>
              <a:rPr lang="en-US" dirty="0"/>
              <a:t>Purpose</a:t>
            </a:r>
            <a:endParaRPr dirty="0"/>
          </a:p>
        </p:txBody>
      </p:sp>
      <p:pic>
        <p:nvPicPr>
          <p:cNvPr id="4" name="Picture 3">
            <a:extLst>
              <a:ext uri="{FF2B5EF4-FFF2-40B4-BE49-F238E27FC236}">
                <a16:creationId xmlns:a16="http://schemas.microsoft.com/office/drawing/2014/main" id="{1522F9B2-3263-4869-8BE7-90BCBCD9D2A8}"/>
              </a:ext>
            </a:extLst>
          </p:cNvPr>
          <p:cNvPicPr>
            <a:picLocks noChangeAspect="1"/>
          </p:cNvPicPr>
          <p:nvPr/>
        </p:nvPicPr>
        <p:blipFill>
          <a:blip r:embed="rId4"/>
          <a:stretch>
            <a:fillRect/>
          </a:stretch>
        </p:blipFill>
        <p:spPr>
          <a:xfrm>
            <a:off x="986280" y="2859974"/>
            <a:ext cx="3182862" cy="190141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6AF11CB4-766A-44E4-8610-60A7B309FA4C}"/>
              </a:ext>
            </a:extLst>
          </p:cNvPr>
          <p:cNvPicPr>
            <a:picLocks noChangeAspect="1"/>
          </p:cNvPicPr>
          <p:nvPr/>
        </p:nvPicPr>
        <p:blipFill>
          <a:blip r:embed="rId5"/>
          <a:stretch>
            <a:fillRect/>
          </a:stretch>
        </p:blipFill>
        <p:spPr>
          <a:xfrm rot="412057">
            <a:off x="5900976" y="1030299"/>
            <a:ext cx="2776955" cy="224519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1FB089E-E805-4916-8E57-25E28AAFF1BD}"/>
              </a:ext>
            </a:extLst>
          </p:cNvPr>
          <p:cNvPicPr>
            <a:picLocks noChangeAspect="1"/>
          </p:cNvPicPr>
          <p:nvPr/>
        </p:nvPicPr>
        <p:blipFill>
          <a:blip r:embed="rId6"/>
          <a:stretch>
            <a:fillRect/>
          </a:stretch>
        </p:blipFill>
        <p:spPr>
          <a:xfrm rot="151739">
            <a:off x="4812634" y="2599404"/>
            <a:ext cx="2642516" cy="2080848"/>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5470961E-416A-4CD5-A8C2-7AA68BF8EF80}"/>
              </a:ext>
            </a:extLst>
          </p:cNvPr>
          <p:cNvPicPr>
            <a:picLocks noChangeAspect="1"/>
          </p:cNvPicPr>
          <p:nvPr/>
        </p:nvPicPr>
        <p:blipFill>
          <a:blip r:embed="rId7"/>
          <a:stretch>
            <a:fillRect/>
          </a:stretch>
        </p:blipFill>
        <p:spPr>
          <a:xfrm rot="557422">
            <a:off x="358383" y="945243"/>
            <a:ext cx="2625447" cy="1962644"/>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AEC101D-A622-4AF4-9273-7A3192CB01F0}"/>
              </a:ext>
            </a:extLst>
          </p:cNvPr>
          <p:cNvSpPr txBox="1"/>
          <p:nvPr/>
        </p:nvSpPr>
        <p:spPr>
          <a:xfrm>
            <a:off x="151138" y="2357574"/>
            <a:ext cx="1519968" cy="307777"/>
          </a:xfrm>
          <a:prstGeom prst="rect">
            <a:avLst/>
          </a:prstGeom>
          <a:solidFill>
            <a:srgbClr val="FFFF00"/>
          </a:solidFill>
        </p:spPr>
        <p:txBody>
          <a:bodyPr wrap="none" rtlCol="0">
            <a:spAutoFit/>
          </a:bodyPr>
          <a:lstStyle/>
          <a:p>
            <a:r>
              <a:rPr lang="en-CA" dirty="0">
                <a:solidFill>
                  <a:schemeClr val="tx1"/>
                </a:solidFill>
              </a:rPr>
              <a:t>Class discussion</a:t>
            </a:r>
          </a:p>
        </p:txBody>
      </p:sp>
      <p:sp>
        <p:nvSpPr>
          <p:cNvPr id="13" name="TextBox 12">
            <a:extLst>
              <a:ext uri="{FF2B5EF4-FFF2-40B4-BE49-F238E27FC236}">
                <a16:creationId xmlns:a16="http://schemas.microsoft.com/office/drawing/2014/main" id="{37041DF3-7A75-44B9-A55F-C40C2C36EB65}"/>
              </a:ext>
            </a:extLst>
          </p:cNvPr>
          <p:cNvSpPr txBox="1"/>
          <p:nvPr/>
        </p:nvSpPr>
        <p:spPr>
          <a:xfrm>
            <a:off x="1309654" y="4215043"/>
            <a:ext cx="2194832" cy="307777"/>
          </a:xfrm>
          <a:prstGeom prst="rect">
            <a:avLst/>
          </a:prstGeom>
          <a:solidFill>
            <a:srgbClr val="FFFF00"/>
          </a:solidFill>
        </p:spPr>
        <p:txBody>
          <a:bodyPr wrap="none" rtlCol="0">
            <a:spAutoFit/>
          </a:bodyPr>
          <a:lstStyle/>
          <a:p>
            <a:r>
              <a:rPr lang="en-CA" dirty="0">
                <a:solidFill>
                  <a:schemeClr val="tx1"/>
                </a:solidFill>
              </a:rPr>
              <a:t>Collaborative Whiteboard</a:t>
            </a:r>
          </a:p>
        </p:txBody>
      </p:sp>
      <p:sp>
        <p:nvSpPr>
          <p:cNvPr id="14" name="TextBox 13">
            <a:extLst>
              <a:ext uri="{FF2B5EF4-FFF2-40B4-BE49-F238E27FC236}">
                <a16:creationId xmlns:a16="http://schemas.microsoft.com/office/drawing/2014/main" id="{79565D15-1A0E-46DD-868A-5BBE82EE0115}"/>
              </a:ext>
            </a:extLst>
          </p:cNvPr>
          <p:cNvSpPr txBox="1"/>
          <p:nvPr/>
        </p:nvSpPr>
        <p:spPr>
          <a:xfrm>
            <a:off x="2834024" y="1020380"/>
            <a:ext cx="1737976" cy="307777"/>
          </a:xfrm>
          <a:prstGeom prst="rect">
            <a:avLst/>
          </a:prstGeom>
          <a:solidFill>
            <a:srgbClr val="FFFF00"/>
          </a:solidFill>
        </p:spPr>
        <p:txBody>
          <a:bodyPr wrap="none" rtlCol="0">
            <a:spAutoFit/>
          </a:bodyPr>
          <a:lstStyle/>
          <a:p>
            <a:r>
              <a:rPr lang="en-CA" dirty="0">
                <a:solidFill>
                  <a:schemeClr val="tx1"/>
                </a:solidFill>
              </a:rPr>
              <a:t>Virtual Office Hours</a:t>
            </a:r>
          </a:p>
        </p:txBody>
      </p:sp>
      <p:sp>
        <p:nvSpPr>
          <p:cNvPr id="15" name="TextBox 14">
            <a:extLst>
              <a:ext uri="{FF2B5EF4-FFF2-40B4-BE49-F238E27FC236}">
                <a16:creationId xmlns:a16="http://schemas.microsoft.com/office/drawing/2014/main" id="{B042D1A0-4C3D-445B-8FE0-53D11014244B}"/>
              </a:ext>
            </a:extLst>
          </p:cNvPr>
          <p:cNvSpPr txBox="1"/>
          <p:nvPr/>
        </p:nvSpPr>
        <p:spPr>
          <a:xfrm>
            <a:off x="5305679" y="3091788"/>
            <a:ext cx="1468672" cy="307777"/>
          </a:xfrm>
          <a:prstGeom prst="rect">
            <a:avLst/>
          </a:prstGeom>
          <a:solidFill>
            <a:srgbClr val="FFFF00"/>
          </a:solidFill>
        </p:spPr>
        <p:txBody>
          <a:bodyPr wrap="none" rtlCol="0">
            <a:spAutoFit/>
          </a:bodyPr>
          <a:lstStyle/>
          <a:p>
            <a:r>
              <a:rPr lang="en-CA" dirty="0">
                <a:solidFill>
                  <a:schemeClr val="tx1"/>
                </a:solidFill>
              </a:rPr>
              <a:t>Guest Speakers</a:t>
            </a:r>
          </a:p>
        </p:txBody>
      </p:sp>
      <p:sp>
        <p:nvSpPr>
          <p:cNvPr id="16" name="TextBox 15">
            <a:extLst>
              <a:ext uri="{FF2B5EF4-FFF2-40B4-BE49-F238E27FC236}">
                <a16:creationId xmlns:a16="http://schemas.microsoft.com/office/drawing/2014/main" id="{C4F89F1A-2AA2-4C17-A0E0-007A41D64B52}"/>
              </a:ext>
            </a:extLst>
          </p:cNvPr>
          <p:cNvSpPr txBox="1"/>
          <p:nvPr/>
        </p:nvSpPr>
        <p:spPr>
          <a:xfrm>
            <a:off x="5857728" y="1583238"/>
            <a:ext cx="2704587" cy="307777"/>
          </a:xfrm>
          <a:prstGeom prst="rect">
            <a:avLst/>
          </a:prstGeom>
          <a:solidFill>
            <a:srgbClr val="FFFF00"/>
          </a:solidFill>
        </p:spPr>
        <p:txBody>
          <a:bodyPr wrap="none" rtlCol="0">
            <a:spAutoFit/>
          </a:bodyPr>
          <a:lstStyle/>
          <a:p>
            <a:r>
              <a:rPr lang="en-CA" dirty="0">
                <a:solidFill>
                  <a:schemeClr val="tx1"/>
                </a:solidFill>
              </a:rPr>
              <a:t>Build Community &amp; Connection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3F2BC7-5DEE-463C-9197-296CCCCEE6AF}"/>
              </a:ext>
            </a:extLst>
          </p:cNvPr>
          <p:cNvPicPr>
            <a:picLocks noChangeAspect="1"/>
          </p:cNvPicPr>
          <p:nvPr/>
        </p:nvPicPr>
        <p:blipFill>
          <a:blip r:embed="rId2"/>
          <a:stretch>
            <a:fillRect/>
          </a:stretch>
        </p:blipFill>
        <p:spPr>
          <a:xfrm>
            <a:off x="0" y="-1016177"/>
            <a:ext cx="9144000" cy="5848985"/>
          </a:xfrm>
          <a:prstGeom prst="rect">
            <a:avLst/>
          </a:prstGeom>
        </p:spPr>
      </p:pic>
    </p:spTree>
    <p:extLst>
      <p:ext uri="{BB962C8B-B14F-4D97-AF65-F5344CB8AC3E}">
        <p14:creationId xmlns:p14="http://schemas.microsoft.com/office/powerpoint/2010/main" val="298385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CF64-D101-4C0C-A227-EEE35FA9D2EF}"/>
              </a:ext>
            </a:extLst>
          </p:cNvPr>
          <p:cNvSpPr>
            <a:spLocks noGrp="1"/>
          </p:cNvSpPr>
          <p:nvPr>
            <p:ph type="ctrTitle"/>
          </p:nvPr>
        </p:nvSpPr>
        <p:spPr>
          <a:xfrm>
            <a:off x="607039" y="2132703"/>
            <a:ext cx="8098971" cy="687338"/>
          </a:xfrm>
        </p:spPr>
        <p:txBody>
          <a:bodyPr>
            <a:normAutofit fontScale="90000"/>
          </a:bodyPr>
          <a:lstStyle/>
          <a:p>
            <a:r>
              <a:rPr lang="en-CA" dirty="0"/>
              <a:t>Before we talk interactivity, let’s talk tools</a:t>
            </a:r>
          </a:p>
        </p:txBody>
      </p:sp>
    </p:spTree>
    <p:extLst>
      <p:ext uri="{BB962C8B-B14F-4D97-AF65-F5344CB8AC3E}">
        <p14:creationId xmlns:p14="http://schemas.microsoft.com/office/powerpoint/2010/main" val="239576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82e034ec12_0_47"/>
          <p:cNvSpPr txBox="1">
            <a:spLocks noGrp="1"/>
          </p:cNvSpPr>
          <p:nvPr>
            <p:ph type="title"/>
          </p:nvPr>
        </p:nvSpPr>
        <p:spPr>
          <a:xfrm>
            <a:off x="628651" y="273845"/>
            <a:ext cx="7886700" cy="994200"/>
          </a:xfrm>
          <a:prstGeom prst="rect">
            <a:avLst/>
          </a:prstGeom>
          <a:noFill/>
          <a:ln>
            <a:noFill/>
          </a:ln>
        </p:spPr>
        <p:txBody>
          <a:bodyPr spcFirstLastPara="1" wrap="square" lIns="91425" tIns="45700" rIns="91425" bIns="45700" anchor="ctr" anchorCtr="0">
            <a:noAutofit/>
          </a:bodyPr>
          <a:lstStyle/>
          <a:p>
            <a:r>
              <a:rPr lang="en-US" dirty="0"/>
              <a:t>Tools </a:t>
            </a:r>
            <a:r>
              <a:rPr lang="en-US" sz="1200" dirty="0"/>
              <a:t>(honestly, it doesn’t really matter) </a:t>
            </a:r>
            <a:endParaRPr sz="1200" dirty="0"/>
          </a:p>
        </p:txBody>
      </p:sp>
      <p:sp>
        <p:nvSpPr>
          <p:cNvPr id="106" name="Google Shape;106;g82e034ec12_0_47"/>
          <p:cNvSpPr txBox="1">
            <a:spLocks noGrp="1"/>
          </p:cNvSpPr>
          <p:nvPr>
            <p:ph type="body" idx="1"/>
          </p:nvPr>
        </p:nvSpPr>
        <p:spPr>
          <a:xfrm>
            <a:off x="628650" y="1369221"/>
            <a:ext cx="3742772" cy="3120300"/>
          </a:xfrm>
          <a:prstGeom prst="rect">
            <a:avLst/>
          </a:prstGeom>
          <a:noFill/>
          <a:ln>
            <a:noFill/>
          </a:ln>
        </p:spPr>
        <p:txBody>
          <a:bodyPr spcFirstLastPara="1" wrap="square" lIns="91425" tIns="45700" rIns="91425" bIns="45700" anchor="t" anchorCtr="0">
            <a:noAutofit/>
          </a:bodyPr>
          <a:lstStyle/>
          <a:p>
            <a:pPr marL="457200" indent="-457200">
              <a:buFont typeface="+mj-lt"/>
              <a:buAutoNum type="arabicPeriod"/>
            </a:pPr>
            <a:r>
              <a:rPr lang="en-US" dirty="0"/>
              <a:t>What do you have access to (and tech support for?)</a:t>
            </a:r>
            <a:br>
              <a:rPr lang="en-US" dirty="0"/>
            </a:br>
            <a:endParaRPr dirty="0"/>
          </a:p>
          <a:p>
            <a:pPr marL="457200" indent="-457200">
              <a:buFont typeface="+mj-lt"/>
              <a:buAutoNum type="arabicPeriod"/>
            </a:pPr>
            <a:r>
              <a:rPr lang="en-US" dirty="0"/>
              <a:t>What functionality do you NEED to support students’ learning experiences?</a:t>
            </a:r>
            <a:endParaRPr dirty="0"/>
          </a:p>
        </p:txBody>
      </p:sp>
      <p:pic>
        <p:nvPicPr>
          <p:cNvPr id="107" name="Google Shape;107;g82e034ec12_0_47"/>
          <p:cNvPicPr preferRelativeResize="0"/>
          <p:nvPr/>
        </p:nvPicPr>
        <p:blipFill rotWithShape="1">
          <a:blip r:embed="rId3">
            <a:alphaModFix/>
          </a:blip>
          <a:srcRect t="9921" b="14050"/>
          <a:stretch/>
        </p:blipFill>
        <p:spPr>
          <a:xfrm>
            <a:off x="4696366" y="2651482"/>
            <a:ext cx="2197075" cy="746300"/>
          </a:xfrm>
          <a:prstGeom prst="rect">
            <a:avLst/>
          </a:prstGeom>
          <a:noFill/>
          <a:ln>
            <a:noFill/>
          </a:ln>
        </p:spPr>
      </p:pic>
      <p:pic>
        <p:nvPicPr>
          <p:cNvPr id="108" name="Google Shape;108;g82e034ec12_0_47"/>
          <p:cNvPicPr preferRelativeResize="0"/>
          <p:nvPr/>
        </p:nvPicPr>
        <p:blipFill rotWithShape="1">
          <a:blip r:embed="rId4">
            <a:alphaModFix/>
          </a:blip>
          <a:srcRect/>
          <a:stretch/>
        </p:blipFill>
        <p:spPr>
          <a:xfrm>
            <a:off x="4696366" y="1427760"/>
            <a:ext cx="2197075" cy="967369"/>
          </a:xfrm>
          <a:prstGeom prst="rect">
            <a:avLst/>
          </a:prstGeom>
          <a:noFill/>
          <a:ln>
            <a:noFill/>
          </a:ln>
        </p:spPr>
      </p:pic>
      <p:pic>
        <p:nvPicPr>
          <p:cNvPr id="109" name="Google Shape;109;g82e034ec12_0_47"/>
          <p:cNvPicPr preferRelativeResize="0"/>
          <p:nvPr/>
        </p:nvPicPr>
        <p:blipFill rotWithShape="1">
          <a:blip r:embed="rId5">
            <a:alphaModFix/>
          </a:blip>
          <a:srcRect/>
          <a:stretch/>
        </p:blipFill>
        <p:spPr>
          <a:xfrm>
            <a:off x="7417384" y="1295660"/>
            <a:ext cx="1097966" cy="1034917"/>
          </a:xfrm>
          <a:prstGeom prst="rect">
            <a:avLst/>
          </a:prstGeom>
          <a:noFill/>
          <a:ln>
            <a:noFill/>
          </a:ln>
        </p:spPr>
      </p:pic>
      <p:pic>
        <p:nvPicPr>
          <p:cNvPr id="3" name="Picture 2" descr="A close up of a sign&#10;&#10;Description automatically generated">
            <a:extLst>
              <a:ext uri="{FF2B5EF4-FFF2-40B4-BE49-F238E27FC236}">
                <a16:creationId xmlns:a16="http://schemas.microsoft.com/office/drawing/2014/main" id="{DB6D52CC-AFEE-4430-BD9D-6EB90FE9C281}"/>
              </a:ext>
            </a:extLst>
          </p:cNvPr>
          <p:cNvPicPr>
            <a:picLocks noChangeAspect="1"/>
          </p:cNvPicPr>
          <p:nvPr/>
        </p:nvPicPr>
        <p:blipFill>
          <a:blip r:embed="rId6"/>
          <a:stretch>
            <a:fillRect/>
          </a:stretch>
        </p:blipFill>
        <p:spPr>
          <a:xfrm>
            <a:off x="4696367" y="3715740"/>
            <a:ext cx="2197075" cy="483633"/>
          </a:xfrm>
          <a:prstGeom prst="rect">
            <a:avLst/>
          </a:prstGeom>
        </p:spPr>
      </p:pic>
      <p:pic>
        <p:nvPicPr>
          <p:cNvPr id="4" name="Picture 3">
            <a:extLst>
              <a:ext uri="{FF2B5EF4-FFF2-40B4-BE49-F238E27FC236}">
                <a16:creationId xmlns:a16="http://schemas.microsoft.com/office/drawing/2014/main" id="{68F0F4F9-D766-4CCF-95FB-3A4C9BC39ACF}"/>
              </a:ext>
            </a:extLst>
          </p:cNvPr>
          <p:cNvPicPr>
            <a:picLocks noChangeAspect="1"/>
          </p:cNvPicPr>
          <p:nvPr/>
        </p:nvPicPr>
        <p:blipFill>
          <a:blip r:embed="rId7"/>
          <a:stretch>
            <a:fillRect/>
          </a:stretch>
        </p:blipFill>
        <p:spPr>
          <a:xfrm>
            <a:off x="7527998" y="2566923"/>
            <a:ext cx="876738" cy="915418"/>
          </a:xfrm>
          <a:prstGeom prst="rect">
            <a:avLst/>
          </a:prstGeom>
        </p:spPr>
      </p:pic>
      <p:pic>
        <p:nvPicPr>
          <p:cNvPr id="6" name="Picture 5" descr="A picture containing object, clock&#10;&#10;Description automatically generated">
            <a:extLst>
              <a:ext uri="{FF2B5EF4-FFF2-40B4-BE49-F238E27FC236}">
                <a16:creationId xmlns:a16="http://schemas.microsoft.com/office/drawing/2014/main" id="{300974A0-CBE5-4DC7-A9EB-ADB599D8AE47}"/>
              </a:ext>
            </a:extLst>
          </p:cNvPr>
          <p:cNvPicPr>
            <a:picLocks noChangeAspect="1"/>
          </p:cNvPicPr>
          <p:nvPr/>
        </p:nvPicPr>
        <p:blipFill>
          <a:blip r:embed="rId8"/>
          <a:stretch>
            <a:fillRect/>
          </a:stretch>
        </p:blipFill>
        <p:spPr>
          <a:xfrm>
            <a:off x="7637754" y="3718687"/>
            <a:ext cx="657225" cy="609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82ffc80190_5_7"/>
          <p:cNvSpPr txBox="1">
            <a:spLocks noGrp="1"/>
          </p:cNvSpPr>
          <p:nvPr>
            <p:ph type="title"/>
          </p:nvPr>
        </p:nvSpPr>
        <p:spPr>
          <a:xfrm>
            <a:off x="628651" y="273845"/>
            <a:ext cx="7886700" cy="994200"/>
          </a:xfrm>
          <a:prstGeom prst="rect">
            <a:avLst/>
          </a:prstGeom>
          <a:noFill/>
          <a:ln>
            <a:noFill/>
          </a:ln>
        </p:spPr>
        <p:txBody>
          <a:bodyPr spcFirstLastPara="1" wrap="square" lIns="91425" tIns="45700" rIns="91425" bIns="45700" anchor="ctr" anchorCtr="0">
            <a:noAutofit/>
          </a:bodyPr>
          <a:lstStyle/>
          <a:p>
            <a:r>
              <a:rPr lang="en-US" dirty="0"/>
              <a:t>Think Interactivity</a:t>
            </a:r>
            <a:endParaRPr dirty="0"/>
          </a:p>
        </p:txBody>
      </p:sp>
      <p:graphicFrame>
        <p:nvGraphicFramePr>
          <p:cNvPr id="6" name="Table 6">
            <a:extLst>
              <a:ext uri="{FF2B5EF4-FFF2-40B4-BE49-F238E27FC236}">
                <a16:creationId xmlns:a16="http://schemas.microsoft.com/office/drawing/2014/main" id="{0E99A557-C3C4-44F4-909F-03EE134E071D}"/>
              </a:ext>
            </a:extLst>
          </p:cNvPr>
          <p:cNvGraphicFramePr>
            <a:graphicFrameLocks noGrp="1"/>
          </p:cNvGraphicFramePr>
          <p:nvPr>
            <p:extLst>
              <p:ext uri="{D42A27DB-BD31-4B8C-83A1-F6EECF244321}">
                <p14:modId xmlns:p14="http://schemas.microsoft.com/office/powerpoint/2010/main" val="3686367678"/>
              </p:ext>
            </p:extLst>
          </p:nvPr>
        </p:nvGraphicFramePr>
        <p:xfrm>
          <a:off x="628649" y="1088390"/>
          <a:ext cx="7823787" cy="3230880"/>
        </p:xfrm>
        <a:graphic>
          <a:graphicData uri="http://schemas.openxmlformats.org/drawingml/2006/table">
            <a:tbl>
              <a:tblPr firstRow="1" bandRow="1">
                <a:tableStyleId>{3B4B98B0-60AC-42C2-AFA5-B58CD77FA1E5}</a:tableStyleId>
              </a:tblPr>
              <a:tblGrid>
                <a:gridCol w="1138679">
                  <a:extLst>
                    <a:ext uri="{9D8B030D-6E8A-4147-A177-3AD203B41FA5}">
                      <a16:colId xmlns:a16="http://schemas.microsoft.com/office/drawing/2014/main" val="1707454708"/>
                    </a:ext>
                  </a:extLst>
                </a:gridCol>
                <a:gridCol w="3012141">
                  <a:extLst>
                    <a:ext uri="{9D8B030D-6E8A-4147-A177-3AD203B41FA5}">
                      <a16:colId xmlns:a16="http://schemas.microsoft.com/office/drawing/2014/main" val="2597186609"/>
                    </a:ext>
                  </a:extLst>
                </a:gridCol>
                <a:gridCol w="3672967">
                  <a:extLst>
                    <a:ext uri="{9D8B030D-6E8A-4147-A177-3AD203B41FA5}">
                      <a16:colId xmlns:a16="http://schemas.microsoft.com/office/drawing/2014/main" val="700022947"/>
                    </a:ext>
                  </a:extLst>
                </a:gridCol>
              </a:tblGrid>
              <a:tr h="370840">
                <a:tc>
                  <a:txBody>
                    <a:bodyPr/>
                    <a:lstStyle/>
                    <a:p>
                      <a:r>
                        <a:rPr lang="en-CA" dirty="0"/>
                        <a:t>Tool</a:t>
                      </a:r>
                    </a:p>
                  </a:txBody>
                  <a:tcPr/>
                </a:tc>
                <a:tc>
                  <a:txBody>
                    <a:bodyPr/>
                    <a:lstStyle/>
                    <a:p>
                      <a:r>
                        <a:rPr lang="en-CA" dirty="0"/>
                        <a:t>Description</a:t>
                      </a:r>
                    </a:p>
                  </a:txBody>
                  <a:tcPr/>
                </a:tc>
                <a:tc>
                  <a:txBody>
                    <a:bodyPr/>
                    <a:lstStyle/>
                    <a:p>
                      <a:r>
                        <a:rPr lang="en-CA" dirty="0"/>
                        <a:t>Example</a:t>
                      </a:r>
                    </a:p>
                  </a:txBody>
                  <a:tcPr/>
                </a:tc>
                <a:extLst>
                  <a:ext uri="{0D108BD9-81ED-4DB2-BD59-A6C34878D82A}">
                    <a16:rowId xmlns:a16="http://schemas.microsoft.com/office/drawing/2014/main" val="1767656145"/>
                  </a:ext>
                </a:extLst>
              </a:tr>
              <a:tr h="370840">
                <a:tc>
                  <a:txBody>
                    <a:bodyPr/>
                    <a:lstStyle/>
                    <a:p>
                      <a:r>
                        <a:rPr lang="en-CA" sz="900" b="1" dirty="0"/>
                        <a:t>Chat</a:t>
                      </a:r>
                    </a:p>
                  </a:txBody>
                  <a:tcPr/>
                </a:tc>
                <a:tc>
                  <a:txBody>
                    <a:bodyPr/>
                    <a:lstStyle/>
                    <a:p>
                      <a:r>
                        <a:rPr lang="en-US" sz="900" dirty="0"/>
                        <a:t>Allows participants to type messages and send them to other participants, the facilitator, or the entire class.</a:t>
                      </a:r>
                      <a:endParaRPr lang="en-CA" sz="900" dirty="0"/>
                    </a:p>
                  </a:txBody>
                  <a:tcPr/>
                </a:tc>
                <a:tc>
                  <a:txBody>
                    <a:bodyPr/>
                    <a:lstStyle/>
                    <a:p>
                      <a:r>
                        <a:rPr lang="en-US" sz="900" dirty="0"/>
                        <a:t>Assign learning partners to have a private chat where participants share the most important take-away they learned during the session.</a:t>
                      </a:r>
                      <a:endParaRPr lang="en-CA" sz="900" dirty="0"/>
                    </a:p>
                  </a:txBody>
                  <a:tcPr/>
                </a:tc>
                <a:extLst>
                  <a:ext uri="{0D108BD9-81ED-4DB2-BD59-A6C34878D82A}">
                    <a16:rowId xmlns:a16="http://schemas.microsoft.com/office/drawing/2014/main" val="585282697"/>
                  </a:ext>
                </a:extLst>
              </a:tr>
              <a:tr h="370840">
                <a:tc>
                  <a:txBody>
                    <a:bodyPr/>
                    <a:lstStyle/>
                    <a:p>
                      <a:r>
                        <a:rPr lang="en-CA" sz="900" b="1" dirty="0"/>
                        <a:t>Whiteboard</a:t>
                      </a:r>
                    </a:p>
                  </a:txBody>
                  <a:tcPr/>
                </a:tc>
                <a:tc>
                  <a:txBody>
                    <a:bodyPr/>
                    <a:lstStyle/>
                    <a:p>
                      <a:r>
                        <a:rPr lang="en-US" sz="900" dirty="0"/>
                        <a:t>Offers space for brainstorming and group writing or drawing. </a:t>
                      </a:r>
                      <a:endParaRPr lang="en-CA" sz="900" dirty="0"/>
                    </a:p>
                  </a:txBody>
                  <a:tcPr/>
                </a:tc>
                <a:tc>
                  <a:txBody>
                    <a:bodyPr/>
                    <a:lstStyle/>
                    <a:p>
                      <a:r>
                        <a:rPr lang="en-US" sz="900" dirty="0"/>
                        <a:t>Draw a grid on the whiteboard and assign a square to each participant. Have participants draw a picture to review a key idea presented during the session.</a:t>
                      </a:r>
                      <a:endParaRPr lang="en-CA" sz="900" dirty="0"/>
                    </a:p>
                  </a:txBody>
                  <a:tcPr/>
                </a:tc>
                <a:extLst>
                  <a:ext uri="{0D108BD9-81ED-4DB2-BD59-A6C34878D82A}">
                    <a16:rowId xmlns:a16="http://schemas.microsoft.com/office/drawing/2014/main" val="2082418763"/>
                  </a:ext>
                </a:extLst>
              </a:tr>
              <a:tr h="370840">
                <a:tc>
                  <a:txBody>
                    <a:bodyPr/>
                    <a:lstStyle/>
                    <a:p>
                      <a:r>
                        <a:rPr lang="en-CA" sz="900" b="1" dirty="0"/>
                        <a:t>Annotation</a:t>
                      </a:r>
                    </a:p>
                  </a:txBody>
                  <a:tcPr/>
                </a:tc>
                <a:tc>
                  <a:txBody>
                    <a:bodyPr/>
                    <a:lstStyle/>
                    <a:p>
                      <a:r>
                        <a:rPr lang="en-US" sz="900" dirty="0"/>
                        <a:t>Allows participants to mark up the PowerPoint slide or whiteboard with a virtual drawing pen or other marks such as a check or an “X”</a:t>
                      </a:r>
                      <a:endParaRPr lang="en-CA" sz="900" dirty="0"/>
                    </a:p>
                  </a:txBody>
                  <a:tcPr/>
                </a:tc>
                <a:tc>
                  <a:txBody>
                    <a:bodyPr/>
                    <a:lstStyle/>
                    <a:p>
                      <a:r>
                        <a:rPr lang="en-US" sz="900" dirty="0"/>
                        <a:t>Display a PowerPoint slide with a multiple choice question. Ask participants to answer the question by making a mark next to their choice(s).</a:t>
                      </a:r>
                      <a:endParaRPr lang="en-CA" sz="900" dirty="0"/>
                    </a:p>
                  </a:txBody>
                  <a:tcPr/>
                </a:tc>
                <a:extLst>
                  <a:ext uri="{0D108BD9-81ED-4DB2-BD59-A6C34878D82A}">
                    <a16:rowId xmlns:a16="http://schemas.microsoft.com/office/drawing/2014/main" val="509778477"/>
                  </a:ext>
                </a:extLst>
              </a:tr>
              <a:tr h="370840">
                <a:tc>
                  <a:txBody>
                    <a:bodyPr/>
                    <a:lstStyle/>
                    <a:p>
                      <a:r>
                        <a:rPr lang="en-CA" sz="900" b="1" dirty="0"/>
                        <a:t>Poll</a:t>
                      </a:r>
                    </a:p>
                  </a:txBody>
                  <a:tcPr/>
                </a:tc>
                <a:tc>
                  <a:txBody>
                    <a:bodyPr/>
                    <a:lstStyle/>
                    <a:p>
                      <a:r>
                        <a:rPr lang="en-US" sz="900" dirty="0"/>
                        <a:t>Asks participants to answer one or more questions. You can choose whether or not to share the results.</a:t>
                      </a:r>
                      <a:endParaRPr lang="en-CA" sz="900" dirty="0"/>
                    </a:p>
                  </a:txBody>
                  <a:tcPr/>
                </a:tc>
                <a:tc>
                  <a:txBody>
                    <a:bodyPr/>
                    <a:lstStyle/>
                    <a:p>
                      <a:r>
                        <a:rPr lang="en-US" sz="900" dirty="0"/>
                        <a:t>Quiz participants on any pre-work assignments.</a:t>
                      </a:r>
                      <a:endParaRPr lang="en-CA" sz="900" dirty="0"/>
                    </a:p>
                  </a:txBody>
                  <a:tcPr/>
                </a:tc>
                <a:extLst>
                  <a:ext uri="{0D108BD9-81ED-4DB2-BD59-A6C34878D82A}">
                    <a16:rowId xmlns:a16="http://schemas.microsoft.com/office/drawing/2014/main" val="1701737975"/>
                  </a:ext>
                </a:extLst>
              </a:tr>
              <a:tr h="370840">
                <a:tc>
                  <a:txBody>
                    <a:bodyPr/>
                    <a:lstStyle/>
                    <a:p>
                      <a:r>
                        <a:rPr lang="en-CA" sz="900" b="1" dirty="0"/>
                        <a:t>Breakout Rooms</a:t>
                      </a:r>
                    </a:p>
                  </a:txBody>
                  <a:tcPr/>
                </a:tc>
                <a:tc>
                  <a:txBody>
                    <a:bodyPr/>
                    <a:lstStyle/>
                    <a:p>
                      <a:r>
                        <a:rPr lang="en-US" sz="900" dirty="0"/>
                        <a:t>Allows for multiple, simultaneous, small group interactions, separate from the main group. </a:t>
                      </a:r>
                      <a:endParaRPr lang="en-CA" sz="900" dirty="0"/>
                    </a:p>
                  </a:txBody>
                  <a:tcPr/>
                </a:tc>
                <a:tc>
                  <a:txBody>
                    <a:bodyPr/>
                    <a:lstStyle/>
                    <a:p>
                      <a:r>
                        <a:rPr lang="en-US" sz="900" dirty="0"/>
                        <a:t>Create practice exercises for groups of three: one person to practice, one person to partner, one to observe and report.</a:t>
                      </a:r>
                      <a:endParaRPr lang="en-CA" sz="900" dirty="0"/>
                    </a:p>
                  </a:txBody>
                  <a:tcPr/>
                </a:tc>
                <a:extLst>
                  <a:ext uri="{0D108BD9-81ED-4DB2-BD59-A6C34878D82A}">
                    <a16:rowId xmlns:a16="http://schemas.microsoft.com/office/drawing/2014/main" val="450025268"/>
                  </a:ext>
                </a:extLst>
              </a:tr>
              <a:tr h="370840">
                <a:tc>
                  <a:txBody>
                    <a:bodyPr/>
                    <a:lstStyle/>
                    <a:p>
                      <a:r>
                        <a:rPr lang="en-CA" sz="900" b="1" dirty="0"/>
                        <a:t>Application or Screen sharing</a:t>
                      </a:r>
                    </a:p>
                  </a:txBody>
                  <a:tcPr/>
                </a:tc>
                <a:tc>
                  <a:txBody>
                    <a:bodyPr/>
                    <a:lstStyle/>
                    <a:p>
                      <a:r>
                        <a:rPr lang="en-US" sz="900" dirty="0"/>
                        <a:t>Displays to all participants a software application that’s open on the facilitator’s (or the sharer’s) computer</a:t>
                      </a:r>
                      <a:endParaRPr lang="en-CA" sz="900" dirty="0"/>
                    </a:p>
                  </a:txBody>
                  <a:tcPr/>
                </a:tc>
                <a:tc>
                  <a:txBody>
                    <a:bodyPr/>
                    <a:lstStyle/>
                    <a:p>
                      <a:r>
                        <a:rPr lang="en-US" sz="900" dirty="0"/>
                        <a:t>Have a participant share his or her application and demonstrate how to perform a task in an application</a:t>
                      </a:r>
                      <a:endParaRPr lang="en-CA" sz="900" dirty="0"/>
                    </a:p>
                  </a:txBody>
                  <a:tcPr/>
                </a:tc>
                <a:extLst>
                  <a:ext uri="{0D108BD9-81ED-4DB2-BD59-A6C34878D82A}">
                    <a16:rowId xmlns:a16="http://schemas.microsoft.com/office/drawing/2014/main" val="4178574514"/>
                  </a:ext>
                </a:extLst>
              </a:tr>
              <a:tr h="370840">
                <a:tc>
                  <a:txBody>
                    <a:bodyPr/>
                    <a:lstStyle/>
                    <a:p>
                      <a:r>
                        <a:rPr lang="en-CA" sz="900" b="1" dirty="0"/>
                        <a:t>Notes</a:t>
                      </a:r>
                    </a:p>
                  </a:txBody>
                  <a:tcPr/>
                </a:tc>
                <a:tc>
                  <a:txBody>
                    <a:bodyPr/>
                    <a:lstStyle/>
                    <a:p>
                      <a:r>
                        <a:rPr lang="en-US" sz="900" dirty="0"/>
                        <a:t>Allows participants to save typed notes for access after the event.</a:t>
                      </a:r>
                      <a:endParaRPr lang="en-CA" sz="900" dirty="0"/>
                    </a:p>
                  </a:txBody>
                  <a:tcPr/>
                </a:tc>
                <a:tc>
                  <a:txBody>
                    <a:bodyPr/>
                    <a:lstStyle/>
                    <a:p>
                      <a:r>
                        <a:rPr lang="en-US" sz="900" dirty="0"/>
                        <a:t>Ask participants to write in key ideas to remember.</a:t>
                      </a:r>
                      <a:endParaRPr lang="en-CA" sz="900" dirty="0"/>
                    </a:p>
                  </a:txBody>
                  <a:tcPr/>
                </a:tc>
                <a:extLst>
                  <a:ext uri="{0D108BD9-81ED-4DB2-BD59-A6C34878D82A}">
                    <a16:rowId xmlns:a16="http://schemas.microsoft.com/office/drawing/2014/main" val="3835885048"/>
                  </a:ext>
                </a:extLst>
              </a:tr>
            </a:tbl>
          </a:graphicData>
        </a:graphic>
      </p:graphicFrame>
      <p:sp>
        <p:nvSpPr>
          <p:cNvPr id="8" name="TextBox 7">
            <a:extLst>
              <a:ext uri="{FF2B5EF4-FFF2-40B4-BE49-F238E27FC236}">
                <a16:creationId xmlns:a16="http://schemas.microsoft.com/office/drawing/2014/main" id="{7A89EB9B-5496-4CEF-A982-ACB28A5C1487}"/>
              </a:ext>
            </a:extLst>
          </p:cNvPr>
          <p:cNvSpPr txBox="1"/>
          <p:nvPr/>
        </p:nvSpPr>
        <p:spPr>
          <a:xfrm>
            <a:off x="5621212" y="4423126"/>
            <a:ext cx="2831224" cy="492443"/>
          </a:xfrm>
          <a:prstGeom prst="rect">
            <a:avLst/>
          </a:prstGeom>
          <a:noFill/>
        </p:spPr>
        <p:txBody>
          <a:bodyPr wrap="none" rtlCol="0">
            <a:spAutoFit/>
          </a:bodyPr>
          <a:lstStyle/>
          <a:p>
            <a:r>
              <a:rPr lang="en-US" sz="1200" dirty="0"/>
              <a:t>Available as a PDF at: </a:t>
            </a:r>
            <a:r>
              <a:rPr lang="en-US" sz="1200" u="sng" dirty="0">
                <a:solidFill>
                  <a:schemeClr val="hlink"/>
                </a:solidFill>
                <a:hlinkClick r:id="rId3"/>
              </a:rPr>
              <a:t>bit.ly/</a:t>
            </a:r>
            <a:r>
              <a:rPr lang="en-US" sz="1200" u="sng" dirty="0" err="1">
                <a:solidFill>
                  <a:schemeClr val="hlink"/>
                </a:solidFill>
                <a:hlinkClick r:id="rId3"/>
              </a:rPr>
              <a:t>synchtools</a:t>
            </a:r>
            <a:endParaRPr lang="en-US" sz="1200" dirty="0"/>
          </a:p>
          <a:p>
            <a:endParaRPr lang="en-CA" dirty="0"/>
          </a:p>
        </p:txBody>
      </p:sp>
    </p:spTree>
    <p:extLst>
      <p:ext uri="{BB962C8B-B14F-4D97-AF65-F5344CB8AC3E}">
        <p14:creationId xmlns:p14="http://schemas.microsoft.com/office/powerpoint/2010/main" val="255872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7CEDC-EB21-47E8-9821-4F963CCDF8D6}"/>
              </a:ext>
            </a:extLst>
          </p:cNvPr>
          <p:cNvSpPr>
            <a:spLocks noGrp="1"/>
          </p:cNvSpPr>
          <p:nvPr>
            <p:ph type="title"/>
          </p:nvPr>
        </p:nvSpPr>
        <p:spPr/>
        <p:txBody>
          <a:bodyPr/>
          <a:lstStyle/>
          <a:p>
            <a:r>
              <a:rPr lang="en-CA" dirty="0"/>
              <a:t>Plan your time</a:t>
            </a:r>
          </a:p>
        </p:txBody>
      </p:sp>
      <p:graphicFrame>
        <p:nvGraphicFramePr>
          <p:cNvPr id="4" name="Table 3">
            <a:extLst>
              <a:ext uri="{FF2B5EF4-FFF2-40B4-BE49-F238E27FC236}">
                <a16:creationId xmlns:a16="http://schemas.microsoft.com/office/drawing/2014/main" id="{8889CE70-8097-47E1-90B9-A3D04A4F0A81}"/>
              </a:ext>
            </a:extLst>
          </p:cNvPr>
          <p:cNvGraphicFramePr>
            <a:graphicFrameLocks noGrp="1"/>
          </p:cNvGraphicFramePr>
          <p:nvPr>
            <p:extLst>
              <p:ext uri="{D42A27DB-BD31-4B8C-83A1-F6EECF244321}">
                <p14:modId xmlns:p14="http://schemas.microsoft.com/office/powerpoint/2010/main" val="2647957149"/>
              </p:ext>
            </p:extLst>
          </p:nvPr>
        </p:nvGraphicFramePr>
        <p:xfrm>
          <a:off x="536841" y="1244814"/>
          <a:ext cx="7710292" cy="2864302"/>
        </p:xfrm>
        <a:graphic>
          <a:graphicData uri="http://schemas.openxmlformats.org/drawingml/2006/table">
            <a:tbl>
              <a:tblPr firstRow="1" firstCol="1" bandRow="1">
                <a:tableStyleId>{3B4B98B0-60AC-42C2-AFA5-B58CD77FA1E5}</a:tableStyleId>
              </a:tblPr>
              <a:tblGrid>
                <a:gridCol w="544130">
                  <a:extLst>
                    <a:ext uri="{9D8B030D-6E8A-4147-A177-3AD203B41FA5}">
                      <a16:colId xmlns:a16="http://schemas.microsoft.com/office/drawing/2014/main" val="4212279161"/>
                    </a:ext>
                  </a:extLst>
                </a:gridCol>
                <a:gridCol w="635741">
                  <a:extLst>
                    <a:ext uri="{9D8B030D-6E8A-4147-A177-3AD203B41FA5}">
                      <a16:colId xmlns:a16="http://schemas.microsoft.com/office/drawing/2014/main" val="65704201"/>
                    </a:ext>
                  </a:extLst>
                </a:gridCol>
                <a:gridCol w="513244">
                  <a:extLst>
                    <a:ext uri="{9D8B030D-6E8A-4147-A177-3AD203B41FA5}">
                      <a16:colId xmlns:a16="http://schemas.microsoft.com/office/drawing/2014/main" val="3546400153"/>
                    </a:ext>
                  </a:extLst>
                </a:gridCol>
                <a:gridCol w="2347943">
                  <a:extLst>
                    <a:ext uri="{9D8B030D-6E8A-4147-A177-3AD203B41FA5}">
                      <a16:colId xmlns:a16="http://schemas.microsoft.com/office/drawing/2014/main" val="2884547034"/>
                    </a:ext>
                  </a:extLst>
                </a:gridCol>
                <a:gridCol w="1763907">
                  <a:extLst>
                    <a:ext uri="{9D8B030D-6E8A-4147-A177-3AD203B41FA5}">
                      <a16:colId xmlns:a16="http://schemas.microsoft.com/office/drawing/2014/main" val="2057997251"/>
                    </a:ext>
                  </a:extLst>
                </a:gridCol>
                <a:gridCol w="1905327">
                  <a:extLst>
                    <a:ext uri="{9D8B030D-6E8A-4147-A177-3AD203B41FA5}">
                      <a16:colId xmlns:a16="http://schemas.microsoft.com/office/drawing/2014/main" val="3011693923"/>
                    </a:ext>
                  </a:extLst>
                </a:gridCol>
              </a:tblGrid>
              <a:tr h="125328">
                <a:tc>
                  <a:txBody>
                    <a:bodyPr/>
                    <a:lstStyle/>
                    <a:p>
                      <a:pPr>
                        <a:lnSpc>
                          <a:spcPct val="115000"/>
                        </a:lnSpc>
                        <a:spcAft>
                          <a:spcPts val="0"/>
                        </a:spcAft>
                      </a:pPr>
                      <a:r>
                        <a:rPr lang="en-US" sz="1000">
                          <a:effectLst/>
                          <a:uFill>
                            <a:solidFill>
                              <a:srgbClr val="000000"/>
                            </a:solidFill>
                          </a:uFill>
                        </a:rPr>
                        <a:t>Time</a:t>
                      </a:r>
                      <a:endParaRPr lang="en-CA" sz="100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gn="ctr">
                        <a:lnSpc>
                          <a:spcPct val="115000"/>
                        </a:lnSpc>
                        <a:spcAft>
                          <a:spcPts val="0"/>
                        </a:spcAft>
                      </a:pPr>
                      <a:r>
                        <a:rPr lang="en-US" sz="1000" dirty="0">
                          <a:solidFill>
                            <a:srgbClr val="000000"/>
                          </a:solidFill>
                          <a:effectLst/>
                          <a:uFill>
                            <a:solidFill>
                              <a:srgbClr val="000000"/>
                            </a:solidFill>
                          </a:uFill>
                          <a:latin typeface="Arial" panose="020B0604020202020204" pitchFamily="34" charset="0"/>
                          <a:ea typeface="Arial Unicode MS"/>
                          <a:cs typeface="Arial Unicode MS"/>
                        </a:rPr>
                        <a:t>Length</a:t>
                      </a:r>
                      <a:endParaRPr lang="en-CA" sz="100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nSpc>
                          <a:spcPct val="115000"/>
                        </a:lnSpc>
                        <a:spcAft>
                          <a:spcPts val="0"/>
                        </a:spcAft>
                      </a:pPr>
                      <a:r>
                        <a:rPr lang="en-CA" sz="1000" dirty="0">
                          <a:solidFill>
                            <a:srgbClr val="000000"/>
                          </a:solidFill>
                          <a:effectLst/>
                          <a:uFill>
                            <a:solidFill>
                              <a:srgbClr val="000000"/>
                            </a:solidFill>
                          </a:uFill>
                          <a:latin typeface="Arial" panose="020B0604020202020204" pitchFamily="34" charset="0"/>
                          <a:ea typeface="Arial Unicode MS"/>
                          <a:cs typeface="Arial Unicode MS"/>
                        </a:rPr>
                        <a:t>Who</a:t>
                      </a:r>
                    </a:p>
                  </a:txBody>
                  <a:tcPr marL="24115" marR="24115" marT="24115" marB="24115"/>
                </a:tc>
                <a:tc>
                  <a:txBody>
                    <a:bodyPr/>
                    <a:lstStyle/>
                    <a:p>
                      <a:pPr>
                        <a:lnSpc>
                          <a:spcPct val="115000"/>
                        </a:lnSpc>
                        <a:spcAft>
                          <a:spcPts val="0"/>
                        </a:spcAft>
                      </a:pPr>
                      <a:r>
                        <a:rPr lang="en-US" sz="1000" dirty="0">
                          <a:effectLst/>
                          <a:uFill>
                            <a:solidFill>
                              <a:srgbClr val="000000"/>
                            </a:solidFill>
                          </a:uFill>
                        </a:rPr>
                        <a:t>Facilitator Activities</a:t>
                      </a:r>
                      <a:endParaRPr lang="en-CA" sz="100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nSpc>
                          <a:spcPct val="115000"/>
                        </a:lnSpc>
                        <a:spcAft>
                          <a:spcPts val="0"/>
                        </a:spcAft>
                      </a:pPr>
                      <a:r>
                        <a:rPr lang="en-CA" sz="1000" dirty="0">
                          <a:solidFill>
                            <a:srgbClr val="000000"/>
                          </a:solidFill>
                          <a:effectLst/>
                          <a:uFill>
                            <a:solidFill>
                              <a:srgbClr val="000000"/>
                            </a:solidFill>
                          </a:uFill>
                          <a:latin typeface="Arial" panose="020B0604020202020204" pitchFamily="34" charset="0"/>
                          <a:ea typeface="Arial Unicode MS"/>
                          <a:cs typeface="Arial Unicode MS"/>
                        </a:rPr>
                        <a:t>Participant Activities</a:t>
                      </a:r>
                    </a:p>
                  </a:txBody>
                  <a:tcPr marL="24115" marR="24115" marT="24115" marB="24115"/>
                </a:tc>
                <a:tc>
                  <a:txBody>
                    <a:bodyPr/>
                    <a:lstStyle/>
                    <a:p>
                      <a:pPr>
                        <a:lnSpc>
                          <a:spcPct val="115000"/>
                        </a:lnSpc>
                        <a:spcAft>
                          <a:spcPts val="0"/>
                        </a:spcAft>
                      </a:pPr>
                      <a:r>
                        <a:rPr lang="en-US" sz="1000" dirty="0">
                          <a:effectLst/>
                          <a:uFill>
                            <a:solidFill>
                              <a:srgbClr val="000000"/>
                            </a:solidFill>
                          </a:uFill>
                        </a:rPr>
                        <a:t>Notes &amp; Resources</a:t>
                      </a:r>
                      <a:endParaRPr lang="en-CA" sz="100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extLst>
                  <a:ext uri="{0D108BD9-81ED-4DB2-BD59-A6C34878D82A}">
                    <a16:rowId xmlns:a16="http://schemas.microsoft.com/office/drawing/2014/main" val="1212357023"/>
                  </a:ext>
                </a:extLst>
              </a:tr>
              <a:tr h="335956">
                <a:tc>
                  <a:txBody>
                    <a:bodyPr/>
                    <a:lstStyle/>
                    <a:p>
                      <a:pPr>
                        <a:lnSpc>
                          <a:spcPct val="115000"/>
                        </a:lnSpc>
                        <a:spcAft>
                          <a:spcPts val="0"/>
                        </a:spcAft>
                      </a:pPr>
                      <a:r>
                        <a:rPr lang="en-US" sz="900" b="0" dirty="0">
                          <a:solidFill>
                            <a:srgbClr val="000000"/>
                          </a:solidFill>
                          <a:effectLst/>
                          <a:uFill>
                            <a:solidFill>
                              <a:srgbClr val="000000"/>
                            </a:solidFill>
                          </a:uFill>
                          <a:latin typeface="Arial" panose="020B0604020202020204" pitchFamily="34" charset="0"/>
                          <a:ea typeface="Arial Unicode MS"/>
                          <a:cs typeface="Arial Unicode MS"/>
                        </a:rPr>
                        <a:t>15 min prior</a:t>
                      </a:r>
                      <a:endParaRPr lang="en-CA" sz="900" b="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gn="ctr">
                        <a:spcAft>
                          <a:spcPts val="0"/>
                        </a:spcAft>
                      </a:pPr>
                      <a:r>
                        <a:rPr lang="en-US" sz="900" b="0" dirty="0">
                          <a:effectLst/>
                        </a:rPr>
                        <a:t> </a:t>
                      </a:r>
                      <a:endParaRPr lang="en-CA" sz="900" b="0" dirty="0">
                        <a:effectLst/>
                        <a:latin typeface="Times New Roman" panose="02020603050405020304" pitchFamily="18" charset="0"/>
                        <a:ea typeface="Arial Unicode MS"/>
                      </a:endParaRPr>
                    </a:p>
                  </a:txBody>
                  <a:tcPr marL="24115" marR="24115" marT="24115" marB="24115"/>
                </a:tc>
                <a:tc>
                  <a:txBody>
                    <a:bodyPr/>
                    <a:lstStyle/>
                    <a:p>
                      <a:pPr>
                        <a:lnSpc>
                          <a:spcPct val="115000"/>
                        </a:lnSpc>
                        <a:spcAft>
                          <a:spcPts val="0"/>
                        </a:spcAft>
                      </a:pPr>
                      <a:r>
                        <a:rPr lang="en-CA" sz="900" dirty="0">
                          <a:solidFill>
                            <a:srgbClr val="000000"/>
                          </a:solidFill>
                          <a:effectLst/>
                          <a:uFill>
                            <a:solidFill>
                              <a:srgbClr val="000000"/>
                            </a:solidFill>
                          </a:uFill>
                          <a:latin typeface="Arial" panose="020B0604020202020204" pitchFamily="34" charset="0"/>
                          <a:ea typeface="Arial Unicode MS"/>
                          <a:cs typeface="Arial Unicode MS"/>
                        </a:rPr>
                        <a:t>All</a:t>
                      </a:r>
                    </a:p>
                  </a:txBody>
                  <a:tcPr marL="24115" marR="24115" marT="24115" marB="24115"/>
                </a:tc>
                <a:tc>
                  <a:txBody>
                    <a:bodyPr/>
                    <a:lstStyle/>
                    <a:p>
                      <a:pPr>
                        <a:lnSpc>
                          <a:spcPct val="115000"/>
                        </a:lnSpc>
                        <a:spcAft>
                          <a:spcPts val="0"/>
                        </a:spcAft>
                      </a:pPr>
                      <a:r>
                        <a:rPr lang="en-US" sz="900" dirty="0">
                          <a:effectLst/>
                          <a:uFill>
                            <a:solidFill>
                              <a:srgbClr val="000000"/>
                            </a:solidFill>
                          </a:uFill>
                        </a:rPr>
                        <a:t>Load slides</a:t>
                      </a:r>
                      <a:endParaRPr lang="en-CA" sz="900" dirty="0">
                        <a:effectLst/>
                        <a:uFill>
                          <a:solidFill>
                            <a:srgbClr val="000000"/>
                          </a:solidFill>
                        </a:uFill>
                      </a:endParaRPr>
                    </a:p>
                    <a:p>
                      <a:pPr>
                        <a:lnSpc>
                          <a:spcPct val="115000"/>
                        </a:lnSpc>
                        <a:spcAft>
                          <a:spcPts val="0"/>
                        </a:spcAft>
                      </a:pPr>
                      <a:r>
                        <a:rPr lang="en-US" sz="900" dirty="0">
                          <a:effectLst/>
                          <a:uFill>
                            <a:solidFill>
                              <a:srgbClr val="000000"/>
                            </a:solidFill>
                          </a:uFill>
                        </a:rPr>
                        <a:t>Welcome people as they come in</a:t>
                      </a:r>
                      <a:endParaRPr lang="en-CA" sz="900" dirty="0">
                        <a:effectLst/>
                        <a:uFill>
                          <a:solidFill>
                            <a:srgbClr val="000000"/>
                          </a:solidFill>
                        </a:uFill>
                      </a:endParaRPr>
                    </a:p>
                    <a:p>
                      <a:pPr>
                        <a:lnSpc>
                          <a:spcPct val="115000"/>
                        </a:lnSpc>
                        <a:spcAft>
                          <a:spcPts val="0"/>
                        </a:spcAft>
                      </a:pPr>
                      <a:r>
                        <a:rPr lang="en-US" sz="900" dirty="0">
                          <a:effectLst/>
                          <a:uFill>
                            <a:solidFill>
                              <a:srgbClr val="000000"/>
                            </a:solidFill>
                          </a:uFill>
                        </a:rPr>
                        <a:t>Add timer to start</a:t>
                      </a:r>
                      <a:endParaRPr lang="en-CA" sz="90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nSpc>
                          <a:spcPct val="115000"/>
                        </a:lnSpc>
                        <a:spcAft>
                          <a:spcPts val="0"/>
                        </a:spcAft>
                      </a:pPr>
                      <a:r>
                        <a:rPr lang="en-CA" sz="900" dirty="0">
                          <a:solidFill>
                            <a:srgbClr val="000000"/>
                          </a:solidFill>
                          <a:effectLst/>
                          <a:uFill>
                            <a:solidFill>
                              <a:srgbClr val="000000"/>
                            </a:solidFill>
                          </a:uFill>
                          <a:latin typeface="Arial" panose="020B0604020202020204" pitchFamily="34" charset="0"/>
                          <a:ea typeface="Arial Unicode MS"/>
                          <a:cs typeface="Arial Unicode MS"/>
                        </a:rPr>
                        <a:t>Entering room</a:t>
                      </a:r>
                    </a:p>
                    <a:p>
                      <a:pPr>
                        <a:lnSpc>
                          <a:spcPct val="115000"/>
                        </a:lnSpc>
                        <a:spcAft>
                          <a:spcPts val="0"/>
                        </a:spcAft>
                      </a:pPr>
                      <a:r>
                        <a:rPr lang="en-CA" sz="900" dirty="0">
                          <a:solidFill>
                            <a:srgbClr val="000000"/>
                          </a:solidFill>
                          <a:effectLst/>
                          <a:uFill>
                            <a:solidFill>
                              <a:srgbClr val="000000"/>
                            </a:solidFill>
                          </a:uFill>
                          <a:latin typeface="Arial" panose="020B0604020202020204" pitchFamily="34" charset="0"/>
                          <a:ea typeface="Arial Unicode MS"/>
                          <a:cs typeface="Arial Unicode MS"/>
                        </a:rPr>
                        <a:t>Tech check</a:t>
                      </a:r>
                    </a:p>
                    <a:p>
                      <a:pPr>
                        <a:lnSpc>
                          <a:spcPct val="115000"/>
                        </a:lnSpc>
                        <a:spcAft>
                          <a:spcPts val="0"/>
                        </a:spcAft>
                      </a:pPr>
                      <a:r>
                        <a:rPr lang="en-CA" sz="900" dirty="0">
                          <a:solidFill>
                            <a:srgbClr val="000000"/>
                          </a:solidFill>
                          <a:effectLst/>
                          <a:uFill>
                            <a:solidFill>
                              <a:srgbClr val="000000"/>
                            </a:solidFill>
                          </a:uFill>
                          <a:latin typeface="Arial" panose="020B0604020202020204" pitchFamily="34" charset="0"/>
                          <a:ea typeface="Arial Unicode MS"/>
                          <a:cs typeface="Arial Unicode MS"/>
                        </a:rPr>
                        <a:t>Orienting to space</a:t>
                      </a:r>
                    </a:p>
                    <a:p>
                      <a:pPr>
                        <a:lnSpc>
                          <a:spcPct val="115000"/>
                        </a:lnSpc>
                        <a:spcAft>
                          <a:spcPts val="0"/>
                        </a:spcAft>
                      </a:pPr>
                      <a:r>
                        <a:rPr lang="en-CA" sz="900" dirty="0">
                          <a:solidFill>
                            <a:srgbClr val="000000"/>
                          </a:solidFill>
                          <a:effectLst/>
                          <a:uFill>
                            <a:solidFill>
                              <a:srgbClr val="000000"/>
                            </a:solidFill>
                          </a:uFill>
                          <a:latin typeface="Arial" panose="020B0604020202020204" pitchFamily="34" charset="0"/>
                          <a:ea typeface="Arial Unicode MS"/>
                          <a:cs typeface="Arial Unicode MS"/>
                        </a:rPr>
                        <a:t>Add name &amp; location (Chat)</a:t>
                      </a:r>
                    </a:p>
                  </a:txBody>
                  <a:tcPr marL="24115" marR="24115" marT="24115" marB="24115"/>
                </a:tc>
                <a:tc>
                  <a:txBody>
                    <a:bodyPr/>
                    <a:lstStyle/>
                    <a:p>
                      <a:pPr>
                        <a:lnSpc>
                          <a:spcPct val="115000"/>
                        </a:lnSpc>
                        <a:spcAft>
                          <a:spcPts val="0"/>
                        </a:spcAft>
                      </a:pPr>
                      <a:r>
                        <a:rPr lang="en-US" sz="900" dirty="0">
                          <a:effectLst/>
                          <a:uFill>
                            <a:solidFill>
                              <a:srgbClr val="000000"/>
                            </a:solidFill>
                          </a:uFill>
                        </a:rPr>
                        <a:t>Welcome orientation slide</a:t>
                      </a:r>
                      <a:endParaRPr lang="en-CA" sz="90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extLst>
                  <a:ext uri="{0D108BD9-81ED-4DB2-BD59-A6C34878D82A}">
                    <a16:rowId xmlns:a16="http://schemas.microsoft.com/office/drawing/2014/main" val="4179404204"/>
                  </a:ext>
                </a:extLst>
              </a:tr>
              <a:tr h="466120">
                <a:tc>
                  <a:txBody>
                    <a:bodyPr/>
                    <a:lstStyle/>
                    <a:p>
                      <a:pPr>
                        <a:lnSpc>
                          <a:spcPct val="115000"/>
                        </a:lnSpc>
                        <a:spcAft>
                          <a:spcPts val="0"/>
                        </a:spcAft>
                      </a:pPr>
                      <a:r>
                        <a:rPr lang="en-US" sz="900" b="0" dirty="0">
                          <a:effectLst/>
                          <a:uFill>
                            <a:solidFill>
                              <a:srgbClr val="000000"/>
                            </a:solidFill>
                          </a:uFill>
                        </a:rPr>
                        <a:t>2:00</a:t>
                      </a:r>
                      <a:endParaRPr lang="en-CA" sz="900" b="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gn="ctr">
                        <a:lnSpc>
                          <a:spcPct val="115000"/>
                        </a:lnSpc>
                        <a:spcAft>
                          <a:spcPts val="0"/>
                        </a:spcAft>
                      </a:pPr>
                      <a:r>
                        <a:rPr lang="en-US" sz="900" b="0" dirty="0">
                          <a:effectLst/>
                          <a:uFill>
                            <a:solidFill>
                              <a:srgbClr val="000000"/>
                            </a:solidFill>
                          </a:uFill>
                        </a:rPr>
                        <a:t>3</a:t>
                      </a:r>
                      <a:endParaRPr lang="en-CA" sz="900" b="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nSpc>
                          <a:spcPct val="115000"/>
                        </a:lnSpc>
                        <a:spcAft>
                          <a:spcPts val="0"/>
                        </a:spcAft>
                      </a:pPr>
                      <a:r>
                        <a:rPr lang="en-CA" sz="900" dirty="0">
                          <a:solidFill>
                            <a:srgbClr val="000000"/>
                          </a:solidFill>
                          <a:effectLst/>
                          <a:uFill>
                            <a:solidFill>
                              <a:srgbClr val="000000"/>
                            </a:solidFill>
                          </a:uFill>
                          <a:latin typeface="Arial" panose="020B0604020202020204" pitchFamily="34" charset="0"/>
                          <a:ea typeface="Arial Unicode MS"/>
                          <a:cs typeface="Arial Unicode MS"/>
                        </a:rPr>
                        <a:t>C</a:t>
                      </a:r>
                    </a:p>
                  </a:txBody>
                  <a:tcPr marL="24115" marR="24115" marT="24115" marB="24115"/>
                </a:tc>
                <a:tc>
                  <a:txBody>
                    <a:bodyPr/>
                    <a:lstStyle/>
                    <a:p>
                      <a:pPr>
                        <a:lnSpc>
                          <a:spcPct val="115000"/>
                        </a:lnSpc>
                        <a:spcAft>
                          <a:spcPts val="0"/>
                        </a:spcAft>
                      </a:pPr>
                      <a:r>
                        <a:rPr lang="en-US" sz="900" dirty="0">
                          <a:effectLst/>
                          <a:uFill>
                            <a:solidFill>
                              <a:srgbClr val="000000"/>
                            </a:solidFill>
                          </a:uFill>
                        </a:rPr>
                        <a:t>Land Acknowledgement</a:t>
                      </a:r>
                      <a:endParaRPr lang="en-CA" sz="900" dirty="0">
                        <a:effectLst/>
                        <a:uFill>
                          <a:solidFill>
                            <a:srgbClr val="000000"/>
                          </a:solidFill>
                        </a:uFill>
                      </a:endParaRPr>
                    </a:p>
                    <a:p>
                      <a:pPr>
                        <a:lnSpc>
                          <a:spcPct val="115000"/>
                        </a:lnSpc>
                        <a:spcAft>
                          <a:spcPts val="0"/>
                        </a:spcAft>
                      </a:pPr>
                      <a:r>
                        <a:rPr lang="en-US" sz="900" dirty="0">
                          <a:effectLst/>
                          <a:uFill>
                            <a:solidFill>
                              <a:srgbClr val="000000"/>
                            </a:solidFill>
                          </a:uFill>
                        </a:rPr>
                        <a:t>Recording On</a:t>
                      </a:r>
                    </a:p>
                    <a:p>
                      <a:pPr>
                        <a:lnSpc>
                          <a:spcPct val="115000"/>
                        </a:lnSpc>
                        <a:spcAft>
                          <a:spcPts val="0"/>
                        </a:spcAft>
                      </a:pPr>
                      <a:r>
                        <a:rPr lang="en-US" sz="900" dirty="0">
                          <a:effectLst/>
                          <a:uFill>
                            <a:solidFill>
                              <a:srgbClr val="000000"/>
                            </a:solidFill>
                          </a:uFill>
                        </a:rPr>
                        <a:t>Facilitators’ video on</a:t>
                      </a:r>
                      <a:endParaRPr lang="en-CA" sz="900" dirty="0">
                        <a:effectLst/>
                        <a:uFill>
                          <a:solidFill>
                            <a:srgbClr val="000000"/>
                          </a:solidFill>
                        </a:uFill>
                      </a:endParaRPr>
                    </a:p>
                    <a:p>
                      <a:pPr>
                        <a:lnSpc>
                          <a:spcPct val="115000"/>
                        </a:lnSpc>
                        <a:spcAft>
                          <a:spcPts val="0"/>
                        </a:spcAft>
                      </a:pPr>
                      <a:r>
                        <a:rPr lang="en-US" sz="900" dirty="0">
                          <a:effectLst/>
                          <a:uFill>
                            <a:solidFill>
                              <a:srgbClr val="000000"/>
                            </a:solidFill>
                          </a:uFill>
                        </a:rPr>
                        <a:t>Acknowledge land we are on</a:t>
                      </a:r>
                      <a:endParaRPr lang="en-CA" sz="90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nSpc>
                          <a:spcPct val="115000"/>
                        </a:lnSpc>
                        <a:spcAft>
                          <a:spcPts val="0"/>
                        </a:spcAft>
                      </a:pPr>
                      <a:r>
                        <a:rPr lang="en-CA" sz="900" dirty="0">
                          <a:solidFill>
                            <a:srgbClr val="000000"/>
                          </a:solidFill>
                          <a:effectLst/>
                          <a:uFill>
                            <a:solidFill>
                              <a:srgbClr val="000000"/>
                            </a:solidFill>
                          </a:uFill>
                          <a:latin typeface="Arial" panose="020B0604020202020204" pitchFamily="34" charset="0"/>
                          <a:ea typeface="Arial Unicode MS"/>
                          <a:cs typeface="Arial Unicode MS"/>
                        </a:rPr>
                        <a:t>Note their location (chat)</a:t>
                      </a:r>
                    </a:p>
                  </a:txBody>
                  <a:tcPr marL="24115" marR="24115" marT="24115" marB="24115"/>
                </a:tc>
                <a:tc>
                  <a:txBody>
                    <a:bodyPr/>
                    <a:lstStyle/>
                    <a:p>
                      <a:pPr>
                        <a:lnSpc>
                          <a:spcPct val="115000"/>
                        </a:lnSpc>
                        <a:spcAft>
                          <a:spcPts val="0"/>
                        </a:spcAft>
                      </a:pPr>
                      <a:r>
                        <a:rPr lang="en-US" sz="900" dirty="0">
                          <a:effectLst/>
                          <a:uFill>
                            <a:solidFill>
                              <a:srgbClr val="000000"/>
                            </a:solidFill>
                          </a:uFill>
                        </a:rPr>
                        <a:t>Acknowledgement slide</a:t>
                      </a:r>
                      <a:br>
                        <a:rPr lang="en-US" sz="900" dirty="0">
                          <a:effectLst/>
                          <a:uFill>
                            <a:solidFill>
                              <a:srgbClr val="000000"/>
                            </a:solidFill>
                          </a:uFill>
                        </a:rPr>
                      </a:br>
                      <a:r>
                        <a:rPr lang="en-US" sz="900" dirty="0">
                          <a:effectLst/>
                          <a:uFill>
                            <a:solidFill>
                              <a:srgbClr val="000000"/>
                            </a:solidFill>
                          </a:uFill>
                        </a:rPr>
                        <a:t>Remember to note chat as interactive tool</a:t>
                      </a:r>
                      <a:endParaRPr lang="en-CA" sz="90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extLst>
                  <a:ext uri="{0D108BD9-81ED-4DB2-BD59-A6C34878D82A}">
                    <a16:rowId xmlns:a16="http://schemas.microsoft.com/office/drawing/2014/main" val="182046225"/>
                  </a:ext>
                </a:extLst>
              </a:tr>
              <a:tr h="286500">
                <a:tc>
                  <a:txBody>
                    <a:bodyPr/>
                    <a:lstStyle/>
                    <a:p>
                      <a:pPr>
                        <a:lnSpc>
                          <a:spcPct val="115000"/>
                        </a:lnSpc>
                        <a:spcAft>
                          <a:spcPts val="0"/>
                        </a:spcAft>
                      </a:pPr>
                      <a:r>
                        <a:rPr lang="en-US" sz="900" b="0">
                          <a:effectLst/>
                          <a:uFill>
                            <a:solidFill>
                              <a:srgbClr val="000000"/>
                            </a:solidFill>
                          </a:uFill>
                        </a:rPr>
                        <a:t>2:03</a:t>
                      </a:r>
                      <a:endParaRPr lang="en-CA" sz="900" b="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gn="ctr">
                        <a:lnSpc>
                          <a:spcPct val="115000"/>
                        </a:lnSpc>
                        <a:spcAft>
                          <a:spcPts val="0"/>
                        </a:spcAft>
                      </a:pPr>
                      <a:r>
                        <a:rPr lang="en-US" sz="900" b="0" dirty="0">
                          <a:effectLst/>
                          <a:uFill>
                            <a:solidFill>
                              <a:srgbClr val="000000"/>
                            </a:solidFill>
                          </a:uFill>
                        </a:rPr>
                        <a:t>3</a:t>
                      </a:r>
                      <a:endParaRPr lang="en-CA" sz="900" b="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nSpc>
                          <a:spcPct val="115000"/>
                        </a:lnSpc>
                        <a:spcAft>
                          <a:spcPts val="0"/>
                        </a:spcAft>
                      </a:pPr>
                      <a:r>
                        <a:rPr lang="en-CA" sz="900" dirty="0">
                          <a:solidFill>
                            <a:srgbClr val="000000"/>
                          </a:solidFill>
                          <a:effectLst/>
                          <a:uFill>
                            <a:solidFill>
                              <a:srgbClr val="000000"/>
                            </a:solidFill>
                          </a:uFill>
                          <a:latin typeface="Arial" panose="020B0604020202020204" pitchFamily="34" charset="0"/>
                          <a:ea typeface="Arial Unicode MS"/>
                          <a:cs typeface="Arial Unicode MS"/>
                        </a:rPr>
                        <a:t>All</a:t>
                      </a:r>
                    </a:p>
                  </a:txBody>
                  <a:tcPr marL="24115" marR="24115" marT="24115" marB="24115"/>
                </a:tc>
                <a:tc>
                  <a:txBody>
                    <a:bodyPr/>
                    <a:lstStyle/>
                    <a:p>
                      <a:pPr>
                        <a:lnSpc>
                          <a:spcPct val="115000"/>
                        </a:lnSpc>
                        <a:spcAft>
                          <a:spcPts val="0"/>
                        </a:spcAft>
                      </a:pPr>
                      <a:r>
                        <a:rPr lang="en-US" sz="900" dirty="0">
                          <a:effectLst/>
                          <a:uFill>
                            <a:solidFill>
                              <a:srgbClr val="000000"/>
                            </a:solidFill>
                          </a:uFill>
                        </a:rPr>
                        <a:t>Introduction Agenda</a:t>
                      </a:r>
                      <a:endParaRPr lang="en-CA" sz="900" dirty="0">
                        <a:effectLst/>
                        <a:uFill>
                          <a:solidFill>
                            <a:srgbClr val="000000"/>
                          </a:solidFill>
                        </a:uFill>
                      </a:endParaRPr>
                    </a:p>
                    <a:p>
                      <a:pPr>
                        <a:lnSpc>
                          <a:spcPct val="115000"/>
                        </a:lnSpc>
                        <a:spcAft>
                          <a:spcPts val="0"/>
                        </a:spcAft>
                      </a:pPr>
                      <a:r>
                        <a:rPr lang="en-US" sz="900" dirty="0">
                          <a:effectLst/>
                          <a:uFill>
                            <a:solidFill>
                              <a:srgbClr val="000000"/>
                            </a:solidFill>
                          </a:uFill>
                        </a:rPr>
                        <a:t>Introduce team and roles, why we are doing this, what we will be doing.</a:t>
                      </a:r>
                      <a:endParaRPr lang="en-CA" sz="90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nSpc>
                          <a:spcPct val="115000"/>
                        </a:lnSpc>
                        <a:spcAft>
                          <a:spcPts val="0"/>
                        </a:spcAft>
                      </a:pPr>
                      <a:endParaRPr lang="en-CA" sz="90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nSpc>
                          <a:spcPct val="115000"/>
                        </a:lnSpc>
                        <a:spcAft>
                          <a:spcPts val="0"/>
                        </a:spcAft>
                      </a:pPr>
                      <a:r>
                        <a:rPr lang="en-US" sz="900" dirty="0">
                          <a:effectLst/>
                          <a:uFill>
                            <a:solidFill>
                              <a:srgbClr val="000000"/>
                            </a:solidFill>
                          </a:uFill>
                        </a:rPr>
                        <a:t>Agenda Slide</a:t>
                      </a:r>
                      <a:endParaRPr lang="en-CA" sz="90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extLst>
                  <a:ext uri="{0D108BD9-81ED-4DB2-BD59-A6C34878D82A}">
                    <a16:rowId xmlns:a16="http://schemas.microsoft.com/office/drawing/2014/main" val="857769152"/>
                  </a:ext>
                </a:extLst>
              </a:tr>
              <a:tr h="302108">
                <a:tc>
                  <a:txBody>
                    <a:bodyPr/>
                    <a:lstStyle/>
                    <a:p>
                      <a:pPr>
                        <a:lnSpc>
                          <a:spcPct val="115000"/>
                        </a:lnSpc>
                        <a:spcAft>
                          <a:spcPts val="0"/>
                        </a:spcAft>
                      </a:pPr>
                      <a:r>
                        <a:rPr lang="en-US" sz="900" b="0">
                          <a:effectLst/>
                          <a:uFill>
                            <a:solidFill>
                              <a:srgbClr val="000000"/>
                            </a:solidFill>
                          </a:uFill>
                        </a:rPr>
                        <a:t>2:06</a:t>
                      </a:r>
                      <a:endParaRPr lang="en-CA" sz="900" b="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gn="ctr">
                        <a:lnSpc>
                          <a:spcPct val="115000"/>
                        </a:lnSpc>
                        <a:spcAft>
                          <a:spcPts val="0"/>
                        </a:spcAft>
                      </a:pPr>
                      <a:r>
                        <a:rPr lang="en-US" sz="900" b="0" dirty="0">
                          <a:effectLst/>
                          <a:uFill>
                            <a:solidFill>
                              <a:srgbClr val="000000"/>
                            </a:solidFill>
                          </a:uFill>
                        </a:rPr>
                        <a:t>5</a:t>
                      </a:r>
                      <a:endParaRPr lang="en-CA" sz="900" b="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nSpc>
                          <a:spcPct val="115000"/>
                        </a:lnSpc>
                        <a:spcAft>
                          <a:spcPts val="0"/>
                        </a:spcAft>
                      </a:pPr>
                      <a:r>
                        <a:rPr lang="en-CA" sz="900" dirty="0">
                          <a:solidFill>
                            <a:srgbClr val="000000"/>
                          </a:solidFill>
                          <a:effectLst/>
                          <a:uFill>
                            <a:solidFill>
                              <a:srgbClr val="000000"/>
                            </a:solidFill>
                          </a:uFill>
                          <a:latin typeface="Arial" panose="020B0604020202020204" pitchFamily="34" charset="0"/>
                          <a:ea typeface="Arial Unicode MS"/>
                          <a:cs typeface="Arial Unicode MS"/>
                        </a:rPr>
                        <a:t>R</a:t>
                      </a:r>
                    </a:p>
                  </a:txBody>
                  <a:tcPr marL="24115" marR="24115" marT="24115" marB="24115"/>
                </a:tc>
                <a:tc>
                  <a:txBody>
                    <a:bodyPr/>
                    <a:lstStyle/>
                    <a:p>
                      <a:pPr>
                        <a:lnSpc>
                          <a:spcPct val="115000"/>
                        </a:lnSpc>
                        <a:spcAft>
                          <a:spcPts val="0"/>
                        </a:spcAft>
                      </a:pPr>
                      <a:r>
                        <a:rPr lang="en-US" sz="900" dirty="0">
                          <a:effectLst/>
                          <a:uFill>
                            <a:solidFill>
                              <a:srgbClr val="000000"/>
                            </a:solidFill>
                          </a:uFill>
                        </a:rPr>
                        <a:t>How comfortable are you with synchro teaching?</a:t>
                      </a:r>
                      <a:endParaRPr lang="en-CA" sz="900" dirty="0">
                        <a:effectLst/>
                        <a:uFill>
                          <a:solidFill>
                            <a:srgbClr val="000000"/>
                          </a:solidFill>
                        </a:uFill>
                      </a:endParaRPr>
                    </a:p>
                  </a:txBody>
                  <a:tcPr marL="24115" marR="24115" marT="24115" marB="2411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900" dirty="0">
                          <a:effectLst/>
                          <a:uFill>
                            <a:solidFill>
                              <a:srgbClr val="000000"/>
                            </a:solidFill>
                          </a:uFill>
                        </a:rPr>
                        <a:t>Use whiteboard tool to mark on the line.</a:t>
                      </a:r>
                      <a:endParaRPr lang="en-CA" sz="90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nSpc>
                          <a:spcPct val="115000"/>
                        </a:lnSpc>
                        <a:spcAft>
                          <a:spcPts val="0"/>
                        </a:spcAft>
                      </a:pPr>
                      <a:r>
                        <a:rPr lang="en-US" sz="900" dirty="0">
                          <a:effectLst/>
                          <a:uFill>
                            <a:solidFill>
                              <a:srgbClr val="000000"/>
                            </a:solidFill>
                          </a:uFill>
                        </a:rPr>
                        <a:t>How Comfortable Slide (demo interactivity)</a:t>
                      </a:r>
                      <a:endParaRPr lang="en-CA" sz="90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extLst>
                  <a:ext uri="{0D108BD9-81ED-4DB2-BD59-A6C34878D82A}">
                    <a16:rowId xmlns:a16="http://schemas.microsoft.com/office/drawing/2014/main" val="685674312"/>
                  </a:ext>
                </a:extLst>
              </a:tr>
              <a:tr h="466120">
                <a:tc>
                  <a:txBody>
                    <a:bodyPr/>
                    <a:lstStyle/>
                    <a:p>
                      <a:pPr>
                        <a:lnSpc>
                          <a:spcPct val="115000"/>
                        </a:lnSpc>
                        <a:spcAft>
                          <a:spcPts val="0"/>
                        </a:spcAft>
                      </a:pPr>
                      <a:r>
                        <a:rPr lang="en-US" sz="900" b="0">
                          <a:effectLst/>
                          <a:uFill>
                            <a:solidFill>
                              <a:srgbClr val="000000"/>
                            </a:solidFill>
                          </a:uFill>
                        </a:rPr>
                        <a:t>2:11</a:t>
                      </a:r>
                      <a:endParaRPr lang="en-CA" sz="900" b="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gn="ctr">
                        <a:lnSpc>
                          <a:spcPct val="115000"/>
                        </a:lnSpc>
                        <a:spcAft>
                          <a:spcPts val="0"/>
                        </a:spcAft>
                      </a:pPr>
                      <a:r>
                        <a:rPr lang="en-US" sz="900" b="0" dirty="0">
                          <a:effectLst/>
                          <a:uFill>
                            <a:solidFill>
                              <a:srgbClr val="000000"/>
                            </a:solidFill>
                          </a:uFill>
                        </a:rPr>
                        <a:t>3</a:t>
                      </a:r>
                      <a:endParaRPr lang="en-CA" sz="900" b="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a:lnSpc>
                          <a:spcPct val="115000"/>
                        </a:lnSpc>
                        <a:spcAft>
                          <a:spcPts val="0"/>
                        </a:spcAft>
                      </a:pPr>
                      <a:r>
                        <a:rPr lang="en-CA" sz="900" dirty="0">
                          <a:effectLst/>
                          <a:uFill>
                            <a:solidFill>
                              <a:srgbClr val="000000"/>
                            </a:solidFill>
                          </a:uFill>
                        </a:rPr>
                        <a:t>C</a:t>
                      </a:r>
                    </a:p>
                  </a:txBody>
                  <a:tcPr marL="24115" marR="24115" marT="24115" marB="24115"/>
                </a:tc>
                <a:tc>
                  <a:txBody>
                    <a:bodyPr/>
                    <a:lstStyle/>
                    <a:p>
                      <a:pPr>
                        <a:lnSpc>
                          <a:spcPct val="115000"/>
                        </a:lnSpc>
                        <a:spcAft>
                          <a:spcPts val="0"/>
                        </a:spcAft>
                      </a:pPr>
                      <a:r>
                        <a:rPr lang="en-US" sz="900" dirty="0">
                          <a:effectLst/>
                          <a:uFill>
                            <a:solidFill>
                              <a:srgbClr val="000000"/>
                            </a:solidFill>
                          </a:uFill>
                        </a:rPr>
                        <a:t>Difference between Synch &amp; </a:t>
                      </a:r>
                      <a:r>
                        <a:rPr lang="en-US" sz="900" dirty="0" err="1">
                          <a:effectLst/>
                          <a:uFill>
                            <a:solidFill>
                              <a:srgbClr val="000000"/>
                            </a:solidFill>
                          </a:uFill>
                        </a:rPr>
                        <a:t>Asynch</a:t>
                      </a:r>
                      <a:endParaRPr lang="en-CA" sz="900" dirty="0">
                        <a:effectLst/>
                        <a:uFill>
                          <a:solidFill>
                            <a:srgbClr val="000000"/>
                          </a:solidFill>
                        </a:uFill>
                      </a:endParaRPr>
                    </a:p>
                  </a:txBody>
                  <a:tcPr marL="24115" marR="24115" marT="24115" marB="24115"/>
                </a:tc>
                <a:tc>
                  <a:txBody>
                    <a:bodyPr/>
                    <a:lstStyle/>
                    <a:p>
                      <a:pPr>
                        <a:lnSpc>
                          <a:spcPct val="115000"/>
                        </a:lnSpc>
                        <a:spcAft>
                          <a:spcPts val="0"/>
                        </a:spcAft>
                      </a:pPr>
                      <a:endParaRPr lang="en-CA" sz="900" dirty="0">
                        <a:solidFill>
                          <a:srgbClr val="000000"/>
                        </a:solidFill>
                        <a:effectLst/>
                        <a:uFill>
                          <a:solidFill>
                            <a:srgbClr val="000000"/>
                          </a:solidFill>
                        </a:uFill>
                        <a:latin typeface="Arial" panose="020B0604020202020204" pitchFamily="34" charset="0"/>
                        <a:ea typeface="Arial Unicode MS"/>
                        <a:cs typeface="Arial Unicode MS"/>
                      </a:endParaRPr>
                    </a:p>
                  </a:txBody>
                  <a:tcPr marL="24115" marR="24115" marT="24115" marB="2411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900" dirty="0">
                          <a:effectLst/>
                          <a:uFill>
                            <a:solidFill>
                              <a:srgbClr val="000000"/>
                            </a:solidFill>
                          </a:uFill>
                        </a:rPr>
                        <a:t>Synch can become </a:t>
                      </a:r>
                      <a:r>
                        <a:rPr lang="en-US" sz="900" dirty="0" err="1">
                          <a:effectLst/>
                          <a:uFill>
                            <a:solidFill>
                              <a:srgbClr val="000000"/>
                            </a:solidFill>
                          </a:uFill>
                        </a:rPr>
                        <a:t>asynch</a:t>
                      </a:r>
                      <a:r>
                        <a:rPr lang="en-US" sz="900" dirty="0">
                          <a:effectLst/>
                          <a:uFill>
                            <a:solidFill>
                              <a:srgbClr val="000000"/>
                            </a:solidFill>
                          </a:uFill>
                        </a:rPr>
                        <a:t> thru recording live events</a:t>
                      </a:r>
                      <a:endParaRPr lang="en-CA" sz="900" dirty="0">
                        <a:effectLst/>
                        <a:uFill>
                          <a:solidFill>
                            <a:srgbClr val="000000"/>
                          </a:solidFill>
                        </a:uFill>
                      </a:endParaRPr>
                    </a:p>
                  </a:txBody>
                  <a:tcPr marL="24115" marR="24115" marT="24115" marB="24115"/>
                </a:tc>
                <a:extLst>
                  <a:ext uri="{0D108BD9-81ED-4DB2-BD59-A6C34878D82A}">
                    <a16:rowId xmlns:a16="http://schemas.microsoft.com/office/drawing/2014/main" val="2637289234"/>
                  </a:ext>
                </a:extLst>
              </a:tr>
            </a:tbl>
          </a:graphicData>
        </a:graphic>
      </p:graphicFrame>
    </p:spTree>
    <p:extLst>
      <p:ext uri="{BB962C8B-B14F-4D97-AF65-F5344CB8AC3E}">
        <p14:creationId xmlns:p14="http://schemas.microsoft.com/office/powerpoint/2010/main" val="206550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18E8-A01A-4CCB-82B6-59C10A00984F}"/>
              </a:ext>
            </a:extLst>
          </p:cNvPr>
          <p:cNvSpPr>
            <a:spLocks noGrp="1"/>
          </p:cNvSpPr>
          <p:nvPr>
            <p:ph type="title"/>
          </p:nvPr>
        </p:nvSpPr>
        <p:spPr/>
        <p:txBody>
          <a:bodyPr/>
          <a:lstStyle/>
          <a:p>
            <a:r>
              <a:rPr lang="en-CA" dirty="0"/>
              <a:t>Roles</a:t>
            </a:r>
          </a:p>
        </p:txBody>
      </p:sp>
      <p:pic>
        <p:nvPicPr>
          <p:cNvPr id="5" name="Picture 4">
            <a:extLst>
              <a:ext uri="{FF2B5EF4-FFF2-40B4-BE49-F238E27FC236}">
                <a16:creationId xmlns:a16="http://schemas.microsoft.com/office/drawing/2014/main" id="{D252734F-2DA0-4159-88CA-E4F444FE248E}"/>
              </a:ext>
            </a:extLst>
          </p:cNvPr>
          <p:cNvPicPr>
            <a:picLocks noChangeAspect="1"/>
          </p:cNvPicPr>
          <p:nvPr/>
        </p:nvPicPr>
        <p:blipFill>
          <a:blip r:embed="rId3"/>
          <a:stretch>
            <a:fillRect/>
          </a:stretch>
        </p:blipFill>
        <p:spPr>
          <a:xfrm>
            <a:off x="6418018" y="1165084"/>
            <a:ext cx="2130308" cy="3491746"/>
          </a:xfrm>
          <a:prstGeom prst="rect">
            <a:avLst/>
          </a:prstGeom>
        </p:spPr>
      </p:pic>
      <p:pic>
        <p:nvPicPr>
          <p:cNvPr id="6" name="Picture 5">
            <a:extLst>
              <a:ext uri="{FF2B5EF4-FFF2-40B4-BE49-F238E27FC236}">
                <a16:creationId xmlns:a16="http://schemas.microsoft.com/office/drawing/2014/main" id="{4DD186C5-7280-4D8E-863A-E95B03F09E47}"/>
              </a:ext>
            </a:extLst>
          </p:cNvPr>
          <p:cNvPicPr>
            <a:picLocks noChangeAspect="1"/>
          </p:cNvPicPr>
          <p:nvPr/>
        </p:nvPicPr>
        <p:blipFill>
          <a:blip r:embed="rId4"/>
          <a:stretch>
            <a:fillRect/>
          </a:stretch>
        </p:blipFill>
        <p:spPr>
          <a:xfrm>
            <a:off x="3551557" y="1157974"/>
            <a:ext cx="2552150" cy="3491747"/>
          </a:xfrm>
          <a:prstGeom prst="rect">
            <a:avLst/>
          </a:prstGeom>
        </p:spPr>
      </p:pic>
      <p:pic>
        <p:nvPicPr>
          <p:cNvPr id="7" name="Picture 6">
            <a:extLst>
              <a:ext uri="{FF2B5EF4-FFF2-40B4-BE49-F238E27FC236}">
                <a16:creationId xmlns:a16="http://schemas.microsoft.com/office/drawing/2014/main" id="{C5C7D986-4018-4909-91F1-D00562107901}"/>
              </a:ext>
            </a:extLst>
          </p:cNvPr>
          <p:cNvPicPr>
            <a:picLocks noChangeAspect="1"/>
          </p:cNvPicPr>
          <p:nvPr/>
        </p:nvPicPr>
        <p:blipFill>
          <a:blip r:embed="rId5"/>
          <a:stretch>
            <a:fillRect/>
          </a:stretch>
        </p:blipFill>
        <p:spPr>
          <a:xfrm>
            <a:off x="461234" y="1165084"/>
            <a:ext cx="2798055" cy="3484637"/>
          </a:xfrm>
          <a:prstGeom prst="rect">
            <a:avLst/>
          </a:prstGeom>
        </p:spPr>
      </p:pic>
      <p:sp>
        <p:nvSpPr>
          <p:cNvPr id="10" name="TextBox 9">
            <a:extLst>
              <a:ext uri="{FF2B5EF4-FFF2-40B4-BE49-F238E27FC236}">
                <a16:creationId xmlns:a16="http://schemas.microsoft.com/office/drawing/2014/main" id="{3DB1FDD3-3E21-4280-B750-E55588C3D040}"/>
              </a:ext>
            </a:extLst>
          </p:cNvPr>
          <p:cNvSpPr txBox="1"/>
          <p:nvPr/>
        </p:nvSpPr>
        <p:spPr>
          <a:xfrm>
            <a:off x="353153" y="1494786"/>
            <a:ext cx="2981242" cy="400110"/>
          </a:xfrm>
          <a:prstGeom prst="rect">
            <a:avLst/>
          </a:prstGeom>
          <a:solidFill>
            <a:srgbClr val="FFFF00"/>
          </a:solidFill>
        </p:spPr>
        <p:txBody>
          <a:bodyPr wrap="square" rtlCol="0">
            <a:spAutoFit/>
          </a:bodyPr>
          <a:lstStyle/>
          <a:p>
            <a:pPr algn="ctr"/>
            <a:r>
              <a:rPr lang="en-CA" sz="2000" dirty="0"/>
              <a:t>Facilitator(s)</a:t>
            </a:r>
          </a:p>
        </p:txBody>
      </p:sp>
      <p:sp>
        <p:nvSpPr>
          <p:cNvPr id="11" name="TextBox 10">
            <a:extLst>
              <a:ext uri="{FF2B5EF4-FFF2-40B4-BE49-F238E27FC236}">
                <a16:creationId xmlns:a16="http://schemas.microsoft.com/office/drawing/2014/main" id="{28E213FC-EEFD-4330-80E2-0D6A43CB9F87}"/>
              </a:ext>
            </a:extLst>
          </p:cNvPr>
          <p:cNvSpPr txBox="1"/>
          <p:nvPr/>
        </p:nvSpPr>
        <p:spPr>
          <a:xfrm>
            <a:off x="3442476" y="1494786"/>
            <a:ext cx="2713950" cy="400110"/>
          </a:xfrm>
          <a:prstGeom prst="rect">
            <a:avLst/>
          </a:prstGeom>
          <a:solidFill>
            <a:srgbClr val="FFFF00"/>
          </a:solidFill>
        </p:spPr>
        <p:txBody>
          <a:bodyPr wrap="square" rtlCol="0">
            <a:spAutoFit/>
          </a:bodyPr>
          <a:lstStyle/>
          <a:p>
            <a:pPr algn="ctr"/>
            <a:r>
              <a:rPr lang="en-CA" sz="2000" dirty="0"/>
              <a:t>Chat Moderator</a:t>
            </a:r>
          </a:p>
        </p:txBody>
      </p:sp>
      <p:sp>
        <p:nvSpPr>
          <p:cNvPr id="12" name="TextBox 11">
            <a:extLst>
              <a:ext uri="{FF2B5EF4-FFF2-40B4-BE49-F238E27FC236}">
                <a16:creationId xmlns:a16="http://schemas.microsoft.com/office/drawing/2014/main" id="{8E1EA031-DEFD-4310-ADB6-D998C252A2F6}"/>
              </a:ext>
            </a:extLst>
          </p:cNvPr>
          <p:cNvSpPr txBox="1"/>
          <p:nvPr/>
        </p:nvSpPr>
        <p:spPr>
          <a:xfrm>
            <a:off x="6320869" y="1494786"/>
            <a:ext cx="2323956" cy="400110"/>
          </a:xfrm>
          <a:prstGeom prst="rect">
            <a:avLst/>
          </a:prstGeom>
          <a:solidFill>
            <a:srgbClr val="FFFF00"/>
          </a:solidFill>
        </p:spPr>
        <p:txBody>
          <a:bodyPr wrap="square" rtlCol="0">
            <a:spAutoFit/>
          </a:bodyPr>
          <a:lstStyle/>
          <a:p>
            <a:pPr algn="ctr"/>
            <a:r>
              <a:rPr lang="en-CA" sz="2000" dirty="0"/>
              <a:t>Tech Support</a:t>
            </a:r>
          </a:p>
        </p:txBody>
      </p:sp>
    </p:spTree>
    <p:extLst>
      <p:ext uri="{BB962C8B-B14F-4D97-AF65-F5344CB8AC3E}">
        <p14:creationId xmlns:p14="http://schemas.microsoft.com/office/powerpoint/2010/main" val="125488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72f4089110_3_23"/>
          <p:cNvSpPr txBox="1">
            <a:spLocks noGrp="1"/>
          </p:cNvSpPr>
          <p:nvPr>
            <p:ph type="ctrTitle"/>
          </p:nvPr>
        </p:nvSpPr>
        <p:spPr>
          <a:xfrm>
            <a:off x="1040450" y="2069271"/>
            <a:ext cx="6858000" cy="1004957"/>
          </a:xfrm>
          <a:prstGeom prst="rect">
            <a:avLst/>
          </a:prstGeom>
          <a:noFill/>
          <a:ln>
            <a:noFill/>
          </a:ln>
        </p:spPr>
        <p:txBody>
          <a:bodyPr spcFirstLastPara="1" wrap="square" lIns="91425" tIns="45700" rIns="91425" bIns="45700" anchor="b" anchorCtr="0">
            <a:noAutofit/>
          </a:bodyPr>
          <a:lstStyle/>
          <a:p>
            <a:pPr algn="ctr"/>
            <a:r>
              <a:rPr lang="en-US" dirty="0"/>
              <a:t>What questions do you have? </a:t>
            </a:r>
            <a:endParaRPr dirty="0"/>
          </a:p>
        </p:txBody>
      </p:sp>
    </p:spTree>
    <p:extLst>
      <p:ext uri="{BB962C8B-B14F-4D97-AF65-F5344CB8AC3E}">
        <p14:creationId xmlns:p14="http://schemas.microsoft.com/office/powerpoint/2010/main" val="380558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72f4089110_3_23"/>
          <p:cNvSpPr txBox="1">
            <a:spLocks noGrp="1"/>
          </p:cNvSpPr>
          <p:nvPr>
            <p:ph type="ctrTitle"/>
          </p:nvPr>
        </p:nvSpPr>
        <p:spPr>
          <a:xfrm>
            <a:off x="959727" y="2069271"/>
            <a:ext cx="7224546" cy="1004957"/>
          </a:xfrm>
          <a:prstGeom prst="rect">
            <a:avLst/>
          </a:prstGeom>
          <a:noFill/>
          <a:ln>
            <a:noFill/>
          </a:ln>
        </p:spPr>
        <p:txBody>
          <a:bodyPr spcFirstLastPara="1" wrap="square" lIns="91425" tIns="45700" rIns="91425" bIns="45700" anchor="b" anchorCtr="0">
            <a:noAutofit/>
          </a:bodyPr>
          <a:lstStyle/>
          <a:p>
            <a:pPr algn="ctr"/>
            <a:r>
              <a:rPr lang="en-US" dirty="0"/>
              <a:t>Facilitating Synchronous Learning</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825ec57e31_12_0"/>
          <p:cNvSpPr txBox="1">
            <a:spLocks noGrp="1"/>
          </p:cNvSpPr>
          <p:nvPr>
            <p:ph type="ctrTitle"/>
          </p:nvPr>
        </p:nvSpPr>
        <p:spPr>
          <a:xfrm>
            <a:off x="1143000" y="1167650"/>
            <a:ext cx="6858000" cy="602891"/>
          </a:xfrm>
          <a:prstGeom prst="rect">
            <a:avLst/>
          </a:prstGeom>
          <a:noFill/>
          <a:ln>
            <a:noFill/>
          </a:ln>
        </p:spPr>
        <p:txBody>
          <a:bodyPr spcFirstLastPara="1" wrap="square" lIns="91425" tIns="45700" rIns="91425" bIns="45700" anchor="b" anchorCtr="0">
            <a:noAutofit/>
          </a:bodyPr>
          <a:lstStyle/>
          <a:p>
            <a:r>
              <a:rPr lang="en-US" sz="3000" dirty="0"/>
              <a:t>Land Acknowledgement</a:t>
            </a:r>
            <a:endParaRPr sz="3000" dirty="0"/>
          </a:p>
        </p:txBody>
      </p:sp>
      <p:sp>
        <p:nvSpPr>
          <p:cNvPr id="68" name="Google Shape;68;g825ec57e31_12_0"/>
          <p:cNvSpPr txBox="1">
            <a:spLocks noGrp="1"/>
          </p:cNvSpPr>
          <p:nvPr>
            <p:ph type="subTitle" idx="1"/>
          </p:nvPr>
        </p:nvSpPr>
        <p:spPr>
          <a:xfrm>
            <a:off x="768927" y="1821767"/>
            <a:ext cx="7606145" cy="1807719"/>
          </a:xfrm>
          <a:prstGeom prst="rect">
            <a:avLst/>
          </a:prstGeom>
          <a:noFill/>
          <a:ln>
            <a:noFill/>
          </a:ln>
        </p:spPr>
        <p:txBody>
          <a:bodyPr spcFirstLastPara="1" wrap="square" lIns="91425" tIns="45700" rIns="91425" bIns="45700" anchor="t" anchorCtr="0">
            <a:noAutofit/>
          </a:bodyPr>
          <a:lstStyle/>
          <a:p>
            <a:pPr marL="0" indent="0" algn="l">
              <a:buClr>
                <a:schemeClr val="dk1"/>
              </a:buClr>
              <a:buSzPts val="1100"/>
            </a:pPr>
            <a:r>
              <a:rPr lang="en-US" sz="1600" dirty="0">
                <a:solidFill>
                  <a:schemeClr val="bg1"/>
                </a:solidFill>
              </a:rPr>
              <a:t>We acknowledge the traditional territory on which we are gathered today: </a:t>
            </a:r>
            <a:endParaRPr sz="1600" dirty="0">
              <a:solidFill>
                <a:schemeClr val="bg1"/>
              </a:solidFill>
            </a:endParaRPr>
          </a:p>
          <a:p>
            <a:pPr marL="0" indent="0" algn="l">
              <a:buClr>
                <a:schemeClr val="dk1"/>
              </a:buClr>
              <a:buSzPts val="1100"/>
            </a:pPr>
            <a:br>
              <a:rPr lang="en-US" dirty="0">
                <a:solidFill>
                  <a:schemeClr val="bg1"/>
                </a:solidFill>
              </a:rPr>
            </a:br>
            <a:r>
              <a:rPr lang="en-US" dirty="0">
                <a:solidFill>
                  <a:schemeClr val="bg1"/>
                </a:solidFill>
              </a:rPr>
              <a:t>Unceded territory of the Squamish, </a:t>
            </a:r>
            <a:r>
              <a:rPr lang="en-US" dirty="0" err="1">
                <a:solidFill>
                  <a:schemeClr val="bg1"/>
                </a:solidFill>
              </a:rPr>
              <a:t>Tsleil-Waututh</a:t>
            </a:r>
            <a:r>
              <a:rPr lang="en-US" dirty="0">
                <a:solidFill>
                  <a:schemeClr val="bg1"/>
                </a:solidFill>
              </a:rPr>
              <a:t> and </a:t>
            </a:r>
            <a:r>
              <a:rPr lang="en-US" dirty="0" err="1">
                <a:solidFill>
                  <a:schemeClr val="bg1"/>
                </a:solidFill>
              </a:rPr>
              <a:t>Musqueam</a:t>
            </a:r>
            <a:r>
              <a:rPr lang="en-US" dirty="0">
                <a:solidFill>
                  <a:schemeClr val="bg1"/>
                </a:solidFill>
              </a:rPr>
              <a:t> Nations (Vancouver)</a:t>
            </a:r>
          </a:p>
          <a:p>
            <a:pPr marL="0" indent="0" algn="l">
              <a:buClr>
                <a:schemeClr val="dk1"/>
              </a:buClr>
              <a:buSzPts val="1100"/>
            </a:pPr>
            <a:br>
              <a:rPr lang="en-US" dirty="0">
                <a:solidFill>
                  <a:schemeClr val="bg1"/>
                </a:solidFill>
              </a:rPr>
            </a:br>
            <a:r>
              <a:rPr lang="en-US" dirty="0">
                <a:solidFill>
                  <a:schemeClr val="bg1"/>
                </a:solidFill>
              </a:rPr>
              <a:t>Traditional territory of the </a:t>
            </a:r>
            <a:r>
              <a:rPr lang="en-US" dirty="0" err="1">
                <a:solidFill>
                  <a:schemeClr val="bg1"/>
                </a:solidFill>
              </a:rPr>
              <a:t>Lekwungen</a:t>
            </a:r>
            <a:r>
              <a:rPr lang="en-US" dirty="0">
                <a:solidFill>
                  <a:schemeClr val="bg1"/>
                </a:solidFill>
              </a:rPr>
              <a:t> people (</a:t>
            </a:r>
            <a:r>
              <a:rPr lang="en-US" dirty="0" err="1">
                <a:solidFill>
                  <a:schemeClr val="bg1"/>
                </a:solidFill>
              </a:rPr>
              <a:t>Songhees</a:t>
            </a:r>
            <a:r>
              <a:rPr lang="en-US" dirty="0">
                <a:solidFill>
                  <a:schemeClr val="bg1"/>
                </a:solidFill>
              </a:rPr>
              <a:t> and Esquimalt Nations), and WSÁNEĆ (Saanich) (Victoria)</a:t>
            </a:r>
          </a:p>
          <a:p>
            <a:pPr marL="0" indent="0" algn="l">
              <a:buClr>
                <a:schemeClr val="dk1"/>
              </a:buClr>
              <a:buSzPts val="1100"/>
            </a:pPr>
            <a:endParaRPr lang="en-CA" dirty="0"/>
          </a:p>
          <a:p>
            <a:pPr marL="0" indent="0">
              <a:spcBef>
                <a:spcPts val="0"/>
              </a:spcBef>
            </a:pPr>
            <a:r>
              <a:rPr lang="en-US" b="1" dirty="0"/>
              <a:t>Type in the chat: where are you right now? </a:t>
            </a:r>
          </a:p>
          <a:p>
            <a:pPr marL="0" indent="0">
              <a:spcBef>
                <a:spcPts val="0"/>
              </a:spcBef>
            </a:pPr>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82c2dae7df_0_18"/>
          <p:cNvSpPr txBox="1">
            <a:spLocks noGrp="1"/>
          </p:cNvSpPr>
          <p:nvPr>
            <p:ph type="title"/>
          </p:nvPr>
        </p:nvSpPr>
        <p:spPr>
          <a:xfrm>
            <a:off x="628651" y="273845"/>
            <a:ext cx="7886700" cy="994200"/>
          </a:xfrm>
          <a:prstGeom prst="rect">
            <a:avLst/>
          </a:prstGeom>
          <a:noFill/>
          <a:ln>
            <a:noFill/>
          </a:ln>
        </p:spPr>
        <p:txBody>
          <a:bodyPr spcFirstLastPara="1" wrap="square" lIns="91425" tIns="45700" rIns="91425" bIns="45700" anchor="ctr" anchorCtr="0">
            <a:noAutofit/>
          </a:bodyPr>
          <a:lstStyle/>
          <a:p>
            <a:r>
              <a:rPr lang="en-US"/>
              <a:t>Facilitating your Session</a:t>
            </a:r>
            <a:endParaRPr lang="en-US" dirty="0"/>
          </a:p>
        </p:txBody>
      </p:sp>
      <p:sp>
        <p:nvSpPr>
          <p:cNvPr id="3" name="Text Placeholder 2">
            <a:extLst>
              <a:ext uri="{FF2B5EF4-FFF2-40B4-BE49-F238E27FC236}">
                <a16:creationId xmlns:a16="http://schemas.microsoft.com/office/drawing/2014/main" id="{678D31A6-7634-4E63-BA65-CB6FBB7B5306}"/>
              </a:ext>
            </a:extLst>
          </p:cNvPr>
          <p:cNvSpPr>
            <a:spLocks noGrp="1"/>
          </p:cNvSpPr>
          <p:nvPr>
            <p:ph type="body" idx="1"/>
          </p:nvPr>
        </p:nvSpPr>
        <p:spPr/>
        <p:txBody>
          <a:bodyPr>
            <a:normAutofit fontScale="85000" lnSpcReduction="20000"/>
          </a:bodyPr>
          <a:lstStyle/>
          <a:p>
            <a:pPr marL="571458" indent="-457167">
              <a:buFont typeface="+mj-lt"/>
              <a:buAutoNum type="arabicPeriod"/>
            </a:pPr>
            <a:r>
              <a:rPr lang="en-US" dirty="0"/>
              <a:t>Session Lead Up — arrive early and be ready, especially technically!</a:t>
            </a:r>
          </a:p>
          <a:p>
            <a:pPr marL="571458" indent="-457167">
              <a:buFont typeface="+mj-lt"/>
              <a:buAutoNum type="arabicPeriod"/>
            </a:pPr>
            <a:r>
              <a:rPr lang="en-US" dirty="0"/>
              <a:t>Session Opening — confident &amp; warm welcome, turn your video on</a:t>
            </a:r>
          </a:p>
          <a:p>
            <a:pPr marL="571458" indent="-457167">
              <a:buFont typeface="+mj-lt"/>
              <a:buAutoNum type="arabicPeriod"/>
            </a:pPr>
            <a:r>
              <a:rPr lang="en-US" dirty="0"/>
              <a:t>Purpose and Objectives - briefly address; consider an agenda</a:t>
            </a:r>
          </a:p>
          <a:p>
            <a:pPr marL="571458" indent="-457167">
              <a:buFont typeface="+mj-lt"/>
              <a:buAutoNum type="arabicPeriod"/>
            </a:pPr>
            <a:r>
              <a:rPr lang="en-US" dirty="0"/>
              <a:t>Active, participatory learning — keep them awake and engaged; use names</a:t>
            </a:r>
          </a:p>
          <a:p>
            <a:pPr marL="571458" indent="-457167">
              <a:buFont typeface="+mj-lt"/>
              <a:buAutoNum type="arabicPeriod"/>
            </a:pPr>
            <a:r>
              <a:rPr lang="en-US" dirty="0"/>
              <a:t>Interactivity!</a:t>
            </a:r>
          </a:p>
          <a:p>
            <a:pPr marL="571458" indent="-457167">
              <a:buFont typeface="+mj-lt"/>
              <a:buAutoNum type="arabicPeriod"/>
            </a:pPr>
            <a:r>
              <a:rPr lang="en-US" dirty="0"/>
              <a:t>Technical Skill and Comfort — avoid too many tools, make sure participants know how to use tools, back-up plan?</a:t>
            </a:r>
          </a:p>
          <a:p>
            <a:pPr marL="571458" indent="-457167">
              <a:buFont typeface="+mj-lt"/>
              <a:buAutoNum type="arabicPeriod"/>
            </a:pPr>
            <a:r>
              <a:rPr lang="en-US" dirty="0"/>
              <a:t>Visual and Technical Resources (slide decks, different modes, headset)</a:t>
            </a:r>
          </a:p>
          <a:p>
            <a:pPr marL="571458" indent="-457167">
              <a:buFont typeface="+mj-lt"/>
              <a:buAutoNum type="arabicPeriod"/>
            </a:pPr>
            <a:r>
              <a:rPr lang="en-US" dirty="0"/>
              <a:t>Session Closing — wrap-up activity/check out; stop recorder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82e034ec12_0_59"/>
          <p:cNvSpPr txBox="1">
            <a:spLocks noGrp="1"/>
          </p:cNvSpPr>
          <p:nvPr>
            <p:ph type="title"/>
          </p:nvPr>
        </p:nvSpPr>
        <p:spPr>
          <a:xfrm>
            <a:off x="628651" y="273845"/>
            <a:ext cx="7886700" cy="994200"/>
          </a:xfrm>
          <a:prstGeom prst="rect">
            <a:avLst/>
          </a:prstGeom>
          <a:noFill/>
          <a:ln>
            <a:noFill/>
          </a:ln>
        </p:spPr>
        <p:txBody>
          <a:bodyPr spcFirstLastPara="1" wrap="square" lIns="91425" tIns="45700" rIns="91425" bIns="45700" anchor="ctr" anchorCtr="0">
            <a:noAutofit/>
          </a:bodyPr>
          <a:lstStyle/>
          <a:p>
            <a:r>
              <a:rPr lang="en-US" dirty="0"/>
              <a:t>Practical Facilitation Tips</a:t>
            </a:r>
            <a:endParaRPr dirty="0"/>
          </a:p>
        </p:txBody>
      </p:sp>
      <p:sp>
        <p:nvSpPr>
          <p:cNvPr id="156" name="Google Shape;156;g82e034ec12_0_59"/>
          <p:cNvSpPr txBox="1">
            <a:spLocks noGrp="1"/>
          </p:cNvSpPr>
          <p:nvPr>
            <p:ph type="body" idx="1"/>
          </p:nvPr>
        </p:nvSpPr>
        <p:spPr>
          <a:xfrm>
            <a:off x="628651" y="1369221"/>
            <a:ext cx="7886700" cy="2707233"/>
          </a:xfrm>
          <a:prstGeom prst="rect">
            <a:avLst/>
          </a:prstGeom>
          <a:noFill/>
          <a:ln>
            <a:noFill/>
          </a:ln>
        </p:spPr>
        <p:txBody>
          <a:bodyPr spcFirstLastPara="1" wrap="square" lIns="91425" tIns="45700" rIns="91425" bIns="45700" anchor="t" anchorCtr="0">
            <a:noAutofit/>
          </a:bodyPr>
          <a:lstStyle/>
          <a:p>
            <a:r>
              <a:rPr lang="en-US" dirty="0"/>
              <a:t>Use headset or earbuds to prevent the “loop”</a:t>
            </a:r>
            <a:endParaRPr dirty="0"/>
          </a:p>
          <a:p>
            <a:pPr>
              <a:spcBef>
                <a:spcPts val="0"/>
              </a:spcBef>
            </a:pPr>
            <a:r>
              <a:rPr lang="en-US" dirty="0"/>
              <a:t>Limit use of cameras — bandwidth heavy</a:t>
            </a:r>
            <a:endParaRPr dirty="0"/>
          </a:p>
          <a:p>
            <a:pPr>
              <a:spcBef>
                <a:spcPts val="0"/>
              </a:spcBef>
            </a:pPr>
            <a:r>
              <a:rPr lang="en-US" dirty="0"/>
              <a:t>Mute audio for everyone, unless they are speaking</a:t>
            </a:r>
            <a:endParaRPr dirty="0"/>
          </a:p>
          <a:p>
            <a:pPr>
              <a:spcBef>
                <a:spcPts val="0"/>
              </a:spcBef>
            </a:pPr>
            <a:r>
              <a:rPr lang="en-US" dirty="0"/>
              <a:t>Orient students to the platform</a:t>
            </a:r>
            <a:endParaRPr dirty="0"/>
          </a:p>
          <a:p>
            <a:pPr>
              <a:spcBef>
                <a:spcPts val="0"/>
              </a:spcBef>
            </a:pPr>
            <a:r>
              <a:rPr lang="en-US" dirty="0"/>
              <a:t>Have low stakes icebreaker activity</a:t>
            </a:r>
            <a:endParaRPr dirty="0"/>
          </a:p>
          <a:p>
            <a:pPr>
              <a:spcBef>
                <a:spcPts val="0"/>
              </a:spcBef>
            </a:pPr>
            <a:r>
              <a:rPr lang="en-US" dirty="0"/>
              <a:t>Look into camera when speaking</a:t>
            </a:r>
            <a:endParaRPr dirty="0"/>
          </a:p>
          <a:p>
            <a:pPr>
              <a:spcBef>
                <a:spcPts val="0"/>
              </a:spcBef>
            </a:pPr>
            <a:r>
              <a:rPr lang="en-US" dirty="0"/>
              <a:t>Plan, but be flexible</a:t>
            </a:r>
            <a:endParaRPr dirty="0"/>
          </a:p>
          <a:p>
            <a:pPr>
              <a:spcBef>
                <a:spcPts val="0"/>
              </a:spcBef>
            </a:pPr>
            <a:r>
              <a:rPr lang="en-US" dirty="0"/>
              <a:t>Arrive early and connect with people as they arrive</a:t>
            </a:r>
            <a:endParaRPr dirty="0"/>
          </a:p>
          <a:p>
            <a:pPr>
              <a:spcBef>
                <a:spcPts val="0"/>
              </a:spcBef>
            </a:pPr>
            <a:r>
              <a:rPr lang="en-US" dirty="0"/>
              <a:t>Avoid playing audio/video in session</a:t>
            </a:r>
          </a:p>
        </p:txBody>
      </p:sp>
      <p:sp>
        <p:nvSpPr>
          <p:cNvPr id="2" name="TextBox 1">
            <a:extLst>
              <a:ext uri="{FF2B5EF4-FFF2-40B4-BE49-F238E27FC236}">
                <a16:creationId xmlns:a16="http://schemas.microsoft.com/office/drawing/2014/main" id="{D29286B0-D6ED-4EFF-A3B9-5D0E81376B77}"/>
              </a:ext>
            </a:extLst>
          </p:cNvPr>
          <p:cNvSpPr txBox="1"/>
          <p:nvPr/>
        </p:nvSpPr>
        <p:spPr>
          <a:xfrm>
            <a:off x="2129667" y="4282932"/>
            <a:ext cx="184731" cy="307777"/>
          </a:xfrm>
          <a:prstGeom prst="rect">
            <a:avLst/>
          </a:prstGeom>
          <a:noFill/>
        </p:spPr>
        <p:txBody>
          <a:bodyPr wrap="none" rtlCol="0">
            <a:spAutoFit/>
          </a:bodyPr>
          <a:lstStyle/>
          <a:p>
            <a:endParaRPr lang="en-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72f4089110_3_28"/>
          <p:cNvSpPr txBox="1">
            <a:spLocks noGrp="1"/>
          </p:cNvSpPr>
          <p:nvPr>
            <p:ph type="ctrTitle"/>
          </p:nvPr>
        </p:nvSpPr>
        <p:spPr>
          <a:xfrm>
            <a:off x="480767" y="1370662"/>
            <a:ext cx="4791900" cy="2121600"/>
          </a:xfrm>
          <a:prstGeom prst="rect">
            <a:avLst/>
          </a:prstGeom>
          <a:noFill/>
          <a:ln>
            <a:noFill/>
          </a:ln>
        </p:spPr>
        <p:txBody>
          <a:bodyPr spcFirstLastPara="1" wrap="square" lIns="91425" tIns="45700" rIns="91425" bIns="45700" anchor="b" anchorCtr="0">
            <a:noAutofit/>
          </a:bodyPr>
          <a:lstStyle/>
          <a:p>
            <a:pPr algn="ctr"/>
            <a:r>
              <a:rPr lang="en-US" dirty="0"/>
              <a:t>What questions do you have? </a:t>
            </a:r>
            <a:endParaRPr dirty="0"/>
          </a:p>
        </p:txBody>
      </p:sp>
      <p:sp>
        <p:nvSpPr>
          <p:cNvPr id="2" name="TextBox 1">
            <a:extLst>
              <a:ext uri="{FF2B5EF4-FFF2-40B4-BE49-F238E27FC236}">
                <a16:creationId xmlns:a16="http://schemas.microsoft.com/office/drawing/2014/main" id="{7B2B1CE0-9BB1-4D4A-9BB4-75982190E8EB}"/>
              </a:ext>
            </a:extLst>
          </p:cNvPr>
          <p:cNvSpPr txBox="1"/>
          <p:nvPr/>
        </p:nvSpPr>
        <p:spPr>
          <a:xfrm>
            <a:off x="4281308" y="4518906"/>
            <a:ext cx="4791899" cy="215444"/>
          </a:xfrm>
          <a:prstGeom prst="rect">
            <a:avLst/>
          </a:prstGeom>
          <a:solidFill>
            <a:schemeClr val="bg1"/>
          </a:solidFill>
        </p:spPr>
        <p:txBody>
          <a:bodyPr wrap="square" rtlCol="0">
            <a:spAutoFit/>
          </a:bodyPr>
          <a:lstStyle/>
          <a:p>
            <a:r>
              <a:rPr lang="en-CA" sz="800" dirty="0">
                <a:solidFill>
                  <a:schemeClr val="tx2">
                    <a:lumMod val="50000"/>
                  </a:schemeClr>
                </a:solidFill>
              </a:rPr>
              <a:t>Unless otherwise noted, copyright-free images used in this presentation from </a:t>
            </a:r>
            <a:r>
              <a:rPr lang="en-CA" sz="800" dirty="0" err="1">
                <a:solidFill>
                  <a:schemeClr val="tx2">
                    <a:lumMod val="50000"/>
                  </a:schemeClr>
                </a:solidFill>
              </a:rPr>
              <a:t>Unsplash</a:t>
            </a:r>
            <a:r>
              <a:rPr lang="en-CA" sz="800" dirty="0">
                <a:solidFill>
                  <a:schemeClr val="tx2">
                    <a:lumMod val="50000"/>
                  </a:schemeClr>
                </a:solidFill>
              </a:rPr>
              <a:t> and </a:t>
            </a:r>
            <a:r>
              <a:rPr lang="en-CA" sz="800" dirty="0" err="1">
                <a:solidFill>
                  <a:schemeClr val="tx2">
                    <a:lumMod val="50000"/>
                  </a:schemeClr>
                </a:solidFill>
              </a:rPr>
              <a:t>Pexels</a:t>
            </a:r>
            <a:endParaRPr lang="en-CA" sz="800" dirty="0">
              <a:solidFill>
                <a:schemeClr val="tx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5270-A380-46CB-94CD-83F4B8DF47BF}"/>
              </a:ext>
            </a:extLst>
          </p:cNvPr>
          <p:cNvSpPr>
            <a:spLocks noGrp="1"/>
          </p:cNvSpPr>
          <p:nvPr>
            <p:ph type="ctrTitle"/>
          </p:nvPr>
        </p:nvSpPr>
        <p:spPr/>
        <p:txBody>
          <a:bodyPr/>
          <a:lstStyle/>
          <a:p>
            <a:r>
              <a:rPr lang="en-CA" dirty="0"/>
              <a:t>Upcoming BCcampus Webinars</a:t>
            </a:r>
          </a:p>
        </p:txBody>
      </p:sp>
      <p:sp>
        <p:nvSpPr>
          <p:cNvPr id="3" name="Subtitle 2">
            <a:extLst>
              <a:ext uri="{FF2B5EF4-FFF2-40B4-BE49-F238E27FC236}">
                <a16:creationId xmlns:a16="http://schemas.microsoft.com/office/drawing/2014/main" id="{F6B47B5B-3095-4F5C-9CBC-0E6FD20D9CE1}"/>
              </a:ext>
            </a:extLst>
          </p:cNvPr>
          <p:cNvSpPr>
            <a:spLocks noGrp="1"/>
          </p:cNvSpPr>
          <p:nvPr>
            <p:ph type="subTitle" idx="1"/>
          </p:nvPr>
        </p:nvSpPr>
        <p:spPr/>
        <p:txBody>
          <a:bodyPr/>
          <a:lstStyle/>
          <a:p>
            <a:pPr algn="l">
              <a:buFont typeface="Arial" panose="020B0604020202020204" pitchFamily="34" charset="0"/>
              <a:buChar char="•"/>
            </a:pPr>
            <a:r>
              <a:rPr lang="en-CA" dirty="0"/>
              <a:t>Tuesday April 21 Noon: Work Integrated Learning: Funding Streams &amp; Opportunities amidst COVID-19 </a:t>
            </a:r>
          </a:p>
          <a:p>
            <a:pPr algn="l">
              <a:buFont typeface="Arial" panose="020B0604020202020204" pitchFamily="34" charset="0"/>
              <a:buChar char="•"/>
            </a:pPr>
            <a:r>
              <a:rPr lang="en-CA" dirty="0"/>
              <a:t>Friday April 24 Noon: Basics of Online Learning</a:t>
            </a:r>
          </a:p>
          <a:p>
            <a:pPr algn="l">
              <a:buFont typeface="Arial" panose="020B0604020202020204" pitchFamily="34" charset="0"/>
              <a:buChar char="•"/>
            </a:pPr>
            <a:r>
              <a:rPr lang="en-CA" dirty="0"/>
              <a:t>Wednesday April 29 2pm: Coaching Event – The Impact of Powerful Questions</a:t>
            </a:r>
          </a:p>
          <a:p>
            <a:pPr algn="l">
              <a:buFont typeface="Arial" panose="020B0604020202020204" pitchFamily="34" charset="0"/>
              <a:buChar char="•"/>
            </a:pPr>
            <a:endParaRPr lang="en-CA" dirty="0"/>
          </a:p>
        </p:txBody>
      </p:sp>
      <p:sp>
        <p:nvSpPr>
          <p:cNvPr id="4" name="Subtitle 2">
            <a:extLst>
              <a:ext uri="{FF2B5EF4-FFF2-40B4-BE49-F238E27FC236}">
                <a16:creationId xmlns:a16="http://schemas.microsoft.com/office/drawing/2014/main" id="{7612B2FB-AD76-4027-AC22-A860F84D29A9}"/>
              </a:ext>
            </a:extLst>
          </p:cNvPr>
          <p:cNvSpPr txBox="1">
            <a:spLocks/>
          </p:cNvSpPr>
          <p:nvPr/>
        </p:nvSpPr>
        <p:spPr>
          <a:xfrm>
            <a:off x="1238756" y="3790209"/>
            <a:ext cx="6858000" cy="7092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61950" algn="ctr" rtl="0">
              <a:lnSpc>
                <a:spcPct val="90000"/>
              </a:lnSpc>
              <a:spcBef>
                <a:spcPts val="751"/>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L="914400" marR="0" lvl="1" indent="-342900"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2pPr>
            <a:lvl3pPr marL="1371600" marR="0" lvl="2" indent="-323850" algn="ctr" rtl="0">
              <a:lnSpc>
                <a:spcPct val="90000"/>
              </a:lnSpc>
              <a:spcBef>
                <a:spcPts val="375"/>
              </a:spcBef>
              <a:spcAft>
                <a:spcPts val="0"/>
              </a:spcAft>
              <a:buClr>
                <a:schemeClr val="dk1"/>
              </a:buClr>
              <a:buSzPts val="1350"/>
              <a:buFont typeface="Arial"/>
              <a:buNone/>
              <a:defRPr sz="1351" b="0" i="0" u="none" strike="noStrike" cap="none">
                <a:solidFill>
                  <a:schemeClr val="dk1"/>
                </a:solidFill>
                <a:latin typeface="Helvetica Neue"/>
                <a:ea typeface="Helvetica Neue"/>
                <a:cs typeface="Helvetica Neue"/>
                <a:sym typeface="Helvetica Neue"/>
              </a:defRPr>
            </a:lvl3pPr>
            <a:lvl4pPr marL="1828800" marR="0" lvl="3"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4pPr>
            <a:lvl5pPr marL="2286000" marR="0" lvl="4"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5pPr>
            <a:lvl6pPr marL="2743200" marR="0" lvl="5"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95250" indent="0" algn="l"/>
            <a:r>
              <a:rPr lang="en-CA" dirty="0"/>
              <a:t>Subscribe BCcampus newsletter: bccampus.ca/subscribe  </a:t>
            </a:r>
          </a:p>
        </p:txBody>
      </p:sp>
    </p:spTree>
    <p:extLst>
      <p:ext uri="{BB962C8B-B14F-4D97-AF65-F5344CB8AC3E}">
        <p14:creationId xmlns:p14="http://schemas.microsoft.com/office/powerpoint/2010/main" val="320769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82e034ec12_0_18"/>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r>
              <a:rPr lang="en-US" b="1" dirty="0"/>
              <a:t>Agenda</a:t>
            </a:r>
            <a:endParaRPr b="1" dirty="0"/>
          </a:p>
        </p:txBody>
      </p:sp>
      <p:sp>
        <p:nvSpPr>
          <p:cNvPr id="75" name="Google Shape;75;g82e034ec12_0_18"/>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indent="0">
              <a:spcBef>
                <a:spcPts val="0"/>
              </a:spcBef>
              <a:buNone/>
            </a:pPr>
            <a:endParaRPr dirty="0"/>
          </a:p>
          <a:p>
            <a:pPr algn="l">
              <a:spcBef>
                <a:spcPts val="0"/>
              </a:spcBef>
              <a:buFont typeface="+mj-lt"/>
              <a:buAutoNum type="arabicPeriod"/>
            </a:pPr>
            <a:r>
              <a:rPr lang="en-US" sz="2600" dirty="0"/>
              <a:t>Synchronous/Asynchronous Learning</a:t>
            </a:r>
          </a:p>
          <a:p>
            <a:pPr algn="l">
              <a:spcBef>
                <a:spcPts val="0"/>
              </a:spcBef>
              <a:buFont typeface="+mj-lt"/>
              <a:buAutoNum type="arabicPeriod"/>
            </a:pPr>
            <a:r>
              <a:rPr lang="en-US" sz="2600" dirty="0"/>
              <a:t>Planning</a:t>
            </a:r>
            <a:endParaRPr sz="2600" dirty="0"/>
          </a:p>
          <a:p>
            <a:pPr algn="l">
              <a:spcBef>
                <a:spcPts val="0"/>
              </a:spcBef>
              <a:buFont typeface="+mj-lt"/>
              <a:buAutoNum type="arabicPeriod"/>
            </a:pPr>
            <a:r>
              <a:rPr lang="en-US" sz="2600" dirty="0"/>
              <a:t>Facilitating</a:t>
            </a:r>
            <a:endParaRPr dirty="0"/>
          </a:p>
        </p:txBody>
      </p:sp>
    </p:spTree>
    <p:extLst>
      <p:ext uri="{BB962C8B-B14F-4D97-AF65-F5344CB8AC3E}">
        <p14:creationId xmlns:p14="http://schemas.microsoft.com/office/powerpoint/2010/main" val="58398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82e034ec12_0_24"/>
          <p:cNvSpPr txBox="1">
            <a:spLocks noGrp="1"/>
          </p:cNvSpPr>
          <p:nvPr>
            <p:ph type="title"/>
          </p:nvPr>
        </p:nvSpPr>
        <p:spPr>
          <a:xfrm>
            <a:off x="628651" y="578645"/>
            <a:ext cx="7886700" cy="994200"/>
          </a:xfrm>
          <a:prstGeom prst="rect">
            <a:avLst/>
          </a:prstGeom>
          <a:noFill/>
          <a:ln>
            <a:noFill/>
          </a:ln>
        </p:spPr>
        <p:txBody>
          <a:bodyPr spcFirstLastPara="1" wrap="square" lIns="91425" tIns="45700" rIns="91425" bIns="45700" anchor="ctr" anchorCtr="0">
            <a:noAutofit/>
          </a:bodyPr>
          <a:lstStyle/>
          <a:p>
            <a:r>
              <a:rPr lang="en-US" sz="2700" dirty="0"/>
              <a:t>On a scale of 0-5, how COMFORTABLE are you facilitating synchronous online sessions?</a:t>
            </a:r>
            <a:endParaRPr sz="2700" dirty="0"/>
          </a:p>
          <a:p>
            <a:endParaRPr sz="2700" b="1" dirty="0"/>
          </a:p>
          <a:p>
            <a:r>
              <a:rPr lang="en-US" sz="2700" b="1" dirty="0"/>
              <a:t>Make a mark on the line...</a:t>
            </a:r>
            <a:r>
              <a:rPr lang="en-US" sz="2700" dirty="0"/>
              <a:t> </a:t>
            </a:r>
            <a:endParaRPr sz="2700" dirty="0"/>
          </a:p>
        </p:txBody>
      </p:sp>
      <p:cxnSp>
        <p:nvCxnSpPr>
          <p:cNvPr id="82" name="Google Shape;82;g82e034ec12_0_24"/>
          <p:cNvCxnSpPr/>
          <p:nvPr/>
        </p:nvCxnSpPr>
        <p:spPr>
          <a:xfrm rot="10800000" flipH="1">
            <a:off x="891707" y="2517341"/>
            <a:ext cx="7228800" cy="23100"/>
          </a:xfrm>
          <a:prstGeom prst="straightConnector1">
            <a:avLst/>
          </a:prstGeom>
          <a:noFill/>
          <a:ln w="28575" cap="flat" cmpd="sng">
            <a:solidFill>
              <a:schemeClr val="dk2"/>
            </a:solidFill>
            <a:prstDash val="solid"/>
            <a:round/>
            <a:headEnd type="none" w="sm" len="sm"/>
            <a:tailEnd type="none" w="sm" len="sm"/>
          </a:ln>
        </p:spPr>
      </p:cxnSp>
      <p:sp>
        <p:nvSpPr>
          <p:cNvPr id="83" name="Google Shape;83;g82e034ec12_0_24"/>
          <p:cNvSpPr txBox="1"/>
          <p:nvPr/>
        </p:nvSpPr>
        <p:spPr>
          <a:xfrm>
            <a:off x="6345382" y="2824894"/>
            <a:ext cx="2301588" cy="731400"/>
          </a:xfrm>
          <a:prstGeom prst="rect">
            <a:avLst/>
          </a:prstGeom>
          <a:noFill/>
          <a:ln>
            <a:noFill/>
          </a:ln>
        </p:spPr>
        <p:txBody>
          <a:bodyPr spcFirstLastPara="1" wrap="square" lIns="91425" tIns="91425" rIns="91425" bIns="91425" anchor="t" anchorCtr="0">
            <a:noAutofit/>
          </a:bodyPr>
          <a:lstStyle/>
          <a:p>
            <a:pPr algn="ctr">
              <a:buSzPts val="3000"/>
            </a:pPr>
            <a:r>
              <a:rPr lang="en-US" sz="2800" b="1" dirty="0">
                <a:latin typeface="Helvetica Neue"/>
                <a:ea typeface="Helvetica Neue"/>
                <a:cs typeface="Helvetica Neue"/>
                <a:sym typeface="Helvetica Neue"/>
              </a:rPr>
              <a:t>5</a:t>
            </a:r>
            <a:endParaRPr sz="2800" b="1" dirty="0">
              <a:latin typeface="Helvetica Neue"/>
              <a:ea typeface="Helvetica Neue"/>
              <a:cs typeface="Helvetica Neue"/>
              <a:sym typeface="Helvetica Neue"/>
            </a:endParaRPr>
          </a:p>
          <a:p>
            <a:pPr algn="ctr">
              <a:buSzPts val="1800"/>
            </a:pPr>
            <a:r>
              <a:rPr lang="en-US" sz="1200" dirty="0">
                <a:latin typeface="Helvetica Neue"/>
                <a:ea typeface="Helvetica Neue"/>
                <a:cs typeface="Helvetica Neue"/>
                <a:sym typeface="Helvetica Neue"/>
              </a:rPr>
              <a:t>Easy </a:t>
            </a:r>
            <a:r>
              <a:rPr lang="en-US" sz="1200" dirty="0" err="1">
                <a:latin typeface="Helvetica Neue"/>
                <a:ea typeface="Helvetica Neue"/>
                <a:cs typeface="Helvetica Neue"/>
                <a:sym typeface="Helvetica Neue"/>
              </a:rPr>
              <a:t>Peasy</a:t>
            </a:r>
            <a:r>
              <a:rPr lang="en-US" sz="1200" dirty="0">
                <a:latin typeface="Helvetica Neue"/>
                <a:ea typeface="Helvetica Neue"/>
                <a:cs typeface="Helvetica Neue"/>
                <a:sym typeface="Helvetica Neue"/>
              </a:rPr>
              <a:t> Lemon Squeezy!!</a:t>
            </a:r>
            <a:br>
              <a:rPr lang="en-US" sz="1200" dirty="0">
                <a:latin typeface="Helvetica Neue"/>
                <a:ea typeface="Helvetica Neue"/>
                <a:cs typeface="Helvetica Neue"/>
                <a:sym typeface="Helvetica Neue"/>
              </a:rPr>
            </a:br>
            <a:r>
              <a:rPr lang="en-US" sz="1200" dirty="0">
                <a:latin typeface="Helvetica Neue"/>
                <a:ea typeface="Helvetica Neue"/>
                <a:cs typeface="Helvetica Neue"/>
                <a:sym typeface="Helvetica Neue"/>
              </a:rPr>
              <a:t>(i.e., I am very comfortable)</a:t>
            </a:r>
            <a:endParaRPr sz="1200" dirty="0">
              <a:latin typeface="Helvetica Neue"/>
              <a:ea typeface="Helvetica Neue"/>
              <a:cs typeface="Helvetica Neue"/>
              <a:sym typeface="Helvetica Neue"/>
            </a:endParaRPr>
          </a:p>
          <a:p>
            <a:pPr algn="ctr">
              <a:buSzPts val="1800"/>
            </a:pPr>
            <a:r>
              <a:rPr lang="en-US" sz="1800" b="1" dirty="0">
                <a:latin typeface="Helvetica Neue"/>
                <a:ea typeface="Helvetica Neue"/>
                <a:cs typeface="Helvetica Neue"/>
                <a:sym typeface="Helvetica Neue"/>
              </a:rPr>
              <a:t>😎</a:t>
            </a:r>
            <a:endParaRPr sz="1800" b="1" dirty="0">
              <a:latin typeface="Helvetica Neue"/>
              <a:ea typeface="Helvetica Neue"/>
              <a:cs typeface="Helvetica Neue"/>
              <a:sym typeface="Helvetica Neue"/>
            </a:endParaRPr>
          </a:p>
          <a:p>
            <a:pPr algn="ctr">
              <a:buSzPts val="1800"/>
            </a:pPr>
            <a:endParaRPr sz="1800" b="1" dirty="0">
              <a:latin typeface="Helvetica Neue"/>
              <a:ea typeface="Helvetica Neue"/>
              <a:cs typeface="Helvetica Neue"/>
              <a:sym typeface="Helvetica Neue"/>
            </a:endParaRPr>
          </a:p>
        </p:txBody>
      </p:sp>
      <p:sp>
        <p:nvSpPr>
          <p:cNvPr id="84" name="Google Shape;84;g82e034ec12_0_24"/>
          <p:cNvSpPr txBox="1"/>
          <p:nvPr/>
        </p:nvSpPr>
        <p:spPr>
          <a:xfrm>
            <a:off x="201559" y="2786356"/>
            <a:ext cx="2098296" cy="625500"/>
          </a:xfrm>
          <a:prstGeom prst="rect">
            <a:avLst/>
          </a:prstGeom>
          <a:noFill/>
          <a:ln>
            <a:noFill/>
          </a:ln>
        </p:spPr>
        <p:txBody>
          <a:bodyPr spcFirstLastPara="1" wrap="square" lIns="91425" tIns="91425" rIns="91425" bIns="91425" anchor="t" anchorCtr="0">
            <a:noAutofit/>
          </a:bodyPr>
          <a:lstStyle/>
          <a:p>
            <a:pPr algn="ctr">
              <a:buSzPts val="3000"/>
            </a:pPr>
            <a:r>
              <a:rPr lang="en-US" sz="2800" b="1" dirty="0">
                <a:latin typeface="Helvetica Neue"/>
                <a:ea typeface="Helvetica Neue"/>
                <a:cs typeface="Helvetica Neue"/>
                <a:sym typeface="Helvetica Neue"/>
              </a:rPr>
              <a:t>0</a:t>
            </a:r>
            <a:endParaRPr sz="2800" b="1" dirty="0">
              <a:latin typeface="Helvetica Neue"/>
              <a:ea typeface="Helvetica Neue"/>
              <a:cs typeface="Helvetica Neue"/>
              <a:sym typeface="Helvetica Neue"/>
            </a:endParaRPr>
          </a:p>
          <a:p>
            <a:pPr algn="ctr">
              <a:buSzPts val="1800"/>
            </a:pPr>
            <a:r>
              <a:rPr lang="en-US" sz="1200" i="1" dirty="0">
                <a:latin typeface="Helvetica Neue"/>
                <a:ea typeface="Helvetica Neue"/>
                <a:cs typeface="Helvetica Neue"/>
                <a:sym typeface="Helvetica Neue"/>
              </a:rPr>
              <a:t>I can’t even…</a:t>
            </a:r>
            <a:endParaRPr sz="1200" i="1" dirty="0">
              <a:latin typeface="Helvetica Neue"/>
              <a:ea typeface="Helvetica Neue"/>
              <a:cs typeface="Helvetica Neue"/>
              <a:sym typeface="Helvetica Neue"/>
            </a:endParaRPr>
          </a:p>
          <a:p>
            <a:pPr algn="ctr">
              <a:buSzPts val="1800"/>
            </a:pPr>
            <a:r>
              <a:rPr lang="en-US" sz="1200" dirty="0">
                <a:latin typeface="Helvetica Neue"/>
                <a:ea typeface="Helvetica Neue"/>
                <a:cs typeface="Helvetica Neue"/>
                <a:sym typeface="Helvetica Neue"/>
              </a:rPr>
              <a:t>(i.e., I am very </a:t>
            </a:r>
            <a:r>
              <a:rPr lang="en-US" sz="1200" dirty="0" err="1">
                <a:latin typeface="Helvetica Neue"/>
                <a:ea typeface="Helvetica Neue"/>
                <a:cs typeface="Helvetica Neue"/>
                <a:sym typeface="Helvetica Neue"/>
              </a:rPr>
              <a:t>UNcomfortable</a:t>
            </a:r>
            <a:r>
              <a:rPr lang="en-US" sz="1200" dirty="0">
                <a:latin typeface="Helvetica Neue"/>
                <a:ea typeface="Helvetica Neue"/>
                <a:cs typeface="Helvetica Neue"/>
                <a:sym typeface="Helvetica Neue"/>
              </a:rPr>
              <a:t>)</a:t>
            </a:r>
            <a:endParaRPr sz="1200" dirty="0">
              <a:latin typeface="Helvetica Neue"/>
              <a:ea typeface="Helvetica Neue"/>
              <a:cs typeface="Helvetica Neue"/>
              <a:sym typeface="Helvetica Neue"/>
            </a:endParaRPr>
          </a:p>
          <a:p>
            <a:pPr algn="ctr">
              <a:buSzPts val="1800"/>
            </a:pPr>
            <a:r>
              <a:rPr lang="en-US" sz="1800" b="1" dirty="0">
                <a:latin typeface="Helvetica Neue"/>
                <a:ea typeface="Helvetica Neue"/>
                <a:cs typeface="Helvetica Neue"/>
                <a:sym typeface="Helvetica Neue"/>
              </a:rPr>
              <a:t>🙅</a:t>
            </a:r>
            <a:endParaRPr sz="1800" b="1" dirty="0">
              <a:latin typeface="Helvetica Neue"/>
              <a:ea typeface="Helvetica Neue"/>
              <a:cs typeface="Helvetica Neue"/>
              <a:sym typeface="Helvetica Neue"/>
            </a:endParaRPr>
          </a:p>
        </p:txBody>
      </p:sp>
      <p:sp>
        <p:nvSpPr>
          <p:cNvPr id="85" name="Google Shape;85;g82e034ec12_0_24"/>
          <p:cNvSpPr txBox="1"/>
          <p:nvPr/>
        </p:nvSpPr>
        <p:spPr>
          <a:xfrm>
            <a:off x="814527" y="4148452"/>
            <a:ext cx="2542500" cy="481500"/>
          </a:xfrm>
          <a:prstGeom prst="rect">
            <a:avLst/>
          </a:prstGeom>
          <a:noFill/>
          <a:ln>
            <a:noFill/>
          </a:ln>
        </p:spPr>
        <p:txBody>
          <a:bodyPr spcFirstLastPara="1" wrap="square" lIns="91425" tIns="91425" rIns="91425" bIns="91425" anchor="t" anchorCtr="0">
            <a:noAutofit/>
          </a:bodyPr>
          <a:lstStyle/>
          <a:p>
            <a:pPr>
              <a:buSzPts val="1400"/>
            </a:pPr>
            <a:endParaRPr b="1">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70B904-366C-49A0-B36A-4AA144AC4FBE}"/>
              </a:ext>
            </a:extLst>
          </p:cNvPr>
          <p:cNvSpPr>
            <a:spLocks noGrp="1"/>
          </p:cNvSpPr>
          <p:nvPr>
            <p:ph type="ctrTitle"/>
          </p:nvPr>
        </p:nvSpPr>
        <p:spPr>
          <a:xfrm>
            <a:off x="972084" y="2069271"/>
            <a:ext cx="6858000" cy="1004957"/>
          </a:xfrm>
        </p:spPr>
        <p:txBody>
          <a:bodyPr>
            <a:normAutofit fontScale="90000"/>
          </a:bodyPr>
          <a:lstStyle/>
          <a:p>
            <a:r>
              <a:rPr lang="en-CA" dirty="0"/>
              <a:t>Synchronous &amp; Asynchronous Learning</a:t>
            </a:r>
          </a:p>
        </p:txBody>
      </p:sp>
    </p:spTree>
    <p:extLst>
      <p:ext uri="{BB962C8B-B14F-4D97-AF65-F5344CB8AC3E}">
        <p14:creationId xmlns:p14="http://schemas.microsoft.com/office/powerpoint/2010/main" val="43535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TextBox 1">
            <a:extLst>
              <a:ext uri="{FF2B5EF4-FFF2-40B4-BE49-F238E27FC236}">
                <a16:creationId xmlns:a16="http://schemas.microsoft.com/office/drawing/2014/main" id="{7D2BB3D7-71AA-45EF-824A-56BC9DA3B3E0}"/>
              </a:ext>
            </a:extLst>
          </p:cNvPr>
          <p:cNvSpPr txBox="1"/>
          <p:nvPr/>
        </p:nvSpPr>
        <p:spPr>
          <a:xfrm>
            <a:off x="3785755" y="4436826"/>
            <a:ext cx="4558146" cy="369332"/>
          </a:xfrm>
          <a:prstGeom prst="rect">
            <a:avLst/>
          </a:prstGeom>
          <a:noFill/>
        </p:spPr>
        <p:txBody>
          <a:bodyPr wrap="square" rtlCol="0">
            <a:spAutoFit/>
          </a:bodyPr>
          <a:lstStyle/>
          <a:p>
            <a:pPr algn="r"/>
            <a:r>
              <a:rPr lang="en-US" sz="600" dirty="0">
                <a:solidFill>
                  <a:schemeClr val="tx2">
                    <a:lumMod val="50000"/>
                  </a:schemeClr>
                </a:solidFill>
                <a:latin typeface="Helvetica Neue" panose="020B0604020202020204" charset="0"/>
              </a:rPr>
              <a:t>Bates, T. (2011). Models for selecting and using technology: 4. Synchronous or asynchronous? Retrieved from https://www.tonybates.ca/2011/06/29/models-for-selecting-and-using-technology-4-synchronous-or-asynchronous/</a:t>
            </a:r>
            <a:br>
              <a:rPr lang="en-US" sz="600" dirty="0">
                <a:solidFill>
                  <a:schemeClr val="tx2">
                    <a:lumMod val="50000"/>
                  </a:schemeClr>
                </a:solidFill>
                <a:latin typeface="Helvetica Neue" panose="020B0604020202020204" charset="0"/>
              </a:rPr>
            </a:br>
            <a:endParaRPr lang="en-CA" sz="600" dirty="0">
              <a:solidFill>
                <a:schemeClr val="tx2">
                  <a:lumMod val="50000"/>
                </a:schemeClr>
              </a:solidFill>
              <a:latin typeface="Helvetica Neue" panose="020B0604020202020204" charset="0"/>
            </a:endParaRPr>
          </a:p>
        </p:txBody>
      </p:sp>
      <p:graphicFrame>
        <p:nvGraphicFramePr>
          <p:cNvPr id="12" name="Table 12">
            <a:extLst>
              <a:ext uri="{FF2B5EF4-FFF2-40B4-BE49-F238E27FC236}">
                <a16:creationId xmlns:a16="http://schemas.microsoft.com/office/drawing/2014/main" id="{B7B864F9-A22C-4356-9C3A-1BC56621D14F}"/>
              </a:ext>
            </a:extLst>
          </p:cNvPr>
          <p:cNvGraphicFramePr>
            <a:graphicFrameLocks noGrp="1"/>
          </p:cNvGraphicFramePr>
          <p:nvPr>
            <p:extLst>
              <p:ext uri="{D42A27DB-BD31-4B8C-83A1-F6EECF244321}">
                <p14:modId xmlns:p14="http://schemas.microsoft.com/office/powerpoint/2010/main" val="4077101205"/>
              </p:ext>
            </p:extLst>
          </p:nvPr>
        </p:nvGraphicFramePr>
        <p:xfrm>
          <a:off x="800099" y="337342"/>
          <a:ext cx="7543802" cy="4001814"/>
        </p:xfrm>
        <a:graphic>
          <a:graphicData uri="http://schemas.openxmlformats.org/drawingml/2006/table">
            <a:tbl>
              <a:tblPr firstRow="1">
                <a:tableStyleId>{46F890A9-2807-4EBB-B81D-B2AA78EC7F39}</a:tableStyleId>
              </a:tblPr>
              <a:tblGrid>
                <a:gridCol w="1586347">
                  <a:extLst>
                    <a:ext uri="{9D8B030D-6E8A-4147-A177-3AD203B41FA5}">
                      <a16:colId xmlns:a16="http://schemas.microsoft.com/office/drawing/2014/main" val="2909529811"/>
                    </a:ext>
                  </a:extLst>
                </a:gridCol>
                <a:gridCol w="2964873">
                  <a:extLst>
                    <a:ext uri="{9D8B030D-6E8A-4147-A177-3AD203B41FA5}">
                      <a16:colId xmlns:a16="http://schemas.microsoft.com/office/drawing/2014/main" val="995590411"/>
                    </a:ext>
                  </a:extLst>
                </a:gridCol>
                <a:gridCol w="2992582">
                  <a:extLst>
                    <a:ext uri="{9D8B030D-6E8A-4147-A177-3AD203B41FA5}">
                      <a16:colId xmlns:a16="http://schemas.microsoft.com/office/drawing/2014/main" val="195673579"/>
                    </a:ext>
                  </a:extLst>
                </a:gridCol>
              </a:tblGrid>
              <a:tr h="420333">
                <a:tc>
                  <a:txBody>
                    <a:bodyPr/>
                    <a:lstStyle/>
                    <a:p>
                      <a:endParaRPr lang="en-CA" sz="800" dirty="0">
                        <a:solidFill>
                          <a:schemeClr val="tx1"/>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a:r>
                        <a:rPr lang="en-CA" sz="1800" dirty="0">
                          <a:solidFill>
                            <a:schemeClr val="bg1"/>
                          </a:solidFill>
                        </a:rPr>
                        <a:t>Synchronous</a:t>
                      </a:r>
                    </a:p>
                  </a:txBody>
                  <a:tcPr>
                    <a:lnL w="9525" cap="flat" cmpd="sng" algn="ctr">
                      <a:solidFill>
                        <a:schemeClr val="bg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1"/>
                    </a:solidFill>
                  </a:tcPr>
                </a:tc>
                <a:tc>
                  <a:txBody>
                    <a:bodyPr/>
                    <a:lstStyle/>
                    <a:p>
                      <a:pPr algn="ctr"/>
                      <a:r>
                        <a:rPr lang="en-CA" sz="1800" dirty="0">
                          <a:solidFill>
                            <a:schemeClr val="bg1"/>
                          </a:solidFill>
                        </a:rPr>
                        <a:t>Asynchronous</a:t>
                      </a:r>
                    </a:p>
                  </a:txBody>
                  <a:tcPr>
                    <a:lnL w="38100" cap="flat" cmpd="sng" algn="ctr">
                      <a:solidFill>
                        <a:schemeClr val="bg1">
                          <a:lumMod val="9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978461589"/>
                  </a:ext>
                </a:extLst>
              </a:tr>
              <a:tr h="864283">
                <a:tc>
                  <a:txBody>
                    <a:bodyPr/>
                    <a:lstStyle/>
                    <a:p>
                      <a:pPr algn="r"/>
                      <a:r>
                        <a:rPr lang="en-CA" sz="1500" b="1" dirty="0">
                          <a:solidFill>
                            <a:schemeClr val="accent5">
                              <a:lumMod val="75000"/>
                            </a:schemeClr>
                          </a:solidFill>
                        </a:rPr>
                        <a:t>Definition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solidFill>
                            <a:schemeClr val="tx1"/>
                          </a:solidFill>
                        </a:rPr>
                        <a:t>Require all those participating in the communication to participate together, at the same time. </a:t>
                      </a:r>
                    </a:p>
                  </a:txBody>
                  <a:tcPr anchor="ctr">
                    <a:lnL w="9525" cap="flat" cmpd="sng" algn="ctr">
                      <a:solidFill>
                        <a:schemeClr val="bg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r>
                        <a:rPr lang="en-US" sz="1000" dirty="0">
                          <a:solidFill>
                            <a:schemeClr val="tx1"/>
                          </a:solidFill>
                        </a:rPr>
                        <a:t>Enable participants to access information or communicate at different points of time, usually at the time of choice of the participant.</a:t>
                      </a:r>
                      <a:endParaRPr lang="en-CA" sz="1000" dirty="0">
                        <a:solidFill>
                          <a:schemeClr val="tx1"/>
                        </a:solidFill>
                      </a:endParaRPr>
                    </a:p>
                  </a:txBody>
                  <a:tcPr anchor="ctr">
                    <a:lnL w="38100" cap="flat" cmpd="sng" algn="ctr">
                      <a:solidFill>
                        <a:schemeClr val="bg1">
                          <a:lumMod val="9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04331835"/>
                  </a:ext>
                </a:extLst>
              </a:tr>
              <a:tr h="1029399">
                <a:tc>
                  <a:txBody>
                    <a:bodyPr/>
                    <a:lstStyle/>
                    <a:p>
                      <a:pPr algn="r"/>
                      <a:r>
                        <a:rPr lang="en-CA" sz="1500" b="1" dirty="0">
                          <a:solidFill>
                            <a:schemeClr val="accent5">
                              <a:lumMod val="75000"/>
                            </a:schemeClr>
                          </a:solidFill>
                        </a:rPr>
                        <a:t>Examples</a:t>
                      </a: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00" dirty="0">
                          <a:solidFill>
                            <a:schemeClr val="tx1"/>
                          </a:solidFill>
                        </a:rPr>
                        <a:t>Live webinar/video conferencing</a:t>
                      </a:r>
                    </a:p>
                    <a:p>
                      <a:pPr marL="171450" indent="-171450">
                        <a:buFont typeface="Arial" panose="020B0604020202020204" pitchFamily="34" charset="0"/>
                        <a:buChar char="•"/>
                      </a:pPr>
                      <a:r>
                        <a:rPr lang="en-US" sz="1000" dirty="0">
                          <a:solidFill>
                            <a:schemeClr val="tx1"/>
                          </a:solidFill>
                        </a:rPr>
                        <a:t>Telephone conference calls</a:t>
                      </a:r>
                    </a:p>
                    <a:p>
                      <a:pPr marL="171450" indent="-171450">
                        <a:buFont typeface="Arial" panose="020B0604020202020204" pitchFamily="34" charset="0"/>
                        <a:buChar char="•"/>
                      </a:pPr>
                      <a:r>
                        <a:rPr lang="en-US" sz="1000" dirty="0">
                          <a:solidFill>
                            <a:schemeClr val="tx1"/>
                          </a:solidFill>
                        </a:rPr>
                        <a:t>Instant Messaging</a:t>
                      </a:r>
                    </a:p>
                  </a:txBody>
                  <a:tcPr anchor="ctr">
                    <a:lnL w="12700" cap="flat" cmpd="sng" algn="ctr">
                      <a:solidFill>
                        <a:schemeClr val="bg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Arial" panose="020B0604020202020204" pitchFamily="34" charset="0"/>
                        <a:buChar char="•"/>
                      </a:pPr>
                      <a:r>
                        <a:rPr lang="en-US" sz="1000" dirty="0">
                          <a:solidFill>
                            <a:schemeClr val="tx1"/>
                          </a:solidFill>
                        </a:rPr>
                        <a:t>Discussion forum</a:t>
                      </a:r>
                    </a:p>
                    <a:p>
                      <a:pPr marL="171450" indent="-171450">
                        <a:buFont typeface="Arial" panose="020B0604020202020204" pitchFamily="34" charset="0"/>
                        <a:buChar char="•"/>
                      </a:pPr>
                      <a:r>
                        <a:rPr lang="en-US" sz="1000" dirty="0">
                          <a:solidFill>
                            <a:schemeClr val="tx1"/>
                          </a:solidFill>
                        </a:rPr>
                        <a:t>Email</a:t>
                      </a:r>
                    </a:p>
                    <a:p>
                      <a:pPr marL="171450" indent="-171450">
                        <a:buFont typeface="Arial" panose="020B0604020202020204" pitchFamily="34" charset="0"/>
                        <a:buChar char="•"/>
                      </a:pPr>
                      <a:r>
                        <a:rPr lang="en-US" sz="1000" dirty="0">
                          <a:solidFill>
                            <a:schemeClr val="tx1"/>
                          </a:solidFill>
                        </a:rPr>
                        <a:t>Pre-recorded video lecture</a:t>
                      </a:r>
                    </a:p>
                    <a:p>
                      <a:pPr marL="171450" indent="-171450">
                        <a:buFont typeface="Arial" panose="020B0604020202020204" pitchFamily="34" charset="0"/>
                        <a:buChar char="•"/>
                      </a:pPr>
                      <a:r>
                        <a:rPr lang="en-US" sz="1000" dirty="0">
                          <a:solidFill>
                            <a:schemeClr val="tx1"/>
                          </a:solidFill>
                        </a:rPr>
                        <a:t>Course Readings</a:t>
                      </a:r>
                    </a:p>
                    <a:p>
                      <a:pPr marL="171450" indent="-171450">
                        <a:buFont typeface="Arial" panose="020B0604020202020204" pitchFamily="34" charset="0"/>
                        <a:buChar char="•"/>
                      </a:pPr>
                      <a:r>
                        <a:rPr lang="en-US" sz="1000" dirty="0">
                          <a:solidFill>
                            <a:schemeClr val="tx1"/>
                          </a:solidFill>
                        </a:rPr>
                        <a:t>Podcasts</a:t>
                      </a:r>
                    </a:p>
                  </a:txBody>
                  <a:tcPr anchor="ctr">
                    <a:lnL w="38100" cap="flat" cmpd="sng" algn="ctr">
                      <a:solidFill>
                        <a:schemeClr val="bg1">
                          <a:lumMod val="9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01613560"/>
                  </a:ext>
                </a:extLst>
              </a:tr>
              <a:tr h="802883">
                <a:tc>
                  <a:txBody>
                    <a:bodyPr/>
                    <a:lstStyle/>
                    <a:p>
                      <a:pPr algn="r"/>
                      <a:r>
                        <a:rPr lang="en-CA" sz="1500" b="1" dirty="0">
                          <a:solidFill>
                            <a:schemeClr val="accent5">
                              <a:lumMod val="75000"/>
                            </a:schemeClr>
                          </a:solidFill>
                        </a:rPr>
                        <a:t>Advantages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CA" sz="1000" dirty="0">
                          <a:solidFill>
                            <a:schemeClr val="tx1"/>
                          </a:solidFill>
                        </a:rPr>
                        <a:t>Connection</a:t>
                      </a:r>
                    </a:p>
                    <a:p>
                      <a:pPr marL="171450" indent="-171450">
                        <a:buFont typeface="Arial" panose="020B0604020202020204" pitchFamily="34" charset="0"/>
                        <a:buChar char="•"/>
                      </a:pPr>
                      <a:r>
                        <a:rPr lang="en-CA" sz="1000" dirty="0">
                          <a:solidFill>
                            <a:schemeClr val="tx1"/>
                          </a:solidFill>
                        </a:rPr>
                        <a:t>Immediacy</a:t>
                      </a:r>
                    </a:p>
                    <a:p>
                      <a:pPr marL="171450" indent="-171450">
                        <a:buFont typeface="Arial" panose="020B0604020202020204" pitchFamily="34" charset="0"/>
                        <a:buChar char="•"/>
                      </a:pPr>
                      <a:r>
                        <a:rPr lang="en-CA" sz="1000" dirty="0">
                          <a:solidFill>
                            <a:schemeClr val="tx1"/>
                          </a:solidFill>
                        </a:rPr>
                        <a:t>Increased emotional attachment</a:t>
                      </a:r>
                    </a:p>
                  </a:txBody>
                  <a:tcPr anchor="ctr">
                    <a:lnL w="9525" cap="flat" cmpd="sng" algn="ctr">
                      <a:solidFill>
                        <a:schemeClr val="bg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Arial" panose="020B0604020202020204" pitchFamily="34" charset="0"/>
                        <a:buChar char="•"/>
                      </a:pPr>
                      <a:r>
                        <a:rPr lang="en-CA" sz="1000" dirty="0">
                          <a:solidFill>
                            <a:schemeClr val="tx1"/>
                          </a:solidFill>
                        </a:rPr>
                        <a:t>Flexibility</a:t>
                      </a:r>
                    </a:p>
                    <a:p>
                      <a:pPr marL="171450" indent="-171450">
                        <a:buFont typeface="Arial" panose="020B0604020202020204" pitchFamily="34" charset="0"/>
                        <a:buChar char="•"/>
                      </a:pPr>
                      <a:r>
                        <a:rPr lang="en-CA" sz="1000" dirty="0">
                          <a:solidFill>
                            <a:schemeClr val="tx1"/>
                          </a:solidFill>
                        </a:rPr>
                        <a:t>Learner has more control</a:t>
                      </a:r>
                    </a:p>
                    <a:p>
                      <a:pPr marL="171450" indent="-171450">
                        <a:buFont typeface="Arial" panose="020B0604020202020204" pitchFamily="34" charset="0"/>
                        <a:buChar char="•"/>
                      </a:pPr>
                      <a:r>
                        <a:rPr lang="en-CA" sz="1000" dirty="0">
                          <a:solidFill>
                            <a:schemeClr val="tx1"/>
                          </a:solidFill>
                        </a:rPr>
                        <a:t>Time to think</a:t>
                      </a:r>
                    </a:p>
                  </a:txBody>
                  <a:tcPr anchor="ctr">
                    <a:lnL w="38100" cap="flat" cmpd="sng" algn="ctr">
                      <a:solidFill>
                        <a:schemeClr val="bg1">
                          <a:lumMod val="9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67086017"/>
                  </a:ext>
                </a:extLst>
              </a:tr>
              <a:tr h="884916">
                <a:tc>
                  <a:txBody>
                    <a:bodyPr/>
                    <a:lstStyle/>
                    <a:p>
                      <a:pPr algn="r"/>
                      <a:r>
                        <a:rPr lang="en-CA" sz="1500" b="1" dirty="0">
                          <a:solidFill>
                            <a:schemeClr val="accent5">
                              <a:lumMod val="75000"/>
                            </a:schemeClr>
                          </a:solidFill>
                        </a:rPr>
                        <a:t>Disadvantages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CA" sz="1000" dirty="0">
                          <a:solidFill>
                            <a:schemeClr val="tx1"/>
                          </a:solidFill>
                        </a:rPr>
                        <a:t>Resource intensive (bandwidth)</a:t>
                      </a:r>
                    </a:p>
                    <a:p>
                      <a:pPr marL="171450" indent="-171450">
                        <a:buFont typeface="Arial" panose="020B0604020202020204" pitchFamily="34" charset="0"/>
                        <a:buChar char="•"/>
                      </a:pPr>
                      <a:r>
                        <a:rPr lang="en-CA" sz="1000" dirty="0">
                          <a:solidFill>
                            <a:schemeClr val="tx1"/>
                          </a:solidFill>
                        </a:rPr>
                        <a:t>Scheduling</a:t>
                      </a:r>
                    </a:p>
                    <a:p>
                      <a:pPr marL="171450" indent="-171450">
                        <a:buFont typeface="Arial" panose="020B0604020202020204" pitchFamily="34" charset="0"/>
                        <a:buChar char="•"/>
                      </a:pPr>
                      <a:r>
                        <a:rPr lang="en-CA" sz="1000" dirty="0">
                          <a:solidFill>
                            <a:schemeClr val="tx1"/>
                          </a:solidFill>
                        </a:rPr>
                        <a:t>Inclusivity &amp; Accessibility</a:t>
                      </a:r>
                    </a:p>
                    <a:p>
                      <a:pPr marL="171450" indent="-171450">
                        <a:buFont typeface="Arial" panose="020B0604020202020204" pitchFamily="34" charset="0"/>
                        <a:buChar char="•"/>
                      </a:pPr>
                      <a:r>
                        <a:rPr lang="en-CA" sz="1000" dirty="0">
                          <a:solidFill>
                            <a:schemeClr val="tx1"/>
                          </a:solidFill>
                        </a:rPr>
                        <a:t>Technical challenges are live</a:t>
                      </a:r>
                    </a:p>
                  </a:txBody>
                  <a:tcPr anchor="ctr">
                    <a:lnL w="9525" cap="flat" cmpd="sng" algn="ctr">
                      <a:solidFill>
                        <a:schemeClr val="bg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Arial" panose="020B0604020202020204" pitchFamily="34" charset="0"/>
                        <a:buChar char="•"/>
                      </a:pPr>
                      <a:r>
                        <a:rPr lang="en-CA" sz="1000" dirty="0">
                          <a:solidFill>
                            <a:schemeClr val="tx1"/>
                          </a:solidFill>
                        </a:rPr>
                        <a:t>Activities take longer</a:t>
                      </a:r>
                    </a:p>
                    <a:p>
                      <a:pPr marL="171450" indent="-171450">
                        <a:buFont typeface="Arial" panose="020B0604020202020204" pitchFamily="34" charset="0"/>
                        <a:buChar char="•"/>
                      </a:pPr>
                      <a:r>
                        <a:rPr lang="en-CA" sz="1000" dirty="0">
                          <a:solidFill>
                            <a:schemeClr val="tx1"/>
                          </a:solidFill>
                        </a:rPr>
                        <a:t>More difficult to develop community</a:t>
                      </a:r>
                    </a:p>
                    <a:p>
                      <a:pPr marL="171450" indent="-171450">
                        <a:buFont typeface="Arial" panose="020B0604020202020204" pitchFamily="34" charset="0"/>
                        <a:buChar char="•"/>
                      </a:pPr>
                      <a:r>
                        <a:rPr lang="en-CA" sz="1000" dirty="0">
                          <a:solidFill>
                            <a:schemeClr val="tx1"/>
                          </a:solidFill>
                        </a:rPr>
                        <a:t>Lack of instant feedback</a:t>
                      </a:r>
                    </a:p>
                  </a:txBody>
                  <a:tcPr anchor="ctr">
                    <a:lnL w="38100" cap="flat" cmpd="sng" algn="ctr">
                      <a:solidFill>
                        <a:schemeClr val="bg1">
                          <a:lumMod val="9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88919695"/>
                  </a:ext>
                </a:extLst>
              </a:tr>
            </a:tbl>
          </a:graphicData>
        </a:graphic>
      </p:graphicFrame>
    </p:spTree>
    <p:extLst>
      <p:ext uri="{BB962C8B-B14F-4D97-AF65-F5344CB8AC3E}">
        <p14:creationId xmlns:p14="http://schemas.microsoft.com/office/powerpoint/2010/main" val="371699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446201-F4B4-4957-B9C7-FAA4B03DD8C4}"/>
              </a:ext>
            </a:extLst>
          </p:cNvPr>
          <p:cNvSpPr>
            <a:spLocks noGrp="1"/>
          </p:cNvSpPr>
          <p:nvPr>
            <p:ph type="title"/>
          </p:nvPr>
        </p:nvSpPr>
        <p:spPr>
          <a:xfrm>
            <a:off x="901422" y="1475448"/>
            <a:ext cx="1358781" cy="1910443"/>
          </a:xfrm>
          <a:noFill/>
        </p:spPr>
        <p:txBody>
          <a:bodyPr vert="horz" lIns="91440" tIns="45720" rIns="91440" bIns="45720" rtlCol="0" anchor="ctr">
            <a:normAutofit/>
          </a:bodyPr>
          <a:lstStyle/>
          <a:p>
            <a:pPr>
              <a:spcBef>
                <a:spcPct val="0"/>
              </a:spcBef>
            </a:pPr>
            <a:r>
              <a:rPr lang="en-US" sz="1600" kern="1200" dirty="0">
                <a:solidFill>
                  <a:srgbClr val="FFFFFF"/>
                </a:solidFill>
                <a:latin typeface="+mj-lt"/>
                <a:ea typeface="+mj-ea"/>
                <a:cs typeface="+mj-cs"/>
              </a:rPr>
              <a:t>What does Bandwidth have to do with this?</a:t>
            </a:r>
          </a:p>
        </p:txBody>
      </p:sp>
      <p:pic>
        <p:nvPicPr>
          <p:cNvPr id="4" name="Google Shape;99;g82e034ec12_0_13" descr="A screenshot of a cell phone&#10;&#10;Description automatically generated">
            <a:extLst>
              <a:ext uri="{FF2B5EF4-FFF2-40B4-BE49-F238E27FC236}">
                <a16:creationId xmlns:a16="http://schemas.microsoft.com/office/drawing/2014/main" id="{A762C85E-97B8-4249-B3A0-AF693447165A}"/>
              </a:ext>
            </a:extLst>
          </p:cNvPr>
          <p:cNvPicPr preferRelativeResize="0"/>
          <p:nvPr/>
        </p:nvPicPr>
        <p:blipFill rotWithShape="1">
          <a:blip r:embed="rId3"/>
          <a:stretch/>
        </p:blipFill>
        <p:spPr>
          <a:xfrm>
            <a:off x="3298677" y="427302"/>
            <a:ext cx="5523660" cy="4288895"/>
          </a:xfrm>
          <a:prstGeom prst="rect">
            <a:avLst/>
          </a:prstGeom>
          <a:noFill/>
        </p:spPr>
      </p:pic>
    </p:spTree>
    <p:extLst>
      <p:ext uri="{BB962C8B-B14F-4D97-AF65-F5344CB8AC3E}">
        <p14:creationId xmlns:p14="http://schemas.microsoft.com/office/powerpoint/2010/main" val="292972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7A95A2-2CE4-47BD-98AC-582BDB831162}"/>
              </a:ext>
            </a:extLst>
          </p:cNvPr>
          <p:cNvSpPr>
            <a:spLocks noGrp="1"/>
          </p:cNvSpPr>
          <p:nvPr>
            <p:ph type="ctrTitle"/>
          </p:nvPr>
        </p:nvSpPr>
        <p:spPr>
          <a:xfrm>
            <a:off x="1143000" y="2069271"/>
            <a:ext cx="6858000" cy="1004957"/>
          </a:xfrm>
        </p:spPr>
        <p:txBody>
          <a:bodyPr/>
          <a:lstStyle/>
          <a:p>
            <a:r>
              <a:rPr lang="en-CA" dirty="0"/>
              <a:t>Planning Synchronous Sessions</a:t>
            </a:r>
          </a:p>
        </p:txBody>
      </p:sp>
    </p:spTree>
    <p:extLst>
      <p:ext uri="{BB962C8B-B14F-4D97-AF65-F5344CB8AC3E}">
        <p14:creationId xmlns:p14="http://schemas.microsoft.com/office/powerpoint/2010/main" val="3769158159"/>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1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90C9E39FA9BD478C4F3AB274F96112" ma:contentTypeVersion="6" ma:contentTypeDescription="Create a new document." ma:contentTypeScope="" ma:versionID="1887e951e1608e8fd41594fd20a981b1">
  <xsd:schema xmlns:xsd="http://www.w3.org/2001/XMLSchema" xmlns:xs="http://www.w3.org/2001/XMLSchema" xmlns:p="http://schemas.microsoft.com/office/2006/metadata/properties" xmlns:ns2="00b66044-9e79-4594-aec0-c3997c38b200" targetNamespace="http://schemas.microsoft.com/office/2006/metadata/properties" ma:root="true" ma:fieldsID="1ef50521998c4d9fd98cf88007b1c631" ns2:_="">
    <xsd:import namespace="00b66044-9e79-4594-aec0-c3997c38b20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66044-9e79-4594-aec0-c3997c38b2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735D55-FF28-4895-93D6-229569452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b66044-9e79-4594-aec0-c3997c38b2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459005-E059-4A0D-B7DA-9BD6EF0567C0}">
  <ds:schemaRefs>
    <ds:schemaRef ds:uri="http://schemas.microsoft.com/sharepoint/v3/contenttype/forms"/>
  </ds:schemaRefs>
</ds:datastoreItem>
</file>

<file path=customXml/itemProps3.xml><?xml version="1.0" encoding="utf-8"?>
<ds:datastoreItem xmlns:ds="http://schemas.openxmlformats.org/officeDocument/2006/customXml" ds:itemID="{9217E690-CF1B-4D47-A406-D0AF3FE756B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1285</TotalTime>
  <Words>1505</Words>
  <Application>Microsoft Office PowerPoint</Application>
  <PresentationFormat>On-screen Show (16:9)</PresentationFormat>
  <Paragraphs>216</Paragraphs>
  <Slides>22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Times New Roman</vt:lpstr>
      <vt:lpstr>Helvetica Neue</vt:lpstr>
      <vt:lpstr>Arial</vt:lpstr>
      <vt:lpstr>Calibri</vt:lpstr>
      <vt:lpstr>Office Theme</vt:lpstr>
      <vt:lpstr>PowerPoint Presentation</vt:lpstr>
      <vt:lpstr>Land Acknowledgement</vt:lpstr>
      <vt:lpstr>Upcoming BCcampus Webinars</vt:lpstr>
      <vt:lpstr>Agenda</vt:lpstr>
      <vt:lpstr>On a scale of 0-5, how COMFORTABLE are you facilitating synchronous online sessions?  Make a mark on the line... </vt:lpstr>
      <vt:lpstr>Synchronous &amp; Asynchronous Learning</vt:lpstr>
      <vt:lpstr>PowerPoint Presentation</vt:lpstr>
      <vt:lpstr>What does Bandwidth have to do with this?</vt:lpstr>
      <vt:lpstr>Planning Synchronous Sessions</vt:lpstr>
      <vt:lpstr>Elements of Synchronous Plan</vt:lpstr>
      <vt:lpstr>Purpose</vt:lpstr>
      <vt:lpstr>PowerPoint Presentation</vt:lpstr>
      <vt:lpstr>Before we talk interactivity, let’s talk tools</vt:lpstr>
      <vt:lpstr>Tools (honestly, it doesn’t really matter) </vt:lpstr>
      <vt:lpstr>Think Interactivity</vt:lpstr>
      <vt:lpstr>Plan your time</vt:lpstr>
      <vt:lpstr>Roles</vt:lpstr>
      <vt:lpstr>What questions do you have? </vt:lpstr>
      <vt:lpstr>Facilitating Synchronous Learning</vt:lpstr>
      <vt:lpstr>Facilitating your Session</vt:lpstr>
      <vt:lpstr>Practical Facilitation Tips</vt:lpstr>
      <vt:lpstr>What questions do you have?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 Lalonde</dc:creator>
  <cp:lastModifiedBy>Arianna Cheveldave</cp:lastModifiedBy>
  <cp:revision>29</cp:revision>
  <dcterms:created xsi:type="dcterms:W3CDTF">2020-04-18T00:07:13Z</dcterms:created>
  <dcterms:modified xsi:type="dcterms:W3CDTF">2020-04-20T17:11:02Z</dcterms:modified>
</cp:coreProperties>
</file>