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8" r:id="rId5"/>
    <p:sldId id="259" r:id="rId6"/>
    <p:sldId id="262" r:id="rId7"/>
    <p:sldId id="263" r:id="rId8"/>
    <p:sldId id="264" r:id="rId9"/>
    <p:sldId id="265"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DA4A-1192-41B2-A39F-6293851C6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18A90-5D05-4F76-81E7-9FB68D4A2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5DDA0-8FE8-4FBD-B2C8-28CF864C4B23}"/>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E695BE81-B30B-42E1-8F3B-7C822411E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E47F7-E97A-46E7-8737-F28D316FA564}"/>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379298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C1E7-39D8-4047-83B8-5161B71F0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D0B6F5-096D-43C8-BAA9-D60A32D0CF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7B3A9-3047-4067-8106-0A5D8A5C4343}"/>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DA5722C7-6DC6-40AA-8955-95A04B892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755F5-1312-4672-B4CB-49DD2E4F1DD1}"/>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102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12572-577A-4B6E-8D39-9818B07AFB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BBD12-DC33-46A2-ADBF-B0D8A6F57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48D3F-3E82-4B27-A240-3969073E8D13}"/>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48A7ED37-0427-44A7-B329-DE0566B46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6C2EF-B711-41B1-BCEC-A9607290408E}"/>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283336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A0C3-AAD9-4658-927D-1928A58BF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75A7D-FE40-4E7D-8FFC-66534BE1E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7708-E670-4D02-976A-36D76778194C}"/>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98A150B2-4556-4226-9737-901585F2E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4E2C5-584A-4FA5-857B-1C799265516D}"/>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26171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1236-8A1D-4EAE-9105-D74ACCD72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231E43-C73E-4924-B945-FD3FC71879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4CBF4-200F-4DAC-8BD5-D785094A300E}"/>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2AA44F7E-FACB-40EC-B1A0-3E19355A5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8F901-1088-47D6-BB29-9B7E318AFF69}"/>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79476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8EC4-D973-4DC3-917D-5CCE535F1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60BDB-59D1-4ECA-845B-4BE89025E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050F6F-4245-4C56-831A-FEF53A890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10802D-2FCD-4E80-9692-8E3C8452C964}"/>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6" name="Footer Placeholder 5">
            <a:extLst>
              <a:ext uri="{FF2B5EF4-FFF2-40B4-BE49-F238E27FC236}">
                <a16:creationId xmlns:a16="http://schemas.microsoft.com/office/drawing/2014/main" id="{B2B9421B-15BD-4FC4-A755-8B272CAAD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64EE3-7586-41DA-ADB0-E22A85496B9F}"/>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59518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E3E4-D4FE-48AF-BE4A-C6DB42392C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410BBF-5804-4052-82F5-8E497BF44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2474F-F247-4576-99F5-01EF11629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ED7DF-6DB3-4568-AFD3-9E7D65E0E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21DDE1-85CE-4DD8-83F1-E20553019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339C2-3FFB-4949-8DA7-6612930C63F7}"/>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8" name="Footer Placeholder 7">
            <a:extLst>
              <a:ext uri="{FF2B5EF4-FFF2-40B4-BE49-F238E27FC236}">
                <a16:creationId xmlns:a16="http://schemas.microsoft.com/office/drawing/2014/main" id="{D542FAF6-33D9-4DC0-AE10-16EEC6F8E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027C2B-76C8-4B03-B47D-0FD998A17AFA}"/>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65024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92AD-E99E-4FFB-95EB-9FC6C05F5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AB27C-E887-431D-9046-336CBEE1764C}"/>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4" name="Footer Placeholder 3">
            <a:extLst>
              <a:ext uri="{FF2B5EF4-FFF2-40B4-BE49-F238E27FC236}">
                <a16:creationId xmlns:a16="http://schemas.microsoft.com/office/drawing/2014/main" id="{D3D9AD1B-C2F1-4CA8-86DD-E9702A144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3569C-7630-48CD-98B5-24684104125B}"/>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417093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82748-4C3C-4122-B712-21387287E4B5}"/>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3" name="Footer Placeholder 2">
            <a:extLst>
              <a:ext uri="{FF2B5EF4-FFF2-40B4-BE49-F238E27FC236}">
                <a16:creationId xmlns:a16="http://schemas.microsoft.com/office/drawing/2014/main" id="{19431BF8-D7E6-4428-A3D5-5BBAD4CCD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07C37-E3E5-435F-8131-9FDCCB9A5593}"/>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220060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51FA-39B9-47D6-BD14-B5AF30DE8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26CF42-DC88-4B81-AF68-39E38ED50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84F08-DD6E-4445-AF36-B2D30E3B6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277CD-C4C0-4A0C-8ACB-8F490DF57C22}"/>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6" name="Footer Placeholder 5">
            <a:extLst>
              <a:ext uri="{FF2B5EF4-FFF2-40B4-BE49-F238E27FC236}">
                <a16:creationId xmlns:a16="http://schemas.microsoft.com/office/drawing/2014/main" id="{E1E472BF-724C-4A06-87F2-69F21D249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DED7D-6537-4169-AEB6-685BD0AFBB7D}"/>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15218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C13F-CE04-49D0-B683-B18F60BA6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D379B-7225-4BB9-8E56-5C071EA8D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20AE8E-CEF5-4DFD-8DBF-77FD585E2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A550B-03A1-49F4-9441-BF24C53D3C3C}"/>
              </a:ext>
            </a:extLst>
          </p:cNvPr>
          <p:cNvSpPr>
            <a:spLocks noGrp="1"/>
          </p:cNvSpPr>
          <p:nvPr>
            <p:ph type="dt" sz="half" idx="10"/>
          </p:nvPr>
        </p:nvSpPr>
        <p:spPr/>
        <p:txBody>
          <a:bodyPr/>
          <a:lstStyle/>
          <a:p>
            <a:fld id="{55CF773D-71A5-495C-82C3-A1A7C2E6F6A9}" type="datetimeFigureOut">
              <a:rPr lang="en-US" smtClean="0"/>
              <a:t>3/27/2019</a:t>
            </a:fld>
            <a:endParaRPr lang="en-US"/>
          </a:p>
        </p:txBody>
      </p:sp>
      <p:sp>
        <p:nvSpPr>
          <p:cNvPr id="6" name="Footer Placeholder 5">
            <a:extLst>
              <a:ext uri="{FF2B5EF4-FFF2-40B4-BE49-F238E27FC236}">
                <a16:creationId xmlns:a16="http://schemas.microsoft.com/office/drawing/2014/main" id="{85F9FE17-C799-4E70-B1E8-71240C17C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FC404-8EA3-40C0-ADDB-683062335422}"/>
              </a:ext>
            </a:extLst>
          </p:cNvPr>
          <p:cNvSpPr>
            <a:spLocks noGrp="1"/>
          </p:cNvSpPr>
          <p:nvPr>
            <p:ph type="sldNum" sz="quarter" idx="12"/>
          </p:nvPr>
        </p:nvSpPr>
        <p:spPr/>
        <p:txBody>
          <a:bodyPr/>
          <a:lstStyle/>
          <a:p>
            <a:fld id="{F6E59346-5D75-4220-B7D5-BD17267E2A69}" type="slidenum">
              <a:rPr lang="en-US" smtClean="0"/>
              <a:t>‹#›</a:t>
            </a:fld>
            <a:endParaRPr lang="en-US"/>
          </a:p>
        </p:txBody>
      </p:sp>
    </p:spTree>
    <p:extLst>
      <p:ext uri="{BB962C8B-B14F-4D97-AF65-F5344CB8AC3E}">
        <p14:creationId xmlns:p14="http://schemas.microsoft.com/office/powerpoint/2010/main" val="16672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A991AC-82C0-43F8-BF6F-3D3B5A3D0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76A82-20C8-4DBD-94F9-430D157FD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D3245-829B-417A-96C6-D430BF245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F773D-71A5-495C-82C3-A1A7C2E6F6A9}" type="datetimeFigureOut">
              <a:rPr lang="en-US" smtClean="0"/>
              <a:t>3/27/2019</a:t>
            </a:fld>
            <a:endParaRPr lang="en-US"/>
          </a:p>
        </p:txBody>
      </p:sp>
      <p:sp>
        <p:nvSpPr>
          <p:cNvPr id="5" name="Footer Placeholder 4">
            <a:extLst>
              <a:ext uri="{FF2B5EF4-FFF2-40B4-BE49-F238E27FC236}">
                <a16:creationId xmlns:a16="http://schemas.microsoft.com/office/drawing/2014/main" id="{83BF5EEE-819B-4106-AEBD-F3216307F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79763-056D-40C9-ACE8-B00EF16A5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9346-5D75-4220-B7D5-BD17267E2A69}" type="slidenum">
              <a:rPr lang="en-US" smtClean="0"/>
              <a:t>‹#›</a:t>
            </a:fld>
            <a:endParaRPr lang="en-US"/>
          </a:p>
        </p:txBody>
      </p:sp>
    </p:spTree>
    <p:extLst>
      <p:ext uri="{BB962C8B-B14F-4D97-AF65-F5344CB8AC3E}">
        <p14:creationId xmlns:p14="http://schemas.microsoft.com/office/powerpoint/2010/main" val="293897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1ACB-E08F-444A-877D-73200562BB7E}"/>
              </a:ext>
            </a:extLst>
          </p:cNvPr>
          <p:cNvSpPr>
            <a:spLocks noGrp="1"/>
          </p:cNvSpPr>
          <p:nvPr>
            <p:ph type="ctrTitle"/>
          </p:nvPr>
        </p:nvSpPr>
        <p:spPr/>
        <p:txBody>
          <a:bodyPr>
            <a:normAutofit fontScale="90000"/>
          </a:bodyPr>
          <a:lstStyle/>
          <a:p>
            <a:r>
              <a:rPr lang="en-US" dirty="0"/>
              <a:t>The power of intercultural communication- are we clear? </a:t>
            </a:r>
          </a:p>
        </p:txBody>
      </p:sp>
      <p:sp>
        <p:nvSpPr>
          <p:cNvPr id="3" name="Subtitle 2">
            <a:extLst>
              <a:ext uri="{FF2B5EF4-FFF2-40B4-BE49-F238E27FC236}">
                <a16:creationId xmlns:a16="http://schemas.microsoft.com/office/drawing/2014/main" id="{A7CE3374-90ED-40B9-A611-DA8652E96B86}"/>
              </a:ext>
            </a:extLst>
          </p:cNvPr>
          <p:cNvSpPr>
            <a:spLocks noGrp="1"/>
          </p:cNvSpPr>
          <p:nvPr>
            <p:ph type="subTitle" idx="1"/>
          </p:nvPr>
        </p:nvSpPr>
        <p:spPr/>
        <p:txBody>
          <a:bodyPr/>
          <a:lstStyle/>
          <a:p>
            <a:r>
              <a:rPr lang="en-US" dirty="0"/>
              <a:t>Emma Bourassa</a:t>
            </a:r>
          </a:p>
        </p:txBody>
      </p:sp>
      <p:pic>
        <p:nvPicPr>
          <p:cNvPr id="11" name="Audio 10">
            <a:hlinkClick r:id="" action="ppaction://media"/>
            <a:extLst>
              <a:ext uri="{FF2B5EF4-FFF2-40B4-BE49-F238E27FC236}">
                <a16:creationId xmlns:a16="http://schemas.microsoft.com/office/drawing/2014/main" id="{F11AFB37-708F-4DF9-B16C-EF6E7C13C0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35637069"/>
      </p:ext>
    </p:extLst>
  </p:cSld>
  <p:clrMapOvr>
    <a:masterClrMapping/>
  </p:clrMapOvr>
  <mc:AlternateContent xmlns:mc="http://schemas.openxmlformats.org/markup-compatibility/2006">
    <mc:Choice xmlns:p14="http://schemas.microsoft.com/office/powerpoint/2010/main" Requires="p14">
      <p:transition spd="slow" p14:dur="2000" advTm="15809"/>
    </mc:Choice>
    <mc:Fallback>
      <p:transition spd="slow" advTm="15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king, Thought, Bubbles, Speech Bubbles, Cartoon">
            <a:extLst>
              <a:ext uri="{FF2B5EF4-FFF2-40B4-BE49-F238E27FC236}">
                <a16:creationId xmlns:a16="http://schemas.microsoft.com/office/drawing/2014/main" id="{346C9448-8F7B-4798-AA5E-A62F298F1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265" y="437322"/>
            <a:ext cx="662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30C4A3-0935-433A-BF47-A83C5BF51865}"/>
              </a:ext>
            </a:extLst>
          </p:cNvPr>
          <p:cNvSpPr txBox="1"/>
          <p:nvPr/>
        </p:nvSpPr>
        <p:spPr>
          <a:xfrm>
            <a:off x="3975652" y="1827071"/>
            <a:ext cx="3949148" cy="646331"/>
          </a:xfrm>
          <a:prstGeom prst="rect">
            <a:avLst/>
          </a:prstGeom>
          <a:noFill/>
        </p:spPr>
        <p:txBody>
          <a:bodyPr wrap="square" rtlCol="0">
            <a:spAutoFit/>
          </a:bodyPr>
          <a:lstStyle/>
          <a:p>
            <a:r>
              <a:rPr lang="en-US" dirty="0"/>
              <a:t>I’m wondering if that was direct and clear enough………</a:t>
            </a:r>
          </a:p>
        </p:txBody>
      </p:sp>
      <p:pic>
        <p:nvPicPr>
          <p:cNvPr id="6" name="Audio 5">
            <a:hlinkClick r:id="" action="ppaction://media"/>
            <a:extLst>
              <a:ext uri="{FF2B5EF4-FFF2-40B4-BE49-F238E27FC236}">
                <a16:creationId xmlns:a16="http://schemas.microsoft.com/office/drawing/2014/main" id="{D3484F37-CE69-4AF3-89BB-E3522C93FC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59258676"/>
      </p:ext>
    </p:extLst>
  </p:cSld>
  <p:clrMapOvr>
    <a:masterClrMapping/>
  </p:clrMapOvr>
  <mc:AlternateContent xmlns:mc="http://schemas.openxmlformats.org/markup-compatibility/2006">
    <mc:Choice xmlns:p14="http://schemas.microsoft.com/office/powerpoint/2010/main" Requires="p14">
      <p:transition spd="slow" p14:dur="2000" advTm="16678"/>
    </mc:Choice>
    <mc:Fallback>
      <p:transition spd="slow" advTm="16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4185-FA6A-4B40-98CA-4AD553D3C815}"/>
              </a:ext>
            </a:extLst>
          </p:cNvPr>
          <p:cNvSpPr>
            <a:spLocks noGrp="1"/>
          </p:cNvSpPr>
          <p:nvPr>
            <p:ph type="title"/>
          </p:nvPr>
        </p:nvSpPr>
        <p:spPr/>
        <p:txBody>
          <a:bodyPr/>
          <a:lstStyle/>
          <a:p>
            <a:pPr algn="ctr"/>
            <a:r>
              <a:rPr lang="en-US" dirty="0"/>
              <a:t>yes</a:t>
            </a:r>
          </a:p>
        </p:txBody>
      </p:sp>
      <p:sp>
        <p:nvSpPr>
          <p:cNvPr id="3" name="Content Placeholder 2">
            <a:extLst>
              <a:ext uri="{FF2B5EF4-FFF2-40B4-BE49-F238E27FC236}">
                <a16:creationId xmlns:a16="http://schemas.microsoft.com/office/drawing/2014/main" id="{E4000FB2-1131-4D9C-A8D3-57957EFB755E}"/>
              </a:ext>
            </a:extLst>
          </p:cNvPr>
          <p:cNvSpPr>
            <a:spLocks noGrp="1"/>
          </p:cNvSpPr>
          <p:nvPr>
            <p:ph idx="1"/>
          </p:nvPr>
        </p:nvSpPr>
        <p:spPr/>
        <p:txBody>
          <a:bodyPr/>
          <a:lstStyle/>
          <a:p>
            <a:endParaRPr lang="en-US"/>
          </a:p>
        </p:txBody>
      </p:sp>
      <p:pic>
        <p:nvPicPr>
          <p:cNvPr id="11" name="Audio 10">
            <a:hlinkClick r:id="" action="ppaction://media"/>
            <a:extLst>
              <a:ext uri="{FF2B5EF4-FFF2-40B4-BE49-F238E27FC236}">
                <a16:creationId xmlns:a16="http://schemas.microsoft.com/office/drawing/2014/main" id="{8953DF75-61C2-469E-8BE9-CA03CE76D7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49182789"/>
      </p:ext>
    </p:extLst>
  </p:cSld>
  <p:clrMapOvr>
    <a:masterClrMapping/>
  </p:clrMapOvr>
  <mc:AlternateContent xmlns:mc="http://schemas.openxmlformats.org/markup-compatibility/2006">
    <mc:Choice xmlns:p14="http://schemas.microsoft.com/office/powerpoint/2010/main" Requires="p14">
      <p:transition spd="slow" p14:dur="2000" advTm="26562"/>
    </mc:Choice>
    <mc:Fallback>
      <p:transition spd="slow" advTm="26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59E8D6-C26F-4381-8CF0-53E2926464E8}"/>
              </a:ext>
            </a:extLst>
          </p:cNvPr>
          <p:cNvSpPr>
            <a:spLocks noGrp="1"/>
          </p:cNvSpPr>
          <p:nvPr>
            <p:ph type="title"/>
          </p:nvPr>
        </p:nvSpPr>
        <p:spPr/>
        <p:txBody>
          <a:bodyPr/>
          <a:lstStyle/>
          <a:p>
            <a:pPr algn="ctr"/>
            <a:r>
              <a:rPr lang="en-US" dirty="0"/>
              <a:t>yes</a:t>
            </a:r>
          </a:p>
        </p:txBody>
      </p:sp>
      <p:sp>
        <p:nvSpPr>
          <p:cNvPr id="5" name="Text Placeholder 4">
            <a:extLst>
              <a:ext uri="{FF2B5EF4-FFF2-40B4-BE49-F238E27FC236}">
                <a16:creationId xmlns:a16="http://schemas.microsoft.com/office/drawing/2014/main" id="{95B50431-4D57-416C-9DE7-05F541F6E86B}"/>
              </a:ext>
            </a:extLst>
          </p:cNvPr>
          <p:cNvSpPr>
            <a:spLocks noGrp="1"/>
          </p:cNvSpPr>
          <p:nvPr>
            <p:ph type="body" idx="1"/>
          </p:nvPr>
        </p:nvSpPr>
        <p:spPr/>
        <p:txBody>
          <a:bodyPr/>
          <a:lstStyle/>
          <a:p>
            <a:pPr algn="ctr"/>
            <a:r>
              <a:rPr lang="en-US" dirty="0"/>
              <a:t>Direct			</a:t>
            </a:r>
          </a:p>
        </p:txBody>
      </p:sp>
      <p:sp>
        <p:nvSpPr>
          <p:cNvPr id="7" name="Text Placeholder 6">
            <a:extLst>
              <a:ext uri="{FF2B5EF4-FFF2-40B4-BE49-F238E27FC236}">
                <a16:creationId xmlns:a16="http://schemas.microsoft.com/office/drawing/2014/main" id="{D294C3E4-645B-4725-987F-7A8024759763}"/>
              </a:ext>
            </a:extLst>
          </p:cNvPr>
          <p:cNvSpPr>
            <a:spLocks noGrp="1"/>
          </p:cNvSpPr>
          <p:nvPr>
            <p:ph type="body" sz="quarter" idx="3"/>
          </p:nvPr>
        </p:nvSpPr>
        <p:spPr/>
        <p:txBody>
          <a:bodyPr/>
          <a:lstStyle/>
          <a:p>
            <a:pPr algn="ctr"/>
            <a:r>
              <a:rPr lang="en-US" dirty="0"/>
              <a:t>Indirect</a:t>
            </a:r>
          </a:p>
        </p:txBody>
      </p:sp>
      <p:sp>
        <p:nvSpPr>
          <p:cNvPr id="9" name="Thought Bubble: Cloud 8">
            <a:extLst>
              <a:ext uri="{FF2B5EF4-FFF2-40B4-BE49-F238E27FC236}">
                <a16:creationId xmlns:a16="http://schemas.microsoft.com/office/drawing/2014/main" id="{7AB924AF-5452-4691-A745-DCADFA0E4B6C}"/>
              </a:ext>
            </a:extLst>
          </p:cNvPr>
          <p:cNvSpPr/>
          <p:nvPr/>
        </p:nvSpPr>
        <p:spPr>
          <a:xfrm>
            <a:off x="1913860" y="342900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C343631-A2EB-4197-A9C2-835908891122}"/>
              </a:ext>
            </a:extLst>
          </p:cNvPr>
          <p:cNvSpPr>
            <a:spLocks noGrp="1"/>
          </p:cNvSpPr>
          <p:nvPr>
            <p:ph sz="half" idx="2"/>
          </p:nvPr>
        </p:nvSpPr>
        <p:spPr>
          <a:xfrm>
            <a:off x="839788" y="2531579"/>
            <a:ext cx="5157787" cy="36845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Agreement</a:t>
            </a:r>
          </a:p>
          <a:p>
            <a:r>
              <a:rPr lang="en-US" dirty="0"/>
              <a:t>Approval</a:t>
            </a:r>
          </a:p>
          <a:p>
            <a:r>
              <a:rPr lang="en-US" dirty="0"/>
              <a:t>Acceptance</a:t>
            </a:r>
          </a:p>
          <a:p>
            <a:r>
              <a:rPr lang="en-US" dirty="0"/>
              <a:t>Understanding</a:t>
            </a:r>
          </a:p>
          <a:p>
            <a:endParaRPr lang="en-US" dirty="0"/>
          </a:p>
        </p:txBody>
      </p:sp>
      <p:sp>
        <p:nvSpPr>
          <p:cNvPr id="11" name="Content Placeholder 10">
            <a:extLst>
              <a:ext uri="{FF2B5EF4-FFF2-40B4-BE49-F238E27FC236}">
                <a16:creationId xmlns:a16="http://schemas.microsoft.com/office/drawing/2014/main" id="{BB2752B8-8FA6-4B7D-B086-3FF01B3B093C}"/>
              </a:ext>
            </a:extLst>
          </p:cNvPr>
          <p:cNvSpPr>
            <a:spLocks noGrp="1"/>
          </p:cNvSpPr>
          <p:nvPr>
            <p:ph sz="quarter" idx="4"/>
          </p:nvPr>
        </p:nvSpPr>
        <p:spPr>
          <a:xfrm>
            <a:off x="6172200" y="2505075"/>
            <a:ext cx="5183188" cy="36845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Acknowledgement</a:t>
            </a:r>
          </a:p>
          <a:p>
            <a:r>
              <a:rPr lang="en-US" dirty="0"/>
              <a:t>Polite/respectful</a:t>
            </a:r>
          </a:p>
        </p:txBody>
      </p:sp>
      <p:pic>
        <p:nvPicPr>
          <p:cNvPr id="19" name="Audio 18">
            <a:hlinkClick r:id="" action="ppaction://media"/>
            <a:extLst>
              <a:ext uri="{FF2B5EF4-FFF2-40B4-BE49-F238E27FC236}">
                <a16:creationId xmlns:a16="http://schemas.microsoft.com/office/drawing/2014/main" id="{58B47219-7D42-4DCF-88A4-210D149F7D2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92053649"/>
      </p:ext>
    </p:extLst>
  </p:cSld>
  <p:clrMapOvr>
    <a:masterClrMapping/>
  </p:clrMapOvr>
  <mc:AlternateContent xmlns:mc="http://schemas.openxmlformats.org/markup-compatibility/2006">
    <mc:Choice xmlns:p14="http://schemas.microsoft.com/office/powerpoint/2010/main" Requires="p14">
      <p:transition spd="slow" p14:dur="2000" advTm="25607"/>
    </mc:Choice>
    <mc:Fallback>
      <p:transition spd="slow" advTm="25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anim calcmode="lin" valueType="num">
                                      <p:cBhvr>
                                        <p:cTn id="2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1000"/>
                                        <p:tgtEl>
                                          <p:spTgt spid="10">
                                            <p:txEl>
                                              <p:pRg st="3" end="3"/>
                                            </p:txEl>
                                          </p:spTgt>
                                        </p:tgtEl>
                                      </p:cBhvr>
                                    </p:animEffect>
                                    <p:anim calcmode="lin" valueType="num">
                                      <p:cBhvr>
                                        <p:cTn id="3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1000"/>
                                        <p:tgtEl>
                                          <p:spTgt spid="11">
                                            <p:txEl>
                                              <p:pRg st="0" end="0"/>
                                            </p:txEl>
                                          </p:spTgt>
                                        </p:tgtEl>
                                      </p:cBhvr>
                                    </p:animEffect>
                                    <p:anim calcmode="lin" valueType="num">
                                      <p:cBhvr>
                                        <p:cTn id="4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fade">
                                      <p:cBhvr>
                                        <p:cTn id="50" dur="1000"/>
                                        <p:tgtEl>
                                          <p:spTgt spid="11">
                                            <p:txEl>
                                              <p:pRg st="1" end="1"/>
                                            </p:txEl>
                                          </p:spTgt>
                                        </p:tgtEl>
                                      </p:cBhvr>
                                    </p:animEffect>
                                    <p:anim calcmode="lin" valueType="num">
                                      <p:cBhvr>
                                        <p:cTn id="5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1" fill="hold" display="0">
                  <p:stCondLst>
                    <p:cond delay="indefinite"/>
                  </p:stCondLst>
                  <p:endCondLst>
                    <p:cond evt="onStopAudio" delay="0">
                      <p:tgtEl>
                        <p:sldTgt/>
                      </p:tgtEl>
                    </p:cond>
                  </p:endCondLst>
                </p:cTn>
                <p:tgtEl>
                  <p:spTgt spid="19"/>
                </p:tgtEl>
              </p:cMediaNode>
            </p:audio>
          </p:childTnLst>
        </p:cTn>
      </p:par>
    </p:tnLst>
    <p:bldLst>
      <p:bldP spid="10"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AFC71488-11C5-4DC2-A061-3B49D21CE2C2}"/>
              </a:ext>
            </a:extLst>
          </p:cNvPr>
          <p:cNvSpPr/>
          <p:nvPr/>
        </p:nvSpPr>
        <p:spPr>
          <a:xfrm>
            <a:off x="1404731" y="2531164"/>
            <a:ext cx="1974573" cy="189506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ircle: Hollow 2">
            <a:extLst>
              <a:ext uri="{FF2B5EF4-FFF2-40B4-BE49-F238E27FC236}">
                <a16:creationId xmlns:a16="http://schemas.microsoft.com/office/drawing/2014/main" id="{02BCDFA2-D310-4DB1-9995-C4F19B7B2F28}"/>
              </a:ext>
            </a:extLst>
          </p:cNvPr>
          <p:cNvSpPr/>
          <p:nvPr/>
        </p:nvSpPr>
        <p:spPr>
          <a:xfrm>
            <a:off x="7434470" y="2418522"/>
            <a:ext cx="2385391" cy="2232991"/>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hought Bubble: Cloud 3">
            <a:extLst>
              <a:ext uri="{FF2B5EF4-FFF2-40B4-BE49-F238E27FC236}">
                <a16:creationId xmlns:a16="http://schemas.microsoft.com/office/drawing/2014/main" id="{3A84424E-C9EF-47FC-B2EE-37A67A9EA548}"/>
              </a:ext>
            </a:extLst>
          </p:cNvPr>
          <p:cNvSpPr/>
          <p:nvPr/>
        </p:nvSpPr>
        <p:spPr>
          <a:xfrm>
            <a:off x="2676939" y="225286"/>
            <a:ext cx="2080592" cy="15770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answered yes, that means you understand</a:t>
            </a:r>
          </a:p>
        </p:txBody>
      </p:sp>
      <p:sp>
        <p:nvSpPr>
          <p:cNvPr id="5" name="Thought Bubble: Cloud 4">
            <a:extLst>
              <a:ext uri="{FF2B5EF4-FFF2-40B4-BE49-F238E27FC236}">
                <a16:creationId xmlns:a16="http://schemas.microsoft.com/office/drawing/2014/main" id="{E5914F0B-0216-4A64-A7C9-0365984437B5}"/>
              </a:ext>
            </a:extLst>
          </p:cNvPr>
          <p:cNvSpPr/>
          <p:nvPr/>
        </p:nvSpPr>
        <p:spPr>
          <a:xfrm>
            <a:off x="7566991" y="609600"/>
            <a:ext cx="2835966" cy="13282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want to embarrass you but what are you talking about? </a:t>
            </a:r>
          </a:p>
        </p:txBody>
      </p:sp>
      <p:pic>
        <p:nvPicPr>
          <p:cNvPr id="13" name="Audio 12">
            <a:hlinkClick r:id="" action="ppaction://media"/>
            <a:extLst>
              <a:ext uri="{FF2B5EF4-FFF2-40B4-BE49-F238E27FC236}">
                <a16:creationId xmlns:a16="http://schemas.microsoft.com/office/drawing/2014/main" id="{F6096922-771C-4E4C-9D4B-A7F8A0D167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37676414"/>
      </p:ext>
    </p:extLst>
  </p:cSld>
  <p:clrMapOvr>
    <a:masterClrMapping/>
  </p:clrMapOvr>
  <mc:AlternateContent xmlns:mc="http://schemas.openxmlformats.org/markup-compatibility/2006">
    <mc:Choice xmlns:p14="http://schemas.microsoft.com/office/powerpoint/2010/main" Requires="p14">
      <p:transition spd="slow" p14:dur="2000" advTm="64320"/>
    </mc:Choice>
    <mc:Fallback>
      <p:transition spd="slow" advTm="64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AD11-1CA5-49D2-B64D-E1A69CB8A827}"/>
              </a:ext>
            </a:extLst>
          </p:cNvPr>
          <p:cNvSpPr>
            <a:spLocks noGrp="1"/>
          </p:cNvSpPr>
          <p:nvPr>
            <p:ph type="title"/>
          </p:nvPr>
        </p:nvSpPr>
        <p:spPr/>
        <p:txBody>
          <a:bodyPr/>
          <a:lstStyle/>
          <a:p>
            <a:r>
              <a:rPr lang="en-US" dirty="0"/>
              <a:t>From the perspective of the receiver…</a:t>
            </a:r>
          </a:p>
        </p:txBody>
      </p:sp>
      <p:sp>
        <p:nvSpPr>
          <p:cNvPr id="3" name="Content Placeholder 2">
            <a:extLst>
              <a:ext uri="{FF2B5EF4-FFF2-40B4-BE49-F238E27FC236}">
                <a16:creationId xmlns:a16="http://schemas.microsoft.com/office/drawing/2014/main" id="{8417B74B-4CA3-4300-8441-AD93A5AF358D}"/>
              </a:ext>
            </a:extLst>
          </p:cNvPr>
          <p:cNvSpPr>
            <a:spLocks noGrp="1"/>
          </p:cNvSpPr>
          <p:nvPr>
            <p:ph idx="1"/>
          </p:nvPr>
        </p:nvSpPr>
        <p:spPr/>
        <p:txBody>
          <a:bodyPr/>
          <a:lstStyle/>
          <a:p>
            <a:pPr marL="0" indent="0">
              <a:buNone/>
            </a:pPr>
            <a:r>
              <a:rPr lang="en-US" dirty="0"/>
              <a:t>Direct communication can seem </a:t>
            </a:r>
          </a:p>
          <a:p>
            <a:pPr marL="0" indent="0">
              <a:buNone/>
            </a:pPr>
            <a:r>
              <a:rPr lang="en-US" dirty="0"/>
              <a:t>rude and abrupt:</a:t>
            </a:r>
          </a:p>
          <a:p>
            <a:pPr marL="0" indent="0">
              <a:buNone/>
            </a:pPr>
            <a:endParaRPr lang="en-US" dirty="0"/>
          </a:p>
          <a:p>
            <a:pPr marL="0" indent="0">
              <a:buNone/>
            </a:pPr>
            <a:r>
              <a:rPr lang="en-US" dirty="0"/>
              <a:t>Those numbers are wrong.</a:t>
            </a:r>
          </a:p>
          <a:p>
            <a:pPr marL="0" indent="0">
              <a:buNone/>
            </a:pPr>
            <a:endParaRPr lang="en-US" dirty="0"/>
          </a:p>
          <a:p>
            <a:pPr marL="0" indent="0">
              <a:buNone/>
            </a:pPr>
            <a:r>
              <a:rPr lang="en-US" dirty="0"/>
              <a:t>				</a:t>
            </a:r>
          </a:p>
        </p:txBody>
      </p:sp>
      <p:sp>
        <p:nvSpPr>
          <p:cNvPr id="4" name="Content Placeholder 3">
            <a:extLst>
              <a:ext uri="{FF2B5EF4-FFF2-40B4-BE49-F238E27FC236}">
                <a16:creationId xmlns:a16="http://schemas.microsoft.com/office/drawing/2014/main" id="{C2907884-E605-4F5E-BF53-24359143DD27}"/>
              </a:ext>
            </a:extLst>
          </p:cNvPr>
          <p:cNvSpPr>
            <a:spLocks noGrp="1"/>
          </p:cNvSpPr>
          <p:nvPr>
            <p:ph sz="half" idx="4294967295"/>
          </p:nvPr>
        </p:nvSpPr>
        <p:spPr>
          <a:xfrm>
            <a:off x="6785114" y="1960562"/>
            <a:ext cx="5181600" cy="4351338"/>
          </a:xfrm>
        </p:spPr>
        <p:txBody>
          <a:bodyPr/>
          <a:lstStyle/>
          <a:p>
            <a:pPr marL="0" indent="0">
              <a:buNone/>
            </a:pPr>
            <a:r>
              <a:rPr lang="en-US" dirty="0"/>
              <a:t>Indirect communication can seem confusing</a:t>
            </a:r>
          </a:p>
          <a:p>
            <a:endParaRPr lang="en-US" dirty="0"/>
          </a:p>
          <a:p>
            <a:pPr marL="0" indent="0">
              <a:buNone/>
            </a:pPr>
            <a:r>
              <a:rPr lang="en-US" dirty="0"/>
              <a:t>We will do our best.</a:t>
            </a:r>
          </a:p>
        </p:txBody>
      </p:sp>
      <p:pic>
        <p:nvPicPr>
          <p:cNvPr id="14" name="Audio 13">
            <a:hlinkClick r:id="" action="ppaction://media"/>
            <a:extLst>
              <a:ext uri="{FF2B5EF4-FFF2-40B4-BE49-F238E27FC236}">
                <a16:creationId xmlns:a16="http://schemas.microsoft.com/office/drawing/2014/main" id="{ADD5A964-E5AC-484A-B3CB-0589E231997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910736770"/>
      </p:ext>
    </p:extLst>
  </p:cSld>
  <p:clrMapOvr>
    <a:masterClrMapping/>
  </p:clrMapOvr>
  <mc:AlternateContent xmlns:mc="http://schemas.openxmlformats.org/markup-compatibility/2006">
    <mc:Choice xmlns:p14="http://schemas.microsoft.com/office/powerpoint/2010/main" Requires="p14">
      <p:transition spd="slow" p14:dur="2000" advTm="7479"/>
    </mc:Choice>
    <mc:Fallback>
      <p:transition spd="slow" advTm="7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49AD82AE-67D7-4A00-BA3E-5EEF03CCEA08}"/>
              </a:ext>
            </a:extLst>
          </p:cNvPr>
          <p:cNvSpPr/>
          <p:nvPr/>
        </p:nvSpPr>
        <p:spPr>
          <a:xfrm>
            <a:off x="6294783" y="4625009"/>
            <a:ext cx="3604591" cy="742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359383D-A09C-4BE1-8657-5B97E25FB9FE}"/>
              </a:ext>
            </a:extLst>
          </p:cNvPr>
          <p:cNvSpPr/>
          <p:nvPr/>
        </p:nvSpPr>
        <p:spPr>
          <a:xfrm rot="10800000">
            <a:off x="2849218" y="4625010"/>
            <a:ext cx="3445565" cy="742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20D3D67-69EC-4071-811A-57D56BC236A7}"/>
              </a:ext>
            </a:extLst>
          </p:cNvPr>
          <p:cNvSpPr txBox="1"/>
          <p:nvPr/>
        </p:nvSpPr>
        <p:spPr>
          <a:xfrm>
            <a:off x="2584174" y="5565913"/>
            <a:ext cx="7686261" cy="369332"/>
          </a:xfrm>
          <a:prstGeom prst="rect">
            <a:avLst/>
          </a:prstGeom>
          <a:noFill/>
        </p:spPr>
        <p:txBody>
          <a:bodyPr wrap="square" rtlCol="0">
            <a:spAutoFit/>
          </a:bodyPr>
          <a:lstStyle/>
          <a:p>
            <a:r>
              <a:rPr lang="en-US" dirty="0"/>
              <a:t>More direct					more indirect</a:t>
            </a:r>
          </a:p>
        </p:txBody>
      </p:sp>
      <p:pic>
        <p:nvPicPr>
          <p:cNvPr id="5" name="Picture 2" descr="Thinking, Thought, Bubbles, Speech Bubbles, Cartoon">
            <a:extLst>
              <a:ext uri="{FF2B5EF4-FFF2-40B4-BE49-F238E27FC236}">
                <a16:creationId xmlns:a16="http://schemas.microsoft.com/office/drawing/2014/main" id="{ED0A9872-6303-4C8B-8FDD-BC233ACE0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0"/>
            <a:ext cx="4573657" cy="4731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EEA977-3EC8-491A-BCED-47B3BFB4BFD0}"/>
              </a:ext>
            </a:extLst>
          </p:cNvPr>
          <p:cNvSpPr txBox="1"/>
          <p:nvPr/>
        </p:nvSpPr>
        <p:spPr>
          <a:xfrm>
            <a:off x="3750366" y="742121"/>
            <a:ext cx="3021495" cy="646331"/>
          </a:xfrm>
          <a:prstGeom prst="rect">
            <a:avLst/>
          </a:prstGeom>
          <a:noFill/>
        </p:spPr>
        <p:txBody>
          <a:bodyPr wrap="square" rtlCol="0">
            <a:spAutoFit/>
          </a:bodyPr>
          <a:lstStyle/>
          <a:p>
            <a:r>
              <a:rPr lang="en-US" dirty="0"/>
              <a:t>Those numbers are incorrect.</a:t>
            </a:r>
          </a:p>
          <a:p>
            <a:endParaRPr lang="en-US" dirty="0"/>
          </a:p>
        </p:txBody>
      </p:sp>
      <p:sp>
        <p:nvSpPr>
          <p:cNvPr id="7" name="TextBox 6">
            <a:extLst>
              <a:ext uri="{FF2B5EF4-FFF2-40B4-BE49-F238E27FC236}">
                <a16:creationId xmlns:a16="http://schemas.microsoft.com/office/drawing/2014/main" id="{B1D9FAB2-7980-4003-BF69-2A285FA7E97D}"/>
              </a:ext>
            </a:extLst>
          </p:cNvPr>
          <p:cNvSpPr txBox="1"/>
          <p:nvPr/>
        </p:nvSpPr>
        <p:spPr>
          <a:xfrm>
            <a:off x="3750365" y="1948070"/>
            <a:ext cx="2981739" cy="369332"/>
          </a:xfrm>
          <a:prstGeom prst="rect">
            <a:avLst/>
          </a:prstGeom>
          <a:noFill/>
        </p:spPr>
        <p:txBody>
          <a:bodyPr wrap="square" rtlCol="0">
            <a:spAutoFit/>
          </a:bodyPr>
          <a:lstStyle/>
          <a:p>
            <a:r>
              <a:rPr lang="en-US" dirty="0"/>
              <a:t>We will try our best. </a:t>
            </a:r>
          </a:p>
        </p:txBody>
      </p:sp>
      <p:sp>
        <p:nvSpPr>
          <p:cNvPr id="8" name="TextBox 7">
            <a:extLst>
              <a:ext uri="{FF2B5EF4-FFF2-40B4-BE49-F238E27FC236}">
                <a16:creationId xmlns:a16="http://schemas.microsoft.com/office/drawing/2014/main" id="{F83185CF-87E8-4C98-B3A7-8089596D7BE1}"/>
              </a:ext>
            </a:extLst>
          </p:cNvPr>
          <p:cNvSpPr txBox="1"/>
          <p:nvPr/>
        </p:nvSpPr>
        <p:spPr>
          <a:xfrm>
            <a:off x="3114262" y="1111453"/>
            <a:ext cx="3829878" cy="369332"/>
          </a:xfrm>
          <a:prstGeom prst="rect">
            <a:avLst/>
          </a:prstGeom>
          <a:noFill/>
        </p:spPr>
        <p:txBody>
          <a:bodyPr wrap="square" rtlCol="0">
            <a:spAutoFit/>
          </a:bodyPr>
          <a:lstStyle/>
          <a:p>
            <a:r>
              <a:rPr lang="en-US" dirty="0"/>
              <a:t>Can we double check those numbers? </a:t>
            </a:r>
          </a:p>
        </p:txBody>
      </p:sp>
      <p:sp>
        <p:nvSpPr>
          <p:cNvPr id="10" name="TextBox 9">
            <a:extLst>
              <a:ext uri="{FF2B5EF4-FFF2-40B4-BE49-F238E27FC236}">
                <a16:creationId xmlns:a16="http://schemas.microsoft.com/office/drawing/2014/main" id="{75CC6CEF-9818-4DAD-AF06-5B90FEE3E3E2}"/>
              </a:ext>
            </a:extLst>
          </p:cNvPr>
          <p:cNvSpPr txBox="1"/>
          <p:nvPr/>
        </p:nvSpPr>
        <p:spPr>
          <a:xfrm>
            <a:off x="3326296" y="2232990"/>
            <a:ext cx="3405808" cy="369332"/>
          </a:xfrm>
          <a:prstGeom prst="rect">
            <a:avLst/>
          </a:prstGeom>
          <a:noFill/>
        </p:spPr>
        <p:txBody>
          <a:bodyPr wrap="square" rtlCol="0">
            <a:spAutoFit/>
          </a:bodyPr>
          <a:lstStyle/>
          <a:p>
            <a:r>
              <a:rPr lang="en-US" dirty="0"/>
              <a:t>We need more time to complete.</a:t>
            </a:r>
          </a:p>
        </p:txBody>
      </p:sp>
      <p:pic>
        <p:nvPicPr>
          <p:cNvPr id="15" name="Audio 14">
            <a:hlinkClick r:id="" action="ppaction://media"/>
            <a:extLst>
              <a:ext uri="{FF2B5EF4-FFF2-40B4-BE49-F238E27FC236}">
                <a16:creationId xmlns:a16="http://schemas.microsoft.com/office/drawing/2014/main" id="{3B7153C5-7BCE-4A2C-87A7-2F5B9C02633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2169106"/>
      </p:ext>
    </p:extLst>
  </p:cSld>
  <p:clrMapOvr>
    <a:masterClrMapping/>
  </p:clrMapOvr>
  <mc:AlternateContent xmlns:mc="http://schemas.openxmlformats.org/markup-compatibility/2006">
    <mc:Choice xmlns:p14="http://schemas.microsoft.com/office/powerpoint/2010/main" Requires="p14">
      <p:transition spd="slow" p14:dur="2000" advTm="33634"/>
    </mc:Choice>
    <mc:Fallback>
      <p:transition spd="slow" advTm="33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5"/>
                </p:tgtEl>
              </p:cMediaNode>
            </p:audio>
          </p:childTnLst>
        </p:cTn>
      </p:par>
    </p:tnLst>
    <p:bldLst>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ï¿½ Regular Clip Artï¿½ Body Partsï¿½ Completely ">
            <a:extLst>
              <a:ext uri="{FF2B5EF4-FFF2-40B4-BE49-F238E27FC236}">
                <a16:creationId xmlns:a16="http://schemas.microsoft.com/office/drawing/2014/main" id="{025BB3F6-DF2C-470A-BD16-850CB88C7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325" y="2249142"/>
            <a:ext cx="5058465" cy="3793849"/>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a:extLst>
              <a:ext uri="{FF2B5EF4-FFF2-40B4-BE49-F238E27FC236}">
                <a16:creationId xmlns:a16="http://schemas.microsoft.com/office/drawing/2014/main" id="{C6D7F80E-81C5-4CB2-AF9D-0436E6B1F1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02834403"/>
      </p:ext>
    </p:extLst>
  </p:cSld>
  <p:clrMapOvr>
    <a:masterClrMapping/>
  </p:clrMapOvr>
  <mc:AlternateContent xmlns:mc="http://schemas.openxmlformats.org/markup-compatibility/2006">
    <mc:Choice xmlns:p14="http://schemas.microsoft.com/office/powerpoint/2010/main" Requires="p14">
      <p:transition spd="slow" p14:dur="2000" advTm="45608"/>
    </mc:Choice>
    <mc:Fallback>
      <p:transition spd="slow" advTm="45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Light Bulb Clipart | Clipart library - Free Clipart Images">
            <a:extLst>
              <a:ext uri="{FF2B5EF4-FFF2-40B4-BE49-F238E27FC236}">
                <a16:creationId xmlns:a16="http://schemas.microsoft.com/office/drawing/2014/main" id="{19787F09-4485-4AC0-ADF8-86CE70982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620" y="0"/>
            <a:ext cx="44783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ristmas Light Bulb Clipart | Clipart library - Free Clipart Images">
            <a:extLst>
              <a:ext uri="{FF2B5EF4-FFF2-40B4-BE49-F238E27FC236}">
                <a16:creationId xmlns:a16="http://schemas.microsoft.com/office/drawing/2014/main" id="{E607825C-68FF-49C6-B1C9-95DF181BC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90" y="0"/>
            <a:ext cx="44783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7EF89098-11BB-4B3E-B068-65B07928B0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05195989"/>
      </p:ext>
    </p:extLst>
  </p:cSld>
  <p:clrMapOvr>
    <a:masterClrMapping/>
  </p:clrMapOvr>
  <mc:AlternateContent xmlns:mc="http://schemas.openxmlformats.org/markup-compatibility/2006">
    <mc:Choice xmlns:p14="http://schemas.microsoft.com/office/powerpoint/2010/main" Requires="p14">
      <p:transition spd="slow" p14:dur="2000" advTm="34580"/>
    </mc:Choice>
    <mc:Fallback>
      <p:transition spd="slow" advTm="34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3457-121E-4CD9-B936-46E5453EE4AA}"/>
              </a:ext>
            </a:extLst>
          </p:cNvPr>
          <p:cNvSpPr>
            <a:spLocks noGrp="1"/>
          </p:cNvSpPr>
          <p:nvPr>
            <p:ph type="title"/>
          </p:nvPr>
        </p:nvSpPr>
        <p:spPr/>
        <p:txBody>
          <a:bodyPr/>
          <a:lstStyle/>
          <a:p>
            <a:r>
              <a:rPr lang="en-US" dirty="0"/>
              <a:t>Next up</a:t>
            </a:r>
          </a:p>
        </p:txBody>
      </p:sp>
      <p:sp>
        <p:nvSpPr>
          <p:cNvPr id="3" name="Content Placeholder 2">
            <a:extLst>
              <a:ext uri="{FF2B5EF4-FFF2-40B4-BE49-F238E27FC236}">
                <a16:creationId xmlns:a16="http://schemas.microsoft.com/office/drawing/2014/main" id="{928AC731-9C8D-4432-997F-E892A6F586DC}"/>
              </a:ext>
            </a:extLst>
          </p:cNvPr>
          <p:cNvSpPr>
            <a:spLocks noGrp="1"/>
          </p:cNvSpPr>
          <p:nvPr>
            <p:ph idx="1"/>
          </p:nvPr>
        </p:nvSpPr>
        <p:spPr/>
        <p:txBody>
          <a:bodyPr>
            <a:normAutofit lnSpcReduction="10000"/>
          </a:bodyPr>
          <a:lstStyle/>
          <a:p>
            <a:r>
              <a:rPr lang="en-US" dirty="0"/>
              <a:t>Complete the Craig </a:t>
            </a:r>
            <a:r>
              <a:rPr lang="en-US" dirty="0" err="1"/>
              <a:t>Storti</a:t>
            </a:r>
            <a:r>
              <a:rPr lang="en-US" dirty="0"/>
              <a:t> Direct/indirect exercise which is available right under this video. </a:t>
            </a:r>
          </a:p>
          <a:p>
            <a:endParaRPr lang="en-US" dirty="0"/>
          </a:p>
          <a:p>
            <a:endParaRPr lang="en-US" dirty="0"/>
          </a:p>
          <a:p>
            <a:r>
              <a:rPr lang="en-US" dirty="0"/>
              <a:t>Direct and indirect communication styles are just one pattern of communication. Of course it is contextual and on a continuum. To be more effective at communicating, especially in an intercultural situation, the more one knows, is attentive to, and able to adjust to another style, the more likely what needs to get done for both happens with minimal stress and effort. Next up, we’ll look at some other patterns and explore the values that align with the styles. </a:t>
            </a:r>
          </a:p>
        </p:txBody>
      </p:sp>
      <p:pic>
        <p:nvPicPr>
          <p:cNvPr id="7" name="Audio 6">
            <a:hlinkClick r:id="" action="ppaction://media"/>
            <a:extLst>
              <a:ext uri="{FF2B5EF4-FFF2-40B4-BE49-F238E27FC236}">
                <a16:creationId xmlns:a16="http://schemas.microsoft.com/office/drawing/2014/main" id="{2A50D0A2-A3F5-401A-AACB-1B7057E706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12136739"/>
      </p:ext>
    </p:extLst>
  </p:cSld>
  <p:clrMapOvr>
    <a:masterClrMapping/>
  </p:clrMapOvr>
  <mc:AlternateContent xmlns:mc="http://schemas.openxmlformats.org/markup-compatibility/2006">
    <mc:Choice xmlns:p14="http://schemas.microsoft.com/office/powerpoint/2010/main" Requires="p14">
      <p:transition spd="slow" p14:dur="2000" advTm="18204"/>
    </mc:Choice>
    <mc:Fallback>
      <p:transition spd="slow" advTm="18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5|1.2|0.8|1.5|1.3|1.3|4.1|3.2"/>
</p:tagLst>
</file>

<file path=ppt/tags/tag2.xml><?xml version="1.0" encoding="utf-8"?>
<p:tagLst xmlns:a="http://schemas.openxmlformats.org/drawingml/2006/main" xmlns:r="http://schemas.openxmlformats.org/officeDocument/2006/relationships" xmlns:p="http://schemas.openxmlformats.org/presentationml/2006/main">
  <p:tag name="TIMING" val="|39.9|2.6"/>
</p:tagLst>
</file>

<file path=ppt/tags/tag3.xml><?xml version="1.0" encoding="utf-8"?>
<p:tagLst xmlns:a="http://schemas.openxmlformats.org/drawingml/2006/main" xmlns:r="http://schemas.openxmlformats.org/officeDocument/2006/relationships" xmlns:p="http://schemas.openxmlformats.org/presentationml/2006/main">
  <p:tag name="TIMING" val="|5.3|10.7|7.9|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3249</TotalTime>
  <Words>218</Words>
  <Application>Microsoft Office PowerPoint</Application>
  <PresentationFormat>Widescreen</PresentationFormat>
  <Paragraphs>35</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power of intercultural communication- are we clear? </vt:lpstr>
      <vt:lpstr>yes</vt:lpstr>
      <vt:lpstr>yes</vt:lpstr>
      <vt:lpstr>PowerPoint Presentation</vt:lpstr>
      <vt:lpstr>From the perspective of the receiver…</vt:lpstr>
      <vt:lpstr>PowerPoint Presentation</vt:lpstr>
      <vt:lpstr>PowerPoint Presentation</vt:lpstr>
      <vt:lpstr>PowerPoint Presentation</vt:lpstr>
      <vt:lpstr>Next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dc:title>
  <dc:creator>Emma Bourassa</dc:creator>
  <cp:lastModifiedBy>Emma Bourassa</cp:lastModifiedBy>
  <cp:revision>20</cp:revision>
  <dcterms:created xsi:type="dcterms:W3CDTF">2019-03-27T14:42:42Z</dcterms:created>
  <dcterms:modified xsi:type="dcterms:W3CDTF">2019-03-29T20:51:57Z</dcterms:modified>
</cp:coreProperties>
</file>