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81" r:id="rId2"/>
    <p:sldId id="259" r:id="rId3"/>
    <p:sldId id="283" r:id="rId4"/>
    <p:sldId id="284" r:id="rId5"/>
    <p:sldId id="262" r:id="rId6"/>
    <p:sldId id="292" r:id="rId7"/>
    <p:sldId id="293" r:id="rId8"/>
    <p:sldId id="28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F3300"/>
    <a:srgbClr val="E7F4D8"/>
    <a:srgbClr val="00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61" autoAdjust="0"/>
  </p:normalViewPr>
  <p:slideViewPr>
    <p:cSldViewPr>
      <p:cViewPr>
        <p:scale>
          <a:sx n="64" d="100"/>
          <a:sy n="64" d="100"/>
        </p:scale>
        <p:origin x="-134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9474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Check if anyone has not attended a </a:t>
            </a:r>
            <a:r>
              <a:rPr lang="en-CA" dirty="0" smtClean="0"/>
              <a:t>Collaborate session </a:t>
            </a:r>
            <a:r>
              <a:rPr lang="en-CA" dirty="0" smtClean="0"/>
              <a:t>yet – do they need a refresher on the basic tools? (whiteboard adding text tools)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62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– ask them if they have additional agenda items</a:t>
            </a:r>
            <a:r>
              <a:rPr lang="en-CA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we can add as we go too – but hold till the end.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CA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How’s everyone feeling at this point in Week 3?</a:t>
            </a:r>
            <a:endParaRPr lang="en-CA" b="0" dirty="0"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visual milestones for</a:t>
            </a:r>
            <a:r>
              <a:rPr lang="en-CA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Design project – talk about underlying expectations?  That they share at the end of each week and provide some feedback to other projects. Maybe too challenging?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CA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</a:t>
            </a:r>
            <a:r>
              <a:rPr lang="en-CA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to remind of a plan within a plan- the 2</a:t>
            </a:r>
            <a:r>
              <a:rPr lang="en-CA" sz="1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CA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 Plan is the plan within the plan, right?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CA" b="0" dirty="0"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dirty="0"/>
              <a:t>Quick</a:t>
            </a:r>
            <a:r>
              <a:rPr lang="en-CA" baseline="0" dirty="0"/>
              <a:t> review of </a:t>
            </a:r>
            <a:r>
              <a:rPr lang="en-CA" baseline="0" dirty="0" smtClean="0"/>
              <a:t>learning </a:t>
            </a:r>
            <a:r>
              <a:rPr lang="en-CA" baseline="0" dirty="0"/>
              <a:t>outcomes </a:t>
            </a:r>
            <a:r>
              <a:rPr lang="en-CA" baseline="0" dirty="0" smtClean="0"/>
              <a:t>relevant to the design project (</a:t>
            </a:r>
            <a:r>
              <a:rPr lang="en-CA" baseline="0" dirty="0"/>
              <a:t>check if they’ve read them </a:t>
            </a:r>
            <a:r>
              <a:rPr lang="en-CA" baseline="0" dirty="0" smtClean="0"/>
              <a:t>first- in Handbook)</a:t>
            </a:r>
            <a:endParaRPr lang="en-CA" baseline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CA" baseline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baseline="0" dirty="0"/>
              <a:t>What are their intentions / objectives / expectations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CA" baseline="0" dirty="0"/>
          </a:p>
          <a:p>
            <a:r>
              <a:rPr lang="en-CA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Review – </a:t>
            </a:r>
          </a:p>
          <a:p>
            <a:pPr marL="228600" indent="-228600">
              <a:buAutoNum type="arabicPeriod"/>
            </a:pPr>
            <a:r>
              <a:rPr lang="en-CA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Discuss important elements…. – part of ongoing Studio conversations and each Week’s Overview</a:t>
            </a:r>
          </a:p>
          <a:p>
            <a:pPr marL="228600" indent="-228600">
              <a:buAutoNum type="arabicPeriod"/>
            </a:pPr>
            <a:r>
              <a:rPr lang="en-CA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Unit of Learning - some or all of elements in planning</a:t>
            </a:r>
            <a:r>
              <a:rPr lang="en-CA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template and s</a:t>
            </a:r>
            <a:r>
              <a:rPr lang="en-CA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ome elements that</a:t>
            </a:r>
            <a:r>
              <a:rPr lang="en-CA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are shared in Week 3 Overview – some quality and accessibility design guidelines</a:t>
            </a:r>
          </a:p>
          <a:p>
            <a:pPr marL="228600" indent="-228600">
              <a:buAutoNum type="arabicPeriod"/>
            </a:pPr>
            <a:r>
              <a:rPr lang="en-CA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Plan should allow us to understand how a learner would be engaged and guided in learning some part of the LOs for the unit</a:t>
            </a:r>
          </a:p>
          <a:p>
            <a:pPr marL="228600" indent="-228600">
              <a:buAutoNum type="arabicPeriod"/>
            </a:pPr>
            <a:r>
              <a:rPr lang="en-CA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Prepare a “showcase” presentation – 10 min synchronous / or asynchronous screencast (with audio/video?) explain choices</a:t>
            </a:r>
          </a:p>
          <a:p>
            <a:pPr marL="228600" indent="-228600">
              <a:buAutoNum type="arabicPeriod"/>
            </a:pPr>
            <a:r>
              <a:rPr lang="en-CA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Participate in collaborative…etc.</a:t>
            </a:r>
          </a:p>
          <a:p>
            <a:pPr marL="228600" indent="-228600">
              <a:buAutoNum type="arabicPeriod"/>
            </a:pPr>
            <a:endParaRPr lang="en-CA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pPr marL="228600" indent="-228600">
              <a:buAutoNum type="arabicPeriod"/>
            </a:pPr>
            <a:endParaRPr lang="en-CA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pPr marL="228600" indent="-228600">
              <a:buAutoNum type="arabicPeriod"/>
            </a:pPr>
            <a:endParaRPr lang="en-CA" sz="1200" b="0" i="0" u="none" strike="noStrike" kern="1200" cap="none" baseline="0" dirty="0" smtClean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pPr marL="228600" indent="-228600">
              <a:buAutoNum type="arabicPeriod"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choice to go into groups or work as a whole? Depends how many show up?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24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listen or listen in, we could compile what we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40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/>
              <a:t>Any questions</a:t>
            </a: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lvl="2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lvl="3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lvl="4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lvl="2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lvl="3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lvl="4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731837" y="4598987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4800" b="0" cap="none"/>
            </a:lvl1pPr>
            <a:lvl2pPr lvl="1" rtl="0">
              <a:spcBef>
                <a:spcPts val="0"/>
              </a:spcBef>
              <a:defRPr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600">
                <a:solidFill>
                  <a:schemeClr val="lt1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 rot="5400000">
            <a:off x="2218531" y="4045744"/>
            <a:ext cx="4708524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rot="5400000">
            <a:off x="-13494" y="3580607"/>
            <a:ext cx="557847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400" b="0"/>
            </a:lvl1pPr>
            <a:lvl2pPr lvl="1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400" b="0"/>
            </a:lvl1pPr>
            <a:lvl2pPr lvl="1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lvl="2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lvl="3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lvl="4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5302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2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marR="0" lvl="2" indent="-812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marR="0" lvl="3" indent="-9048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marR="0" lvl="4" indent="-571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lvl="5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lvl="6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lvl="7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lvl="8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CA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89" y="1249279"/>
            <a:ext cx="3841820" cy="884321"/>
          </a:xfrm>
          <a:solidFill>
            <a:srgbClr val="E7F4D8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CA" sz="1800" i="1" dirty="0" smtClean="0">
                <a:solidFill>
                  <a:schemeClr val="tx1"/>
                </a:solidFill>
              </a:rPr>
              <a:t>Day, Date   </a:t>
            </a:r>
            <a:r>
              <a:rPr lang="en-CA" sz="1800" dirty="0" smtClean="0"/>
              <a:t>“</a:t>
            </a:r>
            <a:r>
              <a:rPr lang="en-CA" sz="1800" b="1" dirty="0" smtClean="0"/>
              <a:t>Construction </a:t>
            </a:r>
            <a:r>
              <a:rPr lang="en-CA" sz="1800" b="1" dirty="0"/>
              <a:t>Tips</a:t>
            </a:r>
            <a:r>
              <a:rPr lang="en-CA" sz="1800" dirty="0"/>
              <a:t>”</a:t>
            </a:r>
            <a:br>
              <a:rPr lang="en-CA" sz="1800" dirty="0"/>
            </a:br>
            <a:r>
              <a:rPr lang="en-CA" sz="1800" i="1" dirty="0" smtClean="0">
                <a:solidFill>
                  <a:schemeClr val="tx1"/>
                </a:solidFill>
              </a:rPr>
              <a:t>time</a:t>
            </a:r>
            <a:r>
              <a:rPr lang="en-CA" sz="1800" dirty="0" smtClean="0"/>
              <a:t>  PST</a:t>
            </a:r>
            <a:endParaRPr lang="en-CA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52400" y="2286000"/>
            <a:ext cx="2444495" cy="4088166"/>
          </a:xfrm>
        </p:spPr>
        <p:txBody>
          <a:bodyPr/>
          <a:lstStyle/>
          <a:p>
            <a:r>
              <a:rPr lang="en-CA" dirty="0"/>
              <a:t>While you’re waiting:</a:t>
            </a:r>
          </a:p>
          <a:p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Plug in your headset/microphone and do the Audio Setup Wizard.</a:t>
            </a:r>
          </a:p>
          <a:p>
            <a:pPr marL="342900" indent="-342900">
              <a:buAutoNum type="arabicPeriod"/>
            </a:pPr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Say “Hi” – click on the Talk button.</a:t>
            </a:r>
          </a:p>
          <a:p>
            <a:pPr marL="342900" indent="-342900">
              <a:buAutoNum type="arabicPeriod"/>
            </a:pPr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Mute your microphone unless you’re speaking</a:t>
            </a:r>
          </a:p>
          <a:p>
            <a:pPr marL="342900" indent="-342900">
              <a:buAutoNum type="arabicPeriod"/>
            </a:pPr>
            <a:endParaRPr lang="en-CA" dirty="0"/>
          </a:p>
          <a:p>
            <a:pPr marL="342900" indent="-342900">
              <a:buAutoNum type="arabicPeriod"/>
            </a:pPr>
            <a:r>
              <a:rPr lang="en-CA" dirty="0"/>
              <a:t>Get attention by raising your hand or type in the chat (bottom left)</a:t>
            </a:r>
          </a:p>
        </p:txBody>
      </p:sp>
      <p:pic>
        <p:nvPicPr>
          <p:cNvPr id="7" name="Shape 110"/>
          <p:cNvPicPr preferRelativeResize="0"/>
          <p:nvPr/>
        </p:nvPicPr>
        <p:blipFill rotWithShape="1">
          <a:blip r:embed="rId3"/>
          <a:stretch/>
        </p:blipFill>
        <p:spPr>
          <a:xfrm>
            <a:off x="4495800" y="609600"/>
            <a:ext cx="3600450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Wave 7"/>
          <p:cNvSpPr/>
          <p:nvPr/>
        </p:nvSpPr>
        <p:spPr>
          <a:xfrm>
            <a:off x="2311121" y="2286000"/>
            <a:ext cx="1987899" cy="914400"/>
          </a:xfrm>
          <a:prstGeom prst="wave">
            <a:avLst/>
          </a:prstGeo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9900"/>
                </a:solidFill>
              </a:rPr>
              <a:t>This session will be </a:t>
            </a:r>
          </a:p>
          <a:p>
            <a:pPr algn="ctr"/>
            <a:r>
              <a:rPr lang="en-CA" dirty="0">
                <a:solidFill>
                  <a:srgbClr val="009900"/>
                </a:solidFill>
              </a:rPr>
              <a:t>recorded</a:t>
            </a:r>
          </a:p>
        </p:txBody>
      </p:sp>
      <p:cxnSp>
        <p:nvCxnSpPr>
          <p:cNvPr id="9" name="Shape 112"/>
          <p:cNvCxnSpPr/>
          <p:nvPr/>
        </p:nvCxnSpPr>
        <p:spPr>
          <a:xfrm flipV="1">
            <a:off x="2514600" y="4800600"/>
            <a:ext cx="2743200" cy="75247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7916"/>
          <a:stretch/>
        </p:blipFill>
        <p:spPr>
          <a:xfrm>
            <a:off x="542371" y="308731"/>
            <a:ext cx="1898301" cy="11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CA" sz="3200" b="0" i="0" u="none" strike="noStrike" cap="none" dirty="0" smtClean="0">
                <a:solidFill>
                  <a:srgbClr val="CC4125"/>
                </a:solidFill>
                <a:latin typeface="Arial"/>
                <a:ea typeface="Arial"/>
                <a:cs typeface="Arial"/>
                <a:sym typeface="Arial"/>
              </a:rPr>
              <a:t>Proposed Agenda</a:t>
            </a:r>
            <a:endParaRPr lang="en-CA" sz="3200" b="0" i="0" u="none" strike="noStrike" cap="none" dirty="0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 Community Check-in</a:t>
            </a:r>
          </a:p>
          <a:p>
            <a:pPr>
              <a:lnSpc>
                <a:spcPct val="150000"/>
              </a:lnSpc>
            </a:pPr>
            <a:r>
              <a:rPr lang="en-CA" dirty="0"/>
              <a:t>  Mid-point Milestones</a:t>
            </a:r>
          </a:p>
          <a:p>
            <a:pPr>
              <a:lnSpc>
                <a:spcPct val="150000"/>
              </a:lnSpc>
            </a:pPr>
            <a:r>
              <a:rPr lang="en-CA" dirty="0"/>
              <a:t>  Burning Questions</a:t>
            </a:r>
          </a:p>
          <a:p>
            <a:pPr>
              <a:lnSpc>
                <a:spcPct val="150000"/>
              </a:lnSpc>
            </a:pPr>
            <a:r>
              <a:rPr lang="en-CA" dirty="0"/>
              <a:t>  The Design Project vs Prototype</a:t>
            </a:r>
          </a:p>
          <a:p>
            <a:pPr>
              <a:lnSpc>
                <a:spcPct val="150000"/>
              </a:lnSpc>
            </a:pPr>
            <a:r>
              <a:rPr lang="en-CA" dirty="0"/>
              <a:t>   ???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5671" y="304801"/>
            <a:ext cx="3990899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CA" sz="3200" dirty="0">
                <a:solidFill>
                  <a:srgbClr val="CC4125"/>
                </a:solidFill>
              </a:rPr>
              <a:t>Check-in</a:t>
            </a:r>
            <a:endParaRPr lang="en-CA" sz="3200" b="0" i="0" u="none" strike="noStrike" cap="none" dirty="0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Add a check-in activity – icebreaker type?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34041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04800" y="295966"/>
            <a:ext cx="39908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CA" sz="3200" dirty="0">
                <a:solidFill>
                  <a:srgbClr val="CC4125"/>
                </a:solidFill>
              </a:rPr>
              <a:t>Mid-point Milestones</a:t>
            </a:r>
            <a:endParaRPr lang="en-CA" sz="3200" b="0" i="0" u="none" strike="noStrike" cap="none" dirty="0">
              <a:solidFill>
                <a:srgbClr val="CC41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762000" y="1828800"/>
            <a:ext cx="14478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Design Topic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756138" y="2971800"/>
            <a:ext cx="14478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Team</a:t>
            </a:r>
          </a:p>
          <a:p>
            <a:pPr algn="ctr"/>
            <a:r>
              <a:rPr lang="en-CA" sz="1200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4419600"/>
            <a:ext cx="10668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Begin</a:t>
            </a:r>
          </a:p>
          <a:p>
            <a:pPr algn="ctr"/>
            <a:r>
              <a:rPr lang="en-CA" b="1" dirty="0"/>
              <a:t>Plan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2819400" y="1828800"/>
            <a:ext cx="16002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00" dirty="0"/>
              <a:t>Design Approach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2813538" y="2971800"/>
            <a:ext cx="1834662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latin typeface="+mj-lt"/>
              </a:rPr>
              <a:t>Select Drawing Tool</a:t>
            </a:r>
            <a:endParaRPr lang="en-CA" sz="10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83169" y="4419600"/>
            <a:ext cx="10668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Develop</a:t>
            </a:r>
          </a:p>
          <a:p>
            <a:pPr algn="ctr"/>
            <a:r>
              <a:rPr lang="en-CA" b="1" dirty="0"/>
              <a:t>Plan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6073665" y="1828800"/>
            <a:ext cx="1600200" cy="99060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00" dirty="0"/>
              <a:t>Select</a:t>
            </a:r>
          </a:p>
          <a:p>
            <a:pPr algn="ctr"/>
            <a:r>
              <a:rPr lang="en-CA" sz="1100" dirty="0"/>
              <a:t>OLA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40465" y="2895600"/>
            <a:ext cx="10668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Finalize</a:t>
            </a:r>
            <a:endParaRPr lang="en-CA" b="1" dirty="0"/>
          </a:p>
          <a:p>
            <a:pPr algn="ctr"/>
            <a:r>
              <a:rPr lang="en-CA" b="1" dirty="0"/>
              <a:t>Plan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45512" y="4449580"/>
            <a:ext cx="10668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Describe</a:t>
            </a:r>
          </a:p>
          <a:p>
            <a:pPr algn="ctr"/>
            <a:r>
              <a:rPr lang="en-CA" b="1" dirty="0"/>
              <a:t>OLA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66916" y="2971800"/>
            <a:ext cx="10668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Develop</a:t>
            </a:r>
          </a:p>
          <a:p>
            <a:pPr algn="ctr"/>
            <a:r>
              <a:rPr lang="en-CA" b="1" dirty="0" err="1" smtClean="0"/>
              <a:t>Dwg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2956084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228600" y="533400"/>
            <a:ext cx="500595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CA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Alignment</a:t>
            </a:r>
            <a:endParaRPr lang="en-CA" sz="3200" b="0" i="0" u="none" strike="noStrike" cap="none" dirty="0">
              <a:solidFill>
                <a:srgbClr val="D253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17985" r="-159" b="26880"/>
          <a:stretch/>
        </p:blipFill>
        <p:spPr>
          <a:xfrm>
            <a:off x="6110008" y="381001"/>
            <a:ext cx="2382245" cy="1447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735568"/>
            <a:ext cx="1000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i="1" dirty="0">
                <a:solidFill>
                  <a:srgbClr val="D2533C"/>
                </a:solidFill>
              </a:rPr>
              <a:t>Intended </a:t>
            </a:r>
          </a:p>
          <a:p>
            <a:pPr algn="ctr"/>
            <a:r>
              <a:rPr lang="en-CA" i="1" dirty="0">
                <a:solidFill>
                  <a:srgbClr val="D2533C"/>
                </a:solidFill>
              </a:rPr>
              <a:t>Learning </a:t>
            </a:r>
          </a:p>
          <a:p>
            <a:pPr algn="ctr"/>
            <a:r>
              <a:rPr lang="en-CA" i="1" dirty="0">
                <a:solidFill>
                  <a:srgbClr val="D2533C"/>
                </a:solidFill>
              </a:rPr>
              <a:t>Outcomes</a:t>
            </a:r>
            <a:endParaRPr lang="en-CA" dirty="0">
              <a:solidFill>
                <a:srgbClr val="D2533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464" y="2895600"/>
            <a:ext cx="694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Plan a short unit of online learning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464" y="3886200"/>
            <a:ext cx="657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Present and explain learning design project and prototype with peers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472" y="2239952"/>
            <a:ext cx="657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Discuss important elements of online learning design…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953000"/>
            <a:ext cx="657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Participate in collaborative, constructive review and feedback of design projects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464" y="3397478"/>
            <a:ext cx="694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Plan a prototype online learning activity…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32ED51-6775-40A2-BC1A-1CBD6F72B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challenges right now? </a:t>
            </a:r>
          </a:p>
          <a:p>
            <a:endParaRPr lang="en-US" dirty="0"/>
          </a:p>
          <a:p>
            <a:r>
              <a:rPr lang="en-US" dirty="0"/>
              <a:t>What kind of help do you need to design the learning activity?</a:t>
            </a:r>
          </a:p>
          <a:p>
            <a:endParaRPr lang="en-US" dirty="0"/>
          </a:p>
        </p:txBody>
      </p:sp>
      <p:pic>
        <p:nvPicPr>
          <p:cNvPr id="4" name="Picture 4" descr="C:\Users\Sylvia\AppData\Local\Microsoft\Windows\INetCache\IE\OOT8O1YU\question_makrs_cutie_mark_by_rildraw-d4byewl[1].png">
            <a:extLst>
              <a:ext uri="{FF2B5EF4-FFF2-40B4-BE49-F238E27FC236}">
                <a16:creationId xmlns:a16="http://schemas.microsoft.com/office/drawing/2014/main" xmlns="" id="{DFFE4977-88EE-4338-8B0A-3A41D624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85994" cy="19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3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8C4F7-D8CE-4F4E-BE2A-3B0F8C90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BFBF48-AE56-4E92-B665-4FD917FDBB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583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200025" y="6077744"/>
            <a:ext cx="4786311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 descr="C:\Users\Sylvia\AppData\Local\Microsoft\Windows\INetCache\IE\OOT8O1YU\question_makrs_cutie_mark_by_rildraw-d4byew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09" y="1066800"/>
            <a:ext cx="430740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18217"/>
      </p:ext>
    </p:extLst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2 - &amp;quot;Proposed Agenda&amp;quot;&quot;/&gt;&lt;property id=&quot;20307&quot; value=&quot;259&quot;/&gt;&lt;/object&gt;&lt;object type=&quot;3&quot; unique_id=&quot;10009&quot;&gt;&lt;property id=&quot;20148&quot; value=&quot;5&quot;/&gt;&lt;property id=&quot;20300&quot; value=&quot;Slide 5&quot;/&gt;&lt;property id=&quot;20307&quot; value=&quot;262&quot;/&gt;&lt;/object&gt;&lt;object type=&quot;3&quot; unique_id=&quot;10514&quot;&gt;&lt;property id=&quot;20148&quot; value=&quot;5&quot;/&gt;&lt;property id=&quot;20300&quot; value=&quot;Slide 1 - &amp;quot;Day, Date   “Construction Tips”&amp;#x0D;&amp;#x0A;time  PST&amp;quot;&quot;/&gt;&lt;property id=&quot;20307&quot; value=&quot;281&quot;/&gt;&lt;/object&gt;&lt;object type=&quot;3&quot; unique_id=&quot;10581&quot;&gt;&lt;property id=&quot;20148&quot; value=&quot;5&quot;/&gt;&lt;property id=&quot;20300&quot; value=&quot;Slide 3 - &amp;quot;Check-in&amp;quot;&quot;/&gt;&lt;property id=&quot;20307&quot; value=&quot;283&quot;/&gt;&lt;/object&gt;&lt;object type=&quot;3&quot; unique_id=&quot;10582&quot;&gt;&lt;property id=&quot;20148&quot; value=&quot;5&quot;/&gt;&lt;property id=&quot;20300&quot; value=&quot;Slide 4 - &amp;quot;Mid-point Milestones&amp;quot;&quot;/&gt;&lt;property id=&quot;20307&quot; value=&quot;284&quot;/&gt;&lt;/object&gt;&lt;object type=&quot;3&quot; unique_id=&quot;10586&quot;&gt;&lt;property id=&quot;20148&quot; value=&quot;5&quot;/&gt;&lt;property id=&quot;20300&quot; value=&quot;Slide 8&quot;/&gt;&lt;property id=&quot;20307&quot; value=&quot;288&quot;/&gt;&lt;/object&gt;&lt;object type=&quot;3&quot; unique_id=&quot;10711&quot;&gt;&lt;property id=&quot;20148&quot; value=&quot;5&quot;/&gt;&lt;property id=&quot;20300&quot; value=&quot;Slide 6&quot;/&gt;&lt;property id=&quot;20307&quot; value=&quot;292&quot;/&gt;&lt;/object&gt;&lt;object type=&quot;3&quot; unique_id=&quot;10712&quot;&gt;&lt;property id=&quot;20148&quot; value=&quot;5&quot;/&gt;&lt;property id=&quot;20300&quot; value=&quot;Slide 7 - &amp;quot;Summary &amp;quot;&quot;/&gt;&lt;property id=&quot;20307&quot; value=&quot;293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458</Words>
  <Application>Microsoft Office PowerPoint</Application>
  <PresentationFormat>On-screen Show (4:3)</PresentationFormat>
  <Paragraphs>79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Clarity</vt:lpstr>
      <vt:lpstr>Day, Date   “Construction Tips” time  PST</vt:lpstr>
      <vt:lpstr>Proposed Agenda</vt:lpstr>
      <vt:lpstr>Check-in</vt:lpstr>
      <vt:lpstr>Mid-point Milestones</vt:lpstr>
      <vt:lpstr>PowerPoint Presentation</vt:lpstr>
      <vt:lpstr>PowerPoint Presentation</vt:lpstr>
      <vt:lpstr>Summary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</dc:creator>
  <cp:lastModifiedBy>Sylvia</cp:lastModifiedBy>
  <cp:revision>71</cp:revision>
  <cp:lastPrinted>2016-04-06T17:54:18Z</cp:lastPrinted>
  <dcterms:modified xsi:type="dcterms:W3CDTF">2017-12-15T17:56:49Z</dcterms:modified>
</cp:coreProperties>
</file>