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E34645F3-9239-8444-9001-D59C58C791E3}">
          <p14:sldIdLst>
            <p14:sldId id="267"/>
            <p14:sldId id="257"/>
          </p14:sldIdLst>
        </p14:section>
        <p14:section name="Untitled Section" id="{5771A04C-7185-9A49-9765-C7997456335E}">
          <p14:sldIdLst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D8D4BF4-8C54-409D-9350-EA04D537F2F6}">
  <a:tblStyle styleId="{7D8D4BF4-8C54-409D-9350-EA04D537F2F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9EFF7"/>
          </a:solidFill>
        </a:fill>
      </a:tcStyle>
    </a:wholeTbl>
    <a:band1H>
      <a:tcStyle>
        <a:tcBdr/>
        <a:fill>
          <a:solidFill>
            <a:srgbClr val="D0DEEF"/>
          </a:solidFill>
        </a:fill>
      </a:tcStyle>
    </a:band1H>
    <a:band1V>
      <a:tcStyle>
        <a:tcBdr/>
        <a:fill>
          <a:solidFill>
            <a:srgbClr val="D0DEEF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957"/>
    <p:restoredTop sz="68646" autoAdjust="0"/>
  </p:normalViewPr>
  <p:slideViewPr>
    <p:cSldViewPr snapToGrid="0" snapToObjects="1">
      <p:cViewPr varScale="1">
        <p:scale>
          <a:sx n="78" d="100"/>
          <a:sy n="78" d="100"/>
        </p:scale>
        <p:origin x="168" y="13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61768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CA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329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lang="en-US"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367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1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56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70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 smtClean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0033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406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648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9683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1269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3023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1122362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6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8.png"/><Relationship Id="rId12" Type="http://schemas.openxmlformats.org/officeDocument/2006/relationships/image" Target="../media/image19.png"/><Relationship Id="rId13" Type="http://schemas.openxmlformats.org/officeDocument/2006/relationships/image" Target="../media/image20.png"/><Relationship Id="rId14" Type="http://schemas.openxmlformats.org/officeDocument/2006/relationships/image" Target="../media/image21.png"/><Relationship Id="rId15" Type="http://schemas.openxmlformats.org/officeDocument/2006/relationships/image" Target="../media/image22.png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jpg"/><Relationship Id="rId6" Type="http://schemas.openxmlformats.org/officeDocument/2006/relationships/image" Target="../media/image13.jpg"/><Relationship Id="rId7" Type="http://schemas.openxmlformats.org/officeDocument/2006/relationships/image" Target="../media/image14.jp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1.png"/><Relationship Id="rId5" Type="http://schemas.openxmlformats.org/officeDocument/2006/relationships/image" Target="../media/image8.jp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589343" y="2352016"/>
            <a:ext cx="7888350" cy="3515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CA" sz="2400" b="0" i="0" u="none" strike="noStrike" cap="none" dirty="0" smtClean="0">
                <a:latin typeface="+mn-lt"/>
                <a:ea typeface="Helvetica Neue"/>
                <a:cs typeface="Helvetica Neue"/>
                <a:sym typeface="Helvetica Neue"/>
              </a:rPr>
              <a:t>Check your sound while you’re waiting…</a:t>
            </a:r>
          </a:p>
          <a:p>
            <a:pPr marL="742950" marR="0" lvl="0" indent="-742950" algn="l" rtl="0">
              <a:spcBef>
                <a:spcPts val="0"/>
              </a:spcBef>
              <a:spcAft>
                <a:spcPts val="1000"/>
              </a:spcAft>
              <a:buSzPct val="100000"/>
              <a:buFont typeface="Helvetica Neue"/>
              <a:buAutoNum type="arabicPeriod"/>
            </a:pPr>
            <a:r>
              <a:rPr lang="en-CA" sz="2400" b="0" i="0" u="none" strike="noStrike" cap="none" dirty="0" smtClean="0">
                <a:latin typeface="+mn-lt"/>
                <a:ea typeface="Helvetica Neue"/>
                <a:cs typeface="Helvetica Neue"/>
                <a:sym typeface="Helvetica Neue"/>
              </a:rPr>
              <a:t>Hook </a:t>
            </a:r>
            <a:r>
              <a:rPr lang="en-CA" sz="2400" b="0" i="0" u="none" strike="noStrike" cap="none" dirty="0">
                <a:latin typeface="+mn-lt"/>
                <a:ea typeface="Helvetica Neue"/>
                <a:cs typeface="Helvetica Neue"/>
                <a:sym typeface="Helvetica Neue"/>
              </a:rPr>
              <a:t>up your headset</a:t>
            </a:r>
          </a:p>
          <a:p>
            <a:pPr marL="742950" marR="0" lvl="0" indent="-742950" algn="l" rtl="0">
              <a:spcBef>
                <a:spcPts val="0"/>
              </a:spcBef>
              <a:spcAft>
                <a:spcPts val="1000"/>
              </a:spcAft>
              <a:buSzPct val="100000"/>
              <a:buFont typeface="Helvetica Neue"/>
              <a:buAutoNum type="arabicPeriod"/>
            </a:pPr>
            <a:r>
              <a:rPr lang="en-CA" sz="2400" b="0" i="0" u="none" strike="noStrike" cap="none" dirty="0" smtClean="0">
                <a:latin typeface="+mn-lt"/>
                <a:ea typeface="Helvetica Neue"/>
                <a:cs typeface="Helvetica Neue"/>
                <a:sym typeface="Helvetica Neue"/>
              </a:rPr>
              <a:t>Choose your </a:t>
            </a:r>
            <a:r>
              <a:rPr lang="en-CA" sz="2400" b="0" i="0" u="none" strike="noStrike" cap="none" dirty="0">
                <a:solidFill>
                  <a:srgbClr val="00B050"/>
                </a:solidFill>
                <a:latin typeface="+mn-lt"/>
                <a:ea typeface="Helvetica Neue"/>
                <a:cs typeface="Helvetica Neue"/>
                <a:sym typeface="Helvetica Neue"/>
              </a:rPr>
              <a:t>audio </a:t>
            </a:r>
            <a:r>
              <a:rPr lang="en-CA" sz="2400" b="0" i="0" u="none" strike="noStrike" cap="none" dirty="0" smtClean="0">
                <a:solidFill>
                  <a:srgbClr val="00B050"/>
                </a:solidFill>
                <a:latin typeface="+mn-lt"/>
                <a:ea typeface="Helvetica Neue"/>
                <a:cs typeface="Helvetica Neue"/>
                <a:sym typeface="Helvetica Neue"/>
              </a:rPr>
              <a:t>source</a:t>
            </a:r>
          </a:p>
          <a:p>
            <a:pPr marL="742950" marR="0" lvl="0" indent="-742950" algn="l" rtl="0">
              <a:spcBef>
                <a:spcPts val="0"/>
              </a:spcBef>
              <a:spcAft>
                <a:spcPts val="1000"/>
              </a:spcAft>
              <a:buSzPct val="100000"/>
              <a:buFont typeface="Helvetica Neue"/>
              <a:buAutoNum type="arabicPeriod"/>
            </a:pPr>
            <a:r>
              <a:rPr lang="en-CA" sz="2400" dirty="0" smtClean="0">
                <a:latin typeface="+mn-lt"/>
                <a:ea typeface="Helvetica Neue"/>
                <a:cs typeface="Helvetica Neue"/>
                <a:sym typeface="Helvetica Neue"/>
              </a:rPr>
              <a:t>Choose your </a:t>
            </a:r>
            <a:r>
              <a:rPr lang="en-CA" sz="2400" dirty="0" smtClean="0">
                <a:solidFill>
                  <a:srgbClr val="7030A0"/>
                </a:solidFill>
                <a:latin typeface="+mn-lt"/>
                <a:ea typeface="Helvetica Neue"/>
                <a:cs typeface="Helvetica Neue"/>
                <a:sym typeface="Helvetica Neue"/>
              </a:rPr>
              <a:t>video source</a:t>
            </a:r>
          </a:p>
          <a:p>
            <a:pPr marL="742950" marR="0" lvl="0" indent="-742950" algn="l" rtl="0">
              <a:spcBef>
                <a:spcPts val="0"/>
              </a:spcBef>
              <a:spcAft>
                <a:spcPts val="1000"/>
              </a:spcAft>
              <a:buSzPct val="100000"/>
              <a:buFont typeface="Helvetica Neue"/>
              <a:buAutoNum type="arabicPeriod"/>
            </a:pPr>
            <a:r>
              <a:rPr lang="en-CA" sz="2400" b="0" i="0" u="none" strike="noStrike" cap="none" dirty="0" smtClean="0">
                <a:solidFill>
                  <a:schemeClr val="tx1"/>
                </a:solidFill>
                <a:latin typeface="+mn-lt"/>
                <a:ea typeface="Helvetica Neue"/>
                <a:cs typeface="Helvetica Neue"/>
                <a:sym typeface="Helvetica Neue"/>
              </a:rPr>
              <a:t>Un collapse the side panel        	      and say “Hi” in the chat area</a:t>
            </a:r>
            <a:endParaRPr lang="en-CA" sz="2400" b="0" i="0" u="none" strike="noStrike" cap="none" dirty="0">
              <a:solidFill>
                <a:schemeClr val="tx1"/>
              </a:solidFill>
              <a:latin typeface="+mn-lt"/>
              <a:ea typeface="Helvetica Neue"/>
              <a:cs typeface="Helvetica Neue"/>
              <a:sym typeface="Helvetica Neue"/>
            </a:endParaRPr>
          </a:p>
          <a:p>
            <a:pPr marR="0" lvl="0" algn="l" rtl="0">
              <a:spcBef>
                <a:spcPts val="0"/>
              </a:spcBef>
              <a:spcAft>
                <a:spcPts val="1000"/>
              </a:spcAft>
              <a:buSzPct val="100000"/>
            </a:pPr>
            <a:endParaRPr lang="en-CA" sz="2400" dirty="0" smtClean="0">
              <a:latin typeface="+mn-lt"/>
              <a:ea typeface="Helvetica Neue"/>
              <a:cs typeface="Helvetica Neue"/>
              <a:sym typeface="Helvetica Neue"/>
            </a:endParaRPr>
          </a:p>
          <a:p>
            <a:pPr marR="0" lvl="0" algn="l" rtl="0">
              <a:spcBef>
                <a:spcPts val="0"/>
              </a:spcBef>
              <a:spcAft>
                <a:spcPts val="1000"/>
              </a:spcAft>
              <a:buNone/>
            </a:pPr>
            <a:endParaRPr sz="3200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" name="Shape 113"/>
          <p:cNvSpPr txBox="1"/>
          <p:nvPr/>
        </p:nvSpPr>
        <p:spPr>
          <a:xfrm>
            <a:off x="6251198" y="1595277"/>
            <a:ext cx="2464230" cy="10156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CA" sz="2000" b="1" i="1" u="none" strike="noStrike" cap="none" dirty="0">
                <a:latin typeface="Arial"/>
                <a:ea typeface="Arial"/>
                <a:cs typeface="Arial"/>
                <a:sym typeface="Arial"/>
              </a:rPr>
              <a:t>Please note! 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CA" sz="2000" b="0" i="0" u="none" strike="noStrike" cap="none" dirty="0">
                <a:latin typeface="Arial"/>
                <a:ea typeface="Arial"/>
                <a:cs typeface="Arial"/>
                <a:sym typeface="Arial"/>
              </a:rPr>
              <a:t>This session will be recorded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700" y="6096000"/>
            <a:ext cx="1417323" cy="609601"/>
          </a:xfrm>
          <a:prstGeom prst="rect">
            <a:avLst/>
          </a:prstGeom>
        </p:spPr>
      </p:pic>
      <p:sp>
        <p:nvSpPr>
          <p:cNvPr id="8" name="Shape 103"/>
          <p:cNvSpPr txBox="1"/>
          <p:nvPr/>
        </p:nvSpPr>
        <p:spPr>
          <a:xfrm>
            <a:off x="1" y="6239272"/>
            <a:ext cx="7285700" cy="3230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261" y="2819400"/>
            <a:ext cx="2705100" cy="542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5181600"/>
            <a:ext cx="3571875" cy="552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572" y="4433780"/>
            <a:ext cx="857250" cy="600075"/>
          </a:xfrm>
          <a:prstGeom prst="rect">
            <a:avLst/>
          </a:prstGeom>
        </p:spPr>
      </p:pic>
      <p:sp>
        <p:nvSpPr>
          <p:cNvPr id="7" name="Up Arrow 6"/>
          <p:cNvSpPr/>
          <p:nvPr/>
        </p:nvSpPr>
        <p:spPr>
          <a:xfrm>
            <a:off x="6251198" y="3416166"/>
            <a:ext cx="484632" cy="55353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Up Arrow 8"/>
          <p:cNvSpPr/>
          <p:nvPr/>
        </p:nvSpPr>
        <p:spPr>
          <a:xfrm>
            <a:off x="6801069" y="3397659"/>
            <a:ext cx="484632" cy="553539"/>
          </a:xfrm>
          <a:prstGeom prst="upArrow">
            <a:avLst/>
          </a:prstGeom>
          <a:solidFill>
            <a:schemeClr val="accent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ight Arrow 9"/>
          <p:cNvSpPr/>
          <p:nvPr/>
        </p:nvSpPr>
        <p:spPr>
          <a:xfrm>
            <a:off x="3962399" y="5249418"/>
            <a:ext cx="658859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hape 98"/>
          <p:cNvSpPr txBox="1">
            <a:spLocks/>
          </p:cNvSpPr>
          <p:nvPr/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 algn="l"/>
            <a:r>
              <a:rPr lang="en-US" sz="4000" b="1" dirty="0" smtClean="0"/>
              <a:t>Welcome to Week 2!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5901400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Shape 159" descr="armchair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0200" y="609600"/>
            <a:ext cx="952499" cy="866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 descr="chair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96200" y="2362200"/>
            <a:ext cx="628649" cy="952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 descr="chair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66800" y="4191000"/>
            <a:ext cx="819150" cy="952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 descr="Chair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781800" y="1143000"/>
            <a:ext cx="952499" cy="838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 descr="chair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248400" y="5029200"/>
            <a:ext cx="952499" cy="895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 descr="chair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09600" y="2819400"/>
            <a:ext cx="838199" cy="838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 descr="chair1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057400" y="533400"/>
            <a:ext cx="1066799" cy="1066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 descr="chair1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219200" y="1828800"/>
            <a:ext cx="609599" cy="609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 descr="chair2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648200" y="5410200"/>
            <a:ext cx="76200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Shape 168" descr="chair1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962400" y="533400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 descr="chair1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429000" y="5410200"/>
            <a:ext cx="76200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 descr="chair1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057400" y="5257800"/>
            <a:ext cx="685799" cy="685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 descr="chair18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7467600" y="3962400"/>
            <a:ext cx="838199" cy="838199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Shape 172"/>
          <p:cNvSpPr txBox="1"/>
          <p:nvPr/>
        </p:nvSpPr>
        <p:spPr>
          <a:xfrm>
            <a:off x="174551" y="199227"/>
            <a:ext cx="2701200" cy="487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your name beneath a chair 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get comfortable!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6384925" y="2474913"/>
            <a:ext cx="18414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Shape 175"/>
          <p:cNvSpPr txBox="1"/>
          <p:nvPr/>
        </p:nvSpPr>
        <p:spPr>
          <a:xfrm>
            <a:off x="19050" y="199231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Shape 176"/>
          <p:cNvSpPr txBox="1"/>
          <p:nvPr/>
        </p:nvSpPr>
        <p:spPr>
          <a:xfrm>
            <a:off x="2875749" y="2474925"/>
            <a:ext cx="3546000" cy="187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/>
              <a:t>What went well?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/>
              <a:t>What could have gone differently?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-US"/>
              <a:t>What questions does it bring up for you about facilitating your sessions?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700" y="6096000"/>
            <a:ext cx="1417323" cy="609601"/>
          </a:xfrm>
          <a:prstGeom prst="rect">
            <a:avLst/>
          </a:prstGeom>
        </p:spPr>
      </p:pic>
      <p:sp>
        <p:nvSpPr>
          <p:cNvPr id="21" name="Shape 103"/>
          <p:cNvSpPr txBox="1"/>
          <p:nvPr/>
        </p:nvSpPr>
        <p:spPr>
          <a:xfrm>
            <a:off x="1" y="6239272"/>
            <a:ext cx="7285700" cy="3230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000" b="1"/>
              <a:t>Session Close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745450" y="1775975"/>
            <a:ext cx="7525800" cy="435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/>
              <a:t>Thank you!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Any final questions?</a:t>
            </a:r>
          </a:p>
          <a:p>
            <a:pPr marL="17780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700" y="6096000"/>
            <a:ext cx="1417323" cy="609601"/>
          </a:xfrm>
          <a:prstGeom prst="rect">
            <a:avLst/>
          </a:prstGeom>
        </p:spPr>
      </p:pic>
      <p:sp>
        <p:nvSpPr>
          <p:cNvPr id="5" name="Shape 103"/>
          <p:cNvSpPr txBox="1"/>
          <p:nvPr/>
        </p:nvSpPr>
        <p:spPr>
          <a:xfrm>
            <a:off x="1" y="6239272"/>
            <a:ext cx="7285700" cy="3230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000" b="1"/>
              <a:t>Agenda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745450" y="1775975"/>
            <a:ext cx="7525800" cy="435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Brief check in with everyone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Discuss goals related to synchronous online facilitation using a Liberating </a:t>
            </a:r>
            <a:r>
              <a:rPr lang="en-US" dirty="0" smtClean="0"/>
              <a:t>Structure process, and using breakout rooms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/>
              <a:t>Give some people a chance to practice moderator tasks</a:t>
            </a:r>
            <a:endParaRPr lang="en-US" dirty="0" smtClean="0"/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/>
              <a:t>Debrief </a:t>
            </a:r>
            <a:r>
              <a:rPr lang="en-US" dirty="0"/>
              <a:t>the </a:t>
            </a:r>
            <a:r>
              <a:rPr lang="en-US" dirty="0" smtClean="0"/>
              <a:t>process </a:t>
            </a:r>
            <a:r>
              <a:rPr lang="en-US" dirty="0"/>
              <a:t>in a “fishbowl” setting</a:t>
            </a:r>
          </a:p>
          <a:p>
            <a:pPr marL="177800" lvl="0" indent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700" y="6096000"/>
            <a:ext cx="1417323" cy="609601"/>
          </a:xfrm>
          <a:prstGeom prst="rect">
            <a:avLst/>
          </a:prstGeom>
        </p:spPr>
      </p:pic>
      <p:sp>
        <p:nvSpPr>
          <p:cNvPr id="5" name="Shape 103"/>
          <p:cNvSpPr txBox="1"/>
          <p:nvPr/>
        </p:nvSpPr>
        <p:spPr>
          <a:xfrm>
            <a:off x="1" y="6239272"/>
            <a:ext cx="7285700" cy="3230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000" b="1"/>
              <a:t>Check In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700" y="6096000"/>
            <a:ext cx="1417323" cy="609601"/>
          </a:xfrm>
          <a:prstGeom prst="rect">
            <a:avLst/>
          </a:prstGeom>
        </p:spPr>
      </p:pic>
      <p:sp>
        <p:nvSpPr>
          <p:cNvPr id="8" name="Shape 103"/>
          <p:cNvSpPr txBox="1"/>
          <p:nvPr/>
        </p:nvSpPr>
        <p:spPr>
          <a:xfrm>
            <a:off x="1" y="6239272"/>
            <a:ext cx="7285700" cy="3230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033660"/>
              </p:ext>
            </p:extLst>
          </p:nvPr>
        </p:nvGraphicFramePr>
        <p:xfrm>
          <a:off x="524186" y="1640447"/>
          <a:ext cx="8095628" cy="4269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7814"/>
                <a:gridCol w="4047814"/>
              </a:tblGrid>
              <a:tr h="6005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</a:rPr>
                        <a:t>Post one word that describes how you’re feeling this week</a:t>
                      </a:r>
                      <a:endParaRPr lang="en-US" sz="16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</a:rPr>
                        <a:t>Post one word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</a:rPr>
                        <a:t> </a:t>
                      </a:r>
                      <a:r>
                        <a:rPr lang="en-US" sz="1600" dirty="0" smtClean="0">
                          <a:ln>
                            <a:noFill/>
                          </a:ln>
                        </a:rPr>
                        <a:t>that someone would use to describe you in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</a:rPr>
                        <a:t> general</a:t>
                      </a:r>
                      <a:endParaRPr lang="en-US" sz="16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68694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dk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dk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/>
        </p:nvSpPr>
        <p:spPr>
          <a:xfrm>
            <a:off x="633674" y="1467294"/>
            <a:ext cx="7543800" cy="4485433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Invitation: </a:t>
            </a:r>
            <a:r>
              <a:rPr lang="en-US" sz="2000" i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Looking at the Facilitation Session Guide and the criteria stated there, which of them are most important to you </a:t>
            </a:r>
            <a:r>
              <a:rPr lang="en-US" sz="2000" i="1" dirty="0" smtClean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to develop in order to facilitate synchronous </a:t>
            </a:r>
            <a:r>
              <a:rPr lang="en-US" sz="2000" i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sessions?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Overview of Process:</a:t>
            </a:r>
          </a:p>
          <a:p>
            <a:pPr marL="457200" marR="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Reflect on </a:t>
            </a: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own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(1 min)</a:t>
            </a:r>
          </a:p>
          <a:p>
            <a:pPr marL="457200" marR="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Move to breakout rooms in </a:t>
            </a: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pairs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according to chart and discuss (4 min) </a:t>
            </a:r>
          </a:p>
          <a:p>
            <a:pPr marL="457200" marR="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back to the </a:t>
            </a: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 room 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the timer goes</a:t>
            </a:r>
          </a:p>
          <a:p>
            <a:pPr marL="457200" marR="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Move to breakout rooms in </a:t>
            </a: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fours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according to chart and discuss </a:t>
            </a: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(8 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min) </a:t>
            </a:r>
          </a:p>
          <a:p>
            <a:pPr marL="457200" marR="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back to </a:t>
            </a: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 room 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the timer goes</a:t>
            </a:r>
          </a:p>
          <a:p>
            <a:pPr marL="457200" marR="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Whole group 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debrief </a:t>
            </a: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(8 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min)</a:t>
            </a:r>
          </a:p>
          <a:p>
            <a:pPr marL="0" marR="0" lvl="0" indent="0" algn="l" rtl="0">
              <a:spcBef>
                <a:spcPts val="400"/>
              </a:spcBef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633675" y="804518"/>
            <a:ext cx="7886700" cy="662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Activity: 1-2-4-All</a:t>
            </a:r>
            <a:endParaRPr lang="en-US" sz="4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700" y="6096000"/>
            <a:ext cx="1417323" cy="609601"/>
          </a:xfrm>
          <a:prstGeom prst="rect">
            <a:avLst/>
          </a:prstGeom>
        </p:spPr>
      </p:pic>
      <p:sp>
        <p:nvSpPr>
          <p:cNvPr id="5" name="Shape 103"/>
          <p:cNvSpPr txBox="1"/>
          <p:nvPr/>
        </p:nvSpPr>
        <p:spPr>
          <a:xfrm>
            <a:off x="1" y="6239272"/>
            <a:ext cx="7285700" cy="3230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/>
        </p:nvSpPr>
        <p:spPr>
          <a:xfrm>
            <a:off x="633674" y="804512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1: INDIVIDUAL REFLECTION </a:t>
            </a:r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 min)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633674" y="2610026"/>
            <a:ext cx="7543800" cy="224669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your own, </a:t>
            </a:r>
            <a:r>
              <a:rPr lang="en-US" sz="2000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quietly 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reflect and take notes on the following question: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buClr>
                <a:schemeClr val="dk1"/>
              </a:buClr>
              <a:buSzPct val="55000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Looking at the Facilitation Session Guide and the criteria stated there, which of them are most important to you to develop in order to facilitate synchronous sessions?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700" y="6096000"/>
            <a:ext cx="1417323" cy="609601"/>
          </a:xfrm>
          <a:prstGeom prst="rect">
            <a:avLst/>
          </a:prstGeom>
        </p:spPr>
      </p:pic>
      <p:sp>
        <p:nvSpPr>
          <p:cNvPr id="5" name="Shape 103"/>
          <p:cNvSpPr txBox="1"/>
          <p:nvPr/>
        </p:nvSpPr>
        <p:spPr>
          <a:xfrm>
            <a:off x="1" y="6239272"/>
            <a:ext cx="7285700" cy="3230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/>
        </p:nvSpPr>
        <p:spPr>
          <a:xfrm>
            <a:off x="633674" y="804512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2: PAIRS DISCUSSION </a:t>
            </a: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(4 min)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633675" y="1827686"/>
            <a:ext cx="7814100" cy="2316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your breakout room, as a pair, debrief your individual reflections around the invitation question: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buClr>
                <a:schemeClr val="dk1"/>
              </a:buClr>
              <a:buSzPct val="55000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Looking at the Facilitation Session Guide and the criteria stated there, which of them are most important to you </a:t>
            </a: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develop 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order to facilitate synchronous sessions?</a:t>
            </a:r>
          </a:p>
          <a:p>
            <a:pPr marR="0" lvl="0" algn="l" rtl="0">
              <a:spcBef>
                <a:spcPts val="0"/>
              </a:spcBef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700" y="6096000"/>
            <a:ext cx="1417323" cy="609601"/>
          </a:xfrm>
          <a:prstGeom prst="rect">
            <a:avLst/>
          </a:prstGeom>
        </p:spPr>
      </p:pic>
      <p:sp>
        <p:nvSpPr>
          <p:cNvPr id="9" name="Shape 103"/>
          <p:cNvSpPr txBox="1"/>
          <p:nvPr/>
        </p:nvSpPr>
        <p:spPr>
          <a:xfrm>
            <a:off x="1" y="6239272"/>
            <a:ext cx="7285700" cy="3230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557" y="3687564"/>
            <a:ext cx="2783114" cy="206589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/>
        </p:nvSpPr>
        <p:spPr>
          <a:xfrm>
            <a:off x="633674" y="804512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3: FOURS DISCUSSION </a:t>
            </a:r>
            <a:r>
              <a:rPr lang="en-US" sz="2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(8 </a:t>
            </a: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min)</a:t>
            </a:r>
          </a:p>
        </p:txBody>
      </p:sp>
      <p:graphicFrame>
        <p:nvGraphicFramePr>
          <p:cNvPr id="137" name="Shape 137"/>
          <p:cNvGraphicFramePr/>
          <p:nvPr>
            <p:extLst>
              <p:ext uri="{D42A27DB-BD31-4B8C-83A1-F6EECF244321}">
                <p14:modId xmlns:p14="http://schemas.microsoft.com/office/powerpoint/2010/main" val="1106904104"/>
              </p:ext>
            </p:extLst>
          </p:nvPr>
        </p:nvGraphicFramePr>
        <p:xfrm>
          <a:off x="4666848" y="1607067"/>
          <a:ext cx="4132775" cy="3785648"/>
        </p:xfrm>
        <a:graphic>
          <a:graphicData uri="http://schemas.openxmlformats.org/drawingml/2006/table">
            <a:tbl>
              <a:tblPr firstRow="1" bandRow="1">
                <a:noFill/>
                <a:tableStyleId>{7D8D4BF4-8C54-409D-9350-EA04D537F2F6}</a:tableStyleId>
              </a:tblPr>
              <a:tblGrid>
                <a:gridCol w="819550"/>
                <a:gridCol w="3313225"/>
              </a:tblGrid>
              <a:tr h="67347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Room</a:t>
                      </a:r>
                    </a:p>
                  </a:txBody>
                  <a:tcPr marL="91450" marR="91450" marT="45725" marB="457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Four</a:t>
                      </a:r>
                    </a:p>
                  </a:txBody>
                  <a:tcPr marL="91450" marR="91450" marT="45725" marB="457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869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1</a:t>
                      </a:r>
                    </a:p>
                  </a:txBody>
                  <a:tcPr marL="91450" marR="91450" marT="45725" marB="457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869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2</a:t>
                      </a:r>
                    </a:p>
                  </a:txBody>
                  <a:tcPr marL="91450" marR="91450" marT="45725" marB="457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869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3</a:t>
                      </a:r>
                    </a:p>
                  </a:txBody>
                  <a:tcPr marL="91450" marR="91450" marT="45725" marB="457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869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4</a:t>
                      </a:r>
                    </a:p>
                  </a:txBody>
                  <a:tcPr marL="91450" marR="91450" marT="45725" marB="457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869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5</a:t>
                      </a:r>
                    </a:p>
                  </a:txBody>
                  <a:tcPr marL="91450" marR="91450" marT="45725" marB="457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869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91450" marR="91450" marT="45725" marB="457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8" name="Shape 138"/>
          <p:cNvSpPr txBox="1"/>
          <p:nvPr/>
        </p:nvSpPr>
        <p:spPr>
          <a:xfrm>
            <a:off x="633674" y="1607063"/>
            <a:ext cx="3888674" cy="3785651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your breakout room, in your foursome, do the following: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person choose one thing on their pairs list to briefly share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sure everyone gets a chance to share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700" y="6096000"/>
            <a:ext cx="1417323" cy="609601"/>
          </a:xfrm>
          <a:prstGeom prst="rect">
            <a:avLst/>
          </a:prstGeom>
        </p:spPr>
      </p:pic>
      <p:sp>
        <p:nvSpPr>
          <p:cNvPr id="6" name="Shape 103"/>
          <p:cNvSpPr txBox="1"/>
          <p:nvPr/>
        </p:nvSpPr>
        <p:spPr>
          <a:xfrm>
            <a:off x="1" y="6239272"/>
            <a:ext cx="7285700" cy="3230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/>
        </p:nvSpPr>
        <p:spPr>
          <a:xfrm>
            <a:off x="633674" y="804512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4: GROUP DISCUSSION </a:t>
            </a: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2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 min)</a:t>
            </a:r>
            <a:endParaRPr lang="en-US"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 txBox="1"/>
          <p:nvPr/>
        </p:nvSpPr>
        <p:spPr>
          <a:xfrm>
            <a:off x="633674" y="2063774"/>
            <a:ext cx="5810700" cy="100578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Highlights from your discussions</a:t>
            </a: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Which skills are most valuable to you to develop?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Further questions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comments?</a:t>
            </a:r>
            <a:endParaRPr lang="en-US"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54153" y="1894762"/>
            <a:ext cx="1773300" cy="117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 txBox="1"/>
          <p:nvPr/>
        </p:nvSpPr>
        <p:spPr>
          <a:xfrm>
            <a:off x="6723653" y="1617837"/>
            <a:ext cx="2054400" cy="27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Pick up the mic to talk!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6654138" y="6581000"/>
            <a:ext cx="3428012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by reynermedia on Flickr, CC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700" y="6096000"/>
            <a:ext cx="1417323" cy="609601"/>
          </a:xfrm>
          <a:prstGeom prst="rect">
            <a:avLst/>
          </a:prstGeom>
        </p:spPr>
      </p:pic>
      <p:sp>
        <p:nvSpPr>
          <p:cNvPr id="8" name="Shape 103"/>
          <p:cNvSpPr txBox="1"/>
          <p:nvPr/>
        </p:nvSpPr>
        <p:spPr>
          <a:xfrm>
            <a:off x="1" y="6239272"/>
            <a:ext cx="7285700" cy="3230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8671" y="220046"/>
            <a:ext cx="7904843" cy="573268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700" y="6096000"/>
            <a:ext cx="1417323" cy="609601"/>
          </a:xfrm>
          <a:prstGeom prst="rect">
            <a:avLst/>
          </a:prstGeom>
        </p:spPr>
      </p:pic>
      <p:sp>
        <p:nvSpPr>
          <p:cNvPr id="5" name="Shape 103"/>
          <p:cNvSpPr txBox="1"/>
          <p:nvPr/>
        </p:nvSpPr>
        <p:spPr>
          <a:xfrm>
            <a:off x="1" y="6239272"/>
            <a:ext cx="7285700" cy="3230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943" y="3828142"/>
            <a:ext cx="1168400" cy="116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299" y="3284763"/>
            <a:ext cx="1086757" cy="10867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451</Words>
  <Application>Microsoft Macintosh PowerPoint</Application>
  <PresentationFormat>On-screen Show (4:3)</PresentationFormat>
  <Paragraphs>67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Helvetica Neue</vt:lpstr>
      <vt:lpstr>Arial</vt:lpstr>
      <vt:lpstr>Office Theme</vt:lpstr>
      <vt:lpstr>PowerPoint Presentation</vt:lpstr>
      <vt:lpstr>Agenda</vt:lpstr>
      <vt:lpstr>Check 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Session Close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 Week 2 Synchro Session</dc:title>
  <cp:lastModifiedBy>Microsoft Office User</cp:lastModifiedBy>
  <cp:revision>18</cp:revision>
  <dcterms:modified xsi:type="dcterms:W3CDTF">2017-10-25T12:17:52Z</dcterms:modified>
</cp:coreProperties>
</file>