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8" r:id="rId1"/>
  </p:sldMasterIdLst>
  <p:notesMasterIdLst>
    <p:notesMasterId r:id="rId13"/>
  </p:notesMasterIdLst>
  <p:sldIdLst>
    <p:sldId id="288" r:id="rId2"/>
    <p:sldId id="287" r:id="rId3"/>
    <p:sldId id="257" r:id="rId4"/>
    <p:sldId id="281" r:id="rId5"/>
    <p:sldId id="291" r:id="rId6"/>
    <p:sldId id="292" r:id="rId7"/>
    <p:sldId id="279" r:id="rId8"/>
    <p:sldId id="262" r:id="rId9"/>
    <p:sldId id="289" r:id="rId10"/>
    <p:sldId id="285" r:id="rId11"/>
    <p:sldId id="290" r:id="rId12"/>
  </p:sldIdLst>
  <p:sldSz cx="9144000" cy="6858000" type="screen4x3"/>
  <p:notesSz cx="6858000" cy="9144000"/>
  <p:custDataLst>
    <p:tags r:id="rId14"/>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4ED"/>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776"/>
    <p:restoredTop sz="85819" autoAdjust="0"/>
  </p:normalViewPr>
  <p:slideViewPr>
    <p:cSldViewPr>
      <p:cViewPr>
        <p:scale>
          <a:sx n="90" d="100"/>
          <a:sy n="90" d="100"/>
        </p:scale>
        <p:origin x="-288"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spcAft>
                <a:spcPts val="0"/>
              </a:spcAft>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spcAft>
                <a:spcPts val="0"/>
              </a:spcAft>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360"/>
              </a:spcBef>
              <a:spcAft>
                <a:spcPts val="0"/>
              </a:spcAft>
              <a:defRPr sz="1200" b="0" i="0" u="none" strike="noStrike" cap="none">
                <a:solidFill>
                  <a:schemeClr val="dk1"/>
                </a:solidFill>
                <a:latin typeface="Calibri"/>
                <a:ea typeface="Calibri"/>
                <a:cs typeface="Calibri"/>
                <a:sym typeface="Calibri"/>
              </a:defRPr>
            </a:lvl1pPr>
            <a:lvl2pPr marL="457200" marR="0" lvl="1" indent="0" algn="l" rtl="0">
              <a:spcBef>
                <a:spcPts val="360"/>
              </a:spcBef>
              <a:spcAft>
                <a:spcPts val="0"/>
              </a:spcAft>
              <a:defRPr sz="1200" b="0"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defRPr sz="1200" b="0" i="0" u="none" strike="noStrike" cap="none">
                <a:solidFill>
                  <a:schemeClr val="dk1"/>
                </a:solidFill>
                <a:latin typeface="Calibri"/>
                <a:ea typeface="Calibri"/>
                <a:cs typeface="Calibri"/>
                <a:sym typeface="Calibri"/>
              </a:defRPr>
            </a:lvl3pPr>
            <a:lvl4pPr marL="1371600" marR="0" lvl="3" indent="0" algn="l" rtl="0">
              <a:spcBef>
                <a:spcPts val="360"/>
              </a:spcBef>
              <a:spcAft>
                <a:spcPts val="0"/>
              </a:spcAft>
              <a:defRPr sz="1200" b="0" i="0" u="none" strike="noStrike" cap="none">
                <a:solidFill>
                  <a:schemeClr val="dk1"/>
                </a:solidFill>
                <a:latin typeface="Calibri"/>
                <a:ea typeface="Calibri"/>
                <a:cs typeface="Calibri"/>
                <a:sym typeface="Calibri"/>
              </a:defRPr>
            </a:lvl4pPr>
            <a:lvl5pPr marL="1828800" marR="0" lvl="4" indent="0" algn="l" rtl="0">
              <a:spcBef>
                <a:spcPts val="360"/>
              </a:spcBef>
              <a:spcAft>
                <a:spcPts val="0"/>
              </a:spcAft>
              <a:defRPr sz="1200" b="0" i="0" u="none" strike="noStrike" cap="none">
                <a:solidFill>
                  <a:schemeClr val="dk1"/>
                </a:solidFill>
                <a:latin typeface="Calibri"/>
                <a:ea typeface="Calibri"/>
                <a:cs typeface="Calibri"/>
                <a:sym typeface="Calibri"/>
              </a:defRPr>
            </a:lvl5pPr>
            <a:lvl6pPr marL="2286000" marR="0" lvl="5" indent="0" algn="l" rtl="0">
              <a:spcBef>
                <a:spcPts val="0"/>
              </a:spcBef>
              <a:defRPr sz="1200" b="0" i="0" u="none" strike="noStrike" cap="none">
                <a:solidFill>
                  <a:schemeClr val="dk1"/>
                </a:solidFill>
                <a:latin typeface="Calibri"/>
                <a:ea typeface="Calibri"/>
                <a:cs typeface="Calibri"/>
                <a:sym typeface="Calibri"/>
              </a:defRPr>
            </a:lvl6pPr>
            <a:lvl7pPr marL="2743200" marR="0" lvl="6" indent="0" algn="l" rtl="0">
              <a:spcBef>
                <a:spcPts val="0"/>
              </a:spcBef>
              <a:defRPr sz="1200" b="0" i="0" u="none" strike="noStrike" cap="none">
                <a:solidFill>
                  <a:schemeClr val="dk1"/>
                </a:solidFill>
                <a:latin typeface="Calibri"/>
                <a:ea typeface="Calibri"/>
                <a:cs typeface="Calibri"/>
                <a:sym typeface="Calibri"/>
              </a:defRPr>
            </a:lvl7pPr>
            <a:lvl8pPr marL="3200400" marR="0" lvl="7" indent="0" algn="l" rtl="0">
              <a:spcBef>
                <a:spcPts val="0"/>
              </a:spcBef>
              <a:defRPr sz="1200" b="0" i="0" u="none" strike="noStrike" cap="none">
                <a:solidFill>
                  <a:schemeClr val="dk1"/>
                </a:solidFill>
                <a:latin typeface="Calibri"/>
                <a:ea typeface="Calibri"/>
                <a:cs typeface="Calibri"/>
                <a:sym typeface="Calibri"/>
              </a:defRPr>
            </a:lvl8pPr>
            <a:lvl9pPr marL="3657600" marR="0" lvl="8" indent="0" algn="l" rtl="0">
              <a:spcBef>
                <a:spcPts val="0"/>
              </a:spcBef>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spcAft>
                <a:spcPts val="0"/>
              </a:spcAft>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defRPr sz="1800" b="0" i="0" u="none" strike="noStrike" cap="none">
                <a:solidFill>
                  <a:schemeClr val="dk1"/>
                </a:solidFill>
                <a:latin typeface="Arial"/>
                <a:ea typeface="Arial"/>
                <a:cs typeface="Arial"/>
                <a:sym typeface="Arial"/>
              </a:defRPr>
            </a:lvl5pPr>
            <a:lvl6pPr marL="2286000" marR="0" lvl="5" indent="0" algn="l" rtl="0">
              <a:spcBef>
                <a:spcPts val="0"/>
              </a:spcBef>
              <a:defRPr sz="1800" b="0" i="0" u="none" strike="noStrike" cap="none">
                <a:solidFill>
                  <a:schemeClr val="dk1"/>
                </a:solidFill>
                <a:latin typeface="Arial"/>
                <a:ea typeface="Arial"/>
                <a:cs typeface="Arial"/>
                <a:sym typeface="Arial"/>
              </a:defRPr>
            </a:lvl6pPr>
            <a:lvl7pPr marL="2743200" marR="0" lvl="6" indent="0" algn="l" rtl="0">
              <a:spcBef>
                <a:spcPts val="0"/>
              </a:spcBef>
              <a:defRPr sz="1800" b="0" i="0" u="none" strike="noStrike" cap="none">
                <a:solidFill>
                  <a:schemeClr val="dk1"/>
                </a:solidFill>
                <a:latin typeface="Arial"/>
                <a:ea typeface="Arial"/>
                <a:cs typeface="Arial"/>
                <a:sym typeface="Arial"/>
              </a:defRPr>
            </a:lvl7pPr>
            <a:lvl8pPr marL="3200400" marR="0" lvl="7" indent="0" algn="l" rtl="0">
              <a:spcBef>
                <a:spcPts val="0"/>
              </a:spcBef>
              <a:defRPr sz="1800" b="0" i="0" u="none" strike="noStrike" cap="none">
                <a:solidFill>
                  <a:schemeClr val="dk1"/>
                </a:solidFill>
                <a:latin typeface="Arial"/>
                <a:ea typeface="Arial"/>
                <a:cs typeface="Arial"/>
                <a:sym typeface="Arial"/>
              </a:defRPr>
            </a:lvl8pPr>
            <a:lvl9pPr marL="3657600" marR="0" lvl="8" indent="0" algn="l" rtl="0">
              <a:spcBef>
                <a:spcPts val="0"/>
              </a:spcBef>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CA" sz="1200" b="0" i="0" u="none" strike="noStrike" cap="none">
                <a:solidFill>
                  <a:schemeClr val="dk1"/>
                </a:solidFill>
                <a:latin typeface="Calibri"/>
                <a:ea typeface="Calibri"/>
                <a:cs typeface="Calibri"/>
                <a:sym typeface="Calibri"/>
              </a:rPr>
              <a:t>‹#›</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3494749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SzPct val="25000"/>
              <a:buNone/>
            </a:pPr>
            <a:fld id="{00000000-1234-1234-1234-123412341234}" type="slidenum">
              <a:rPr lang="en-CA" sz="1200" b="0" i="0" u="none" strike="noStrike" cap="none" smtClean="0">
                <a:solidFill>
                  <a:schemeClr val="dk1"/>
                </a:solidFill>
                <a:latin typeface="Calibri"/>
                <a:ea typeface="Calibri"/>
                <a:cs typeface="Calibri"/>
                <a:sym typeface="Calibri"/>
              </a:rPr>
              <a:t>1</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13796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Ross</a:t>
            </a:r>
          </a:p>
          <a:p>
            <a:endParaRPr lang="en-US" dirty="0" smtClean="0"/>
          </a:p>
          <a:p>
            <a:r>
              <a:rPr lang="en-US" dirty="0" smtClean="0"/>
              <a:t>What questions might you still have at this point?</a:t>
            </a:r>
          </a:p>
          <a:p>
            <a:endParaRPr lang="en-US" dirty="0" smtClean="0"/>
          </a:p>
          <a:p>
            <a:r>
              <a:rPr lang="en-US" dirty="0" smtClean="0"/>
              <a:t>Thanks for being here and we’ll see you in the course. </a:t>
            </a:r>
          </a:p>
          <a:p>
            <a:endParaRPr lang="en-US" dirty="0" smtClean="0"/>
          </a:p>
          <a:p>
            <a:r>
              <a:rPr lang="en-US" dirty="0" smtClean="0"/>
              <a:t>Note informal tech time coming</a:t>
            </a:r>
            <a:r>
              <a:rPr lang="en-US" baseline="0" dirty="0" smtClean="0"/>
              <a:t> up if anyone wants to drop in, and tell them that these Collaborate rooms can be booked and gone into at any point throughout the course on their own if they wish.</a:t>
            </a:r>
            <a:endParaRPr lang="en-US" dirty="0" smtClean="0"/>
          </a:p>
          <a:p>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SzPct val="25000"/>
              <a:buNone/>
            </a:pPr>
            <a:fld id="{00000000-1234-1234-1234-123412341234}" type="slidenum">
              <a:rPr lang="en-CA" sz="1200" b="0" i="0" u="none" strike="noStrike" cap="none" smtClean="0">
                <a:solidFill>
                  <a:schemeClr val="dk1"/>
                </a:solidFill>
                <a:latin typeface="Calibri"/>
                <a:ea typeface="Calibri"/>
                <a:cs typeface="Calibri"/>
                <a:sym typeface="Calibri"/>
              </a:rPr>
              <a:t>10</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49310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SzPct val="25000"/>
              <a:buNone/>
            </a:pPr>
            <a:fld id="{00000000-1234-1234-1234-123412341234}" type="slidenum">
              <a:rPr lang="en-CA" sz="1200" b="0" i="0" u="none" strike="noStrike" cap="none" smtClean="0">
                <a:solidFill>
                  <a:schemeClr val="dk1"/>
                </a:solidFill>
                <a:latin typeface="Calibri"/>
                <a:ea typeface="Calibri"/>
                <a:cs typeface="Calibri"/>
                <a:sym typeface="Calibri"/>
              </a:rPr>
              <a:t>11</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4632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93" name="Shape 9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CA"/>
              <a:t>2</a:t>
            </a:fld>
            <a:endParaRPr lang="en-CA"/>
          </a:p>
        </p:txBody>
      </p:sp>
    </p:spTree>
    <p:extLst>
      <p:ext uri="{BB962C8B-B14F-4D97-AF65-F5344CB8AC3E}">
        <p14:creationId xmlns:p14="http://schemas.microsoft.com/office/powerpoint/2010/main" val="321583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CA" dirty="0" smtClean="0"/>
              <a:t>Beth</a:t>
            </a:r>
          </a:p>
          <a:p>
            <a:pPr lvl="0">
              <a:spcBef>
                <a:spcPts val="0"/>
              </a:spcBef>
              <a:buNone/>
            </a:pPr>
            <a:r>
              <a:rPr lang="en-CA" dirty="0" smtClean="0"/>
              <a:t>Ask for someone to turn</a:t>
            </a:r>
            <a:r>
              <a:rPr lang="en-CA" baseline="0" dirty="0" smtClean="0"/>
              <a:t> the recording button on</a:t>
            </a:r>
          </a:p>
          <a:p>
            <a:pPr lvl="0">
              <a:spcBef>
                <a:spcPts val="0"/>
              </a:spcBef>
              <a:buNone/>
            </a:pPr>
            <a:endParaRPr lang="en-CA" baseline="0" dirty="0" smtClean="0"/>
          </a:p>
          <a:p>
            <a:pPr lvl="0">
              <a:spcBef>
                <a:spcPts val="0"/>
              </a:spcBef>
              <a:buNone/>
            </a:pPr>
            <a:r>
              <a:rPr lang="en-CA" baseline="0" dirty="0" smtClean="0"/>
              <a:t>When recording started: </a:t>
            </a:r>
          </a:p>
          <a:p>
            <a:pPr lvl="0">
              <a:spcBef>
                <a:spcPts val="0"/>
              </a:spcBef>
              <a:buNone/>
            </a:pPr>
            <a:endParaRPr lang="en-CA" baseline="0" dirty="0" smtClean="0"/>
          </a:p>
          <a:p>
            <a:pPr lvl="0">
              <a:spcBef>
                <a:spcPts val="0"/>
              </a:spcBef>
              <a:buNone/>
            </a:pPr>
            <a:r>
              <a:rPr lang="en-CA" baseline="0" dirty="0" smtClean="0"/>
              <a:t>Welcome to FLO Synchronous! I’m one of your facilitators and I’m happy to see everyone here.  Thank you so much for signing up for this pilot. This is the first time we’re holding this course and we were amazed with the quick response that people gave to signing up!</a:t>
            </a:r>
          </a:p>
          <a:p>
            <a:pPr lvl="0">
              <a:spcBef>
                <a:spcPts val="0"/>
              </a:spcBef>
              <a:buNone/>
            </a:pPr>
            <a:endParaRPr lang="en-CA" baseline="0" dirty="0" smtClean="0"/>
          </a:p>
          <a:p>
            <a:pPr lvl="0">
              <a:spcBef>
                <a:spcPts val="0"/>
              </a:spcBef>
              <a:buNone/>
            </a:pPr>
            <a:r>
              <a:rPr lang="en-CA" baseline="0" dirty="0" smtClean="0"/>
              <a:t>This course is a companion course to FLO Fundamentals – which used to be just called FLO - that helps people develop skills in asynchronous online facilitation. I’m very happy to have everyone here and I look forward to our work together in the course.</a:t>
            </a:r>
            <a:endParaRPr lang="en-CA" dirty="0"/>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2747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Beth</a:t>
            </a:r>
          </a:p>
          <a:p>
            <a:r>
              <a:rPr lang="en-US" dirty="0" smtClean="0"/>
              <a:t>Here’s our agenda. </a:t>
            </a:r>
          </a:p>
          <a:p>
            <a:r>
              <a:rPr lang="en-US" dirty="0" smtClean="0"/>
              <a:t>If you have any questions at this tim</a:t>
            </a:r>
            <a:r>
              <a:rPr lang="en-US" baseline="0" dirty="0" smtClean="0"/>
              <a:t>e about the agenda, please raise your hand and we’ll address them.</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SzPct val="25000"/>
              <a:buNone/>
            </a:pPr>
            <a:fld id="{00000000-1234-1234-1234-123412341234}" type="slidenum">
              <a:rPr lang="en-CA" sz="1200" b="0" i="0" u="none" strike="noStrike" cap="none" smtClean="0">
                <a:solidFill>
                  <a:schemeClr val="dk1"/>
                </a:solidFill>
                <a:latin typeface="Calibri"/>
                <a:ea typeface="Calibri"/>
                <a:cs typeface="Calibri"/>
                <a:sym typeface="Calibri"/>
              </a:rPr>
              <a:t>4</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729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Other activities?</a:t>
            </a:r>
            <a:endParaRPr lang="en-CA"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SzPct val="25000"/>
              <a:buNone/>
            </a:pPr>
            <a:fld id="{00000000-1234-1234-1234-123412341234}" type="slidenum">
              <a:rPr lang="en-CA" sz="1200" b="0" i="0" u="none" strike="noStrike" cap="none" smtClean="0">
                <a:solidFill>
                  <a:schemeClr val="dk1"/>
                </a:solidFill>
                <a:latin typeface="Calibri"/>
                <a:ea typeface="Calibri"/>
                <a:cs typeface="Calibri"/>
                <a:sym typeface="Calibri"/>
              </a:rPr>
              <a:t>5</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37124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the scene about why we do introductions</a:t>
            </a:r>
            <a:r>
              <a:rPr lang="en-US" baseline="0" dirty="0" smtClean="0"/>
              <a:t>, why we want to build community and get to know each other online (especially when session is part of a longer asynchronous course)</a:t>
            </a:r>
            <a:endParaRPr lang="en-US" dirty="0" smtClean="0"/>
          </a:p>
          <a:p>
            <a:endParaRPr lang="en-US" dirty="0" smtClean="0"/>
          </a:p>
          <a:p>
            <a:r>
              <a:rPr lang="en-US" dirty="0" smtClean="0"/>
              <a:t>(If</a:t>
            </a:r>
            <a:r>
              <a:rPr lang="en-US" baseline="0" dirty="0" smtClean="0"/>
              <a:t> very full group then put people into break out rooms of fours to do this. Otherwise, individually.)</a:t>
            </a:r>
            <a:endParaRPr lang="en-CA"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SzPct val="25000"/>
              <a:buNone/>
            </a:pPr>
            <a:fld id="{00000000-1234-1234-1234-123412341234}" type="slidenum">
              <a:rPr lang="en-CA" sz="1200" b="0" i="0" u="none" strike="noStrike" cap="none" smtClean="0">
                <a:solidFill>
                  <a:schemeClr val="dk1"/>
                </a:solidFill>
                <a:latin typeface="Calibri"/>
                <a:ea typeface="Calibri"/>
                <a:cs typeface="Calibri"/>
                <a:sym typeface="Calibri"/>
              </a:rPr>
              <a:t>6</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34241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Beth</a:t>
            </a:r>
          </a:p>
          <a:p>
            <a:r>
              <a:rPr lang="en-US" dirty="0" smtClean="0"/>
              <a:t>Go over briefly the overall structure of the course</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SzPct val="25000"/>
              <a:buNone/>
            </a:pPr>
            <a:fld id="{00000000-1234-1234-1234-123412341234}" type="slidenum">
              <a:rPr lang="en-CA" sz="1200" b="0" i="0" u="none" strike="noStrike" cap="none" smtClean="0">
                <a:solidFill>
                  <a:schemeClr val="dk1"/>
                </a:solidFill>
                <a:latin typeface="Calibri"/>
                <a:ea typeface="Calibri"/>
                <a:cs typeface="Calibri"/>
                <a:sym typeface="Calibri"/>
              </a:rPr>
              <a:t>7</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7760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5" name="Shape 17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CA" sz="1200" b="0" i="0" u="none" strike="noStrike" cap="none" dirty="0" smtClean="0">
                <a:solidFill>
                  <a:srgbClr val="FF0000"/>
                </a:solidFill>
                <a:latin typeface="Calibri"/>
                <a:ea typeface="Calibri"/>
                <a:cs typeface="Calibri"/>
                <a:sym typeface="Calibri"/>
              </a:rPr>
              <a:t>Mention the overall course self-assessment rubric that is located in the Course Overview book of the course at this time. We will be asking them to self-assess</a:t>
            </a:r>
            <a:r>
              <a:rPr lang="en-CA" sz="1200" b="0" i="0" u="none" strike="noStrike" cap="none" baseline="0" dirty="0" smtClean="0">
                <a:solidFill>
                  <a:srgbClr val="FF0000"/>
                </a:solidFill>
                <a:latin typeface="Calibri"/>
                <a:ea typeface="Calibri"/>
                <a:cs typeface="Calibri"/>
                <a:sym typeface="Calibri"/>
              </a:rPr>
              <a:t> their participation at the end of the course to meet course requirements.</a:t>
            </a:r>
            <a:endParaRPr lang="en-CA" sz="1200" b="0" i="0" u="none" strike="noStrike" cap="none" dirty="0" smtClean="0">
              <a:solidFill>
                <a:srgbClr val="FF0000"/>
              </a:solidFill>
              <a:latin typeface="Calibri"/>
              <a:ea typeface="Calibri"/>
              <a:cs typeface="Calibri"/>
              <a:sym typeface="Calibri"/>
            </a:endParaRPr>
          </a:p>
          <a:p>
            <a:pPr marL="0" marR="0" lvl="0" indent="0" algn="l" rtl="0">
              <a:spcBef>
                <a:spcPts val="0"/>
              </a:spcBef>
              <a:spcAft>
                <a:spcPts val="0"/>
              </a:spcAft>
              <a:buSzPct val="25000"/>
              <a:buNone/>
            </a:pPr>
            <a:endParaRPr lang="en-CA" sz="1200" b="0" i="0" u="none" strike="noStrike" cap="none" dirty="0" smtClean="0">
              <a:solidFill>
                <a:srgbClr val="FF0000"/>
              </a:solidFill>
              <a:latin typeface="Calibri"/>
              <a:ea typeface="Calibri"/>
              <a:cs typeface="Calibri"/>
              <a:sym typeface="Calibri"/>
            </a:endParaRPr>
          </a:p>
          <a:p>
            <a:pPr marL="0" marR="0" lvl="0" indent="0" algn="l" rtl="0">
              <a:spcBef>
                <a:spcPts val="0"/>
              </a:spcBef>
              <a:spcAft>
                <a:spcPts val="0"/>
              </a:spcAft>
              <a:buSzPct val="25000"/>
              <a:buNone/>
            </a:pPr>
            <a:r>
              <a:rPr lang="en-CA" sz="1200" b="0" i="0" u="none" strike="noStrike" cap="none" dirty="0" smtClean="0">
                <a:solidFill>
                  <a:srgbClr val="FF0000"/>
                </a:solidFill>
                <a:latin typeface="Calibri"/>
                <a:ea typeface="Calibri"/>
                <a:cs typeface="Calibri"/>
                <a:sym typeface="Calibri"/>
              </a:rPr>
              <a:t>NEED TO DECIDE WHICH</a:t>
            </a:r>
            <a:r>
              <a:rPr lang="en-CA" sz="1200" b="0" i="0" u="none" strike="noStrike" cap="none" baseline="0" dirty="0" smtClean="0">
                <a:solidFill>
                  <a:srgbClr val="FF0000"/>
                </a:solidFill>
                <a:latin typeface="Calibri"/>
                <a:ea typeface="Calibri"/>
                <a:cs typeface="Calibri"/>
                <a:sym typeface="Calibri"/>
              </a:rPr>
              <a:t> TRACK THEY ARE GOING TO CHOOSE </a:t>
            </a:r>
            <a:r>
              <a:rPr lang="en-CA" sz="1200" b="0" i="0" u="none" strike="noStrike" cap="none" dirty="0" smtClean="0">
                <a:solidFill>
                  <a:srgbClr val="FF0000"/>
                </a:solidFill>
                <a:latin typeface="Calibri"/>
                <a:ea typeface="Calibri"/>
                <a:cs typeface="Calibri"/>
                <a:sym typeface="Calibri"/>
              </a:rPr>
              <a:t>BY END OF THIS WEEK</a:t>
            </a:r>
          </a:p>
          <a:p>
            <a:pPr marL="0" marR="0" lvl="0" indent="0" algn="l" rtl="0">
              <a:spcBef>
                <a:spcPts val="0"/>
              </a:spcBef>
              <a:spcAft>
                <a:spcPts val="0"/>
              </a:spcAft>
              <a:buSzPct val="25000"/>
              <a:buNone/>
            </a:pPr>
            <a:endParaRPr lang="en-CA" sz="1200" b="0" i="0" u="none" strike="noStrike" cap="none" dirty="0" smtClean="0">
              <a:solidFill>
                <a:srgbClr val="FF0000"/>
              </a:solidFill>
              <a:latin typeface="Calibri"/>
              <a:ea typeface="Calibri"/>
              <a:cs typeface="Calibri"/>
              <a:sym typeface="Calibri"/>
            </a:endParaRPr>
          </a:p>
          <a:p>
            <a:pPr marL="0" marR="0" lvl="0" indent="0" algn="l" rtl="0">
              <a:spcBef>
                <a:spcPts val="0"/>
              </a:spcBef>
              <a:spcAft>
                <a:spcPts val="0"/>
              </a:spcAft>
              <a:buSzPct val="25000"/>
              <a:buNone/>
            </a:pPr>
            <a:r>
              <a:rPr lang="en-CA" sz="1200" b="0" i="0" u="none" strike="noStrike" cap="none" dirty="0" smtClean="0">
                <a:solidFill>
                  <a:srgbClr val="FF0000"/>
                </a:solidFill>
                <a:latin typeface="Calibri"/>
                <a:ea typeface="Calibri"/>
                <a:cs typeface="Calibri"/>
                <a:sym typeface="Calibri"/>
              </a:rPr>
              <a:t>Other details to briefly mention:</a:t>
            </a:r>
          </a:p>
          <a:p>
            <a:pPr marL="0" marR="0" lvl="0" indent="0" algn="l" rtl="0">
              <a:spcBef>
                <a:spcPts val="0"/>
              </a:spcBef>
              <a:spcAft>
                <a:spcPts val="0"/>
              </a:spcAft>
              <a:buSzPct val="25000"/>
              <a:buNone/>
            </a:pPr>
            <a:endParaRPr lang="en-CA" sz="1200" b="0" i="0" u="none" strike="noStrike" cap="none" dirty="0" smtClean="0">
              <a:solidFill>
                <a:srgbClr val="FF0000"/>
              </a:solidFill>
              <a:latin typeface="Calibri"/>
              <a:ea typeface="Calibri"/>
              <a:cs typeface="Calibri"/>
              <a:sym typeface="Calibri"/>
            </a:endParaRPr>
          </a:p>
          <a:p>
            <a:pPr marL="457200" marR="0" lvl="0" indent="-228600" algn="l" rtl="0">
              <a:spcBef>
                <a:spcPts val="0"/>
              </a:spcBef>
              <a:spcAft>
                <a:spcPts val="0"/>
              </a:spcAft>
            </a:pPr>
            <a:r>
              <a:rPr lang="en-CA" dirty="0" smtClean="0"/>
              <a:t>participation (crucial to support mini-session activities), </a:t>
            </a:r>
          </a:p>
          <a:p>
            <a:pPr marL="457200" marR="0" lvl="0" indent="-228600" algn="l" rtl="0">
              <a:spcBef>
                <a:spcPts val="0"/>
              </a:spcBef>
              <a:spcAft>
                <a:spcPts val="0"/>
              </a:spcAft>
            </a:pPr>
            <a:r>
              <a:rPr lang="en-CA" dirty="0" smtClean="0"/>
              <a:t>communication (let FLO facilitators and other participants know if you have a busy week and can’t be as “present” as you’d like to be), </a:t>
            </a:r>
          </a:p>
          <a:p>
            <a:pPr marL="457200" marR="0" lvl="0" indent="-228600" algn="l" rtl="0">
              <a:spcBef>
                <a:spcPts val="0"/>
              </a:spcBef>
              <a:spcAft>
                <a:spcPts val="0"/>
              </a:spcAft>
            </a:pPr>
            <a:r>
              <a:rPr lang="en-CA" dirty="0" smtClean="0"/>
              <a:t>privacy - although the workshop materials are CC-licensed, what happens in the workshop is private and only shared with permission</a:t>
            </a:r>
          </a:p>
          <a:p>
            <a:pPr marL="0" marR="0" lvl="0" indent="0" algn="l" rtl="0">
              <a:spcBef>
                <a:spcPts val="0"/>
              </a:spcBef>
              <a:spcAft>
                <a:spcPts val="0"/>
              </a:spcAft>
              <a:buSzPct val="25000"/>
              <a:buNone/>
            </a:pPr>
            <a:endParaRPr lang="en-CA" sz="1200" b="0" i="0" u="none" strike="noStrike" cap="none" dirty="0" smtClean="0">
              <a:solidFill>
                <a:srgbClr val="FF0000"/>
              </a:solidFill>
              <a:latin typeface="Calibri"/>
              <a:ea typeface="Calibri"/>
              <a:cs typeface="Calibri"/>
              <a:sym typeface="Calibri"/>
            </a:endParaRPr>
          </a:p>
          <a:p>
            <a:pPr marL="0" marR="0" lvl="0" indent="0" algn="l" rtl="0">
              <a:spcBef>
                <a:spcPts val="0"/>
              </a:spcBef>
              <a:spcAft>
                <a:spcPts val="0"/>
              </a:spcAft>
              <a:buSzPct val="25000"/>
              <a:buNone/>
            </a:pPr>
            <a:endParaRPr lang="en-CA" sz="1200" b="0" i="0" u="none" strike="noStrike" cap="none" dirty="0" smtClean="0">
              <a:solidFill>
                <a:srgbClr val="FF0000"/>
              </a:solidFill>
              <a:latin typeface="Calibri"/>
              <a:ea typeface="Calibri"/>
              <a:cs typeface="Calibri"/>
              <a:sym typeface="Calibri"/>
            </a:endParaRPr>
          </a:p>
          <a:p>
            <a:pPr marL="0" marR="0" lvl="0" indent="0" algn="l" rtl="0">
              <a:spcBef>
                <a:spcPts val="0"/>
              </a:spcBef>
              <a:spcAft>
                <a:spcPts val="0"/>
              </a:spcAft>
              <a:buSzPct val="25000"/>
              <a:buNone/>
            </a:pPr>
            <a:r>
              <a:rPr lang="en-CA" sz="1200" b="0" i="0" u="none" strike="noStrike" cap="none" dirty="0" smtClean="0">
                <a:solidFill>
                  <a:srgbClr val="FF0000"/>
                </a:solidFill>
                <a:latin typeface="Calibri"/>
                <a:ea typeface="Calibri"/>
                <a:cs typeface="Calibri"/>
                <a:sym typeface="Calibri"/>
              </a:rPr>
              <a:t> </a:t>
            </a:r>
            <a:endParaRPr dirty="0"/>
          </a:p>
          <a:p>
            <a:pPr marL="0" marR="0" lvl="0" indent="0" algn="l" rtl="0">
              <a:spcBef>
                <a:spcPts val="0"/>
              </a:spcBef>
              <a:spcAft>
                <a:spcPts val="0"/>
              </a:spcAft>
              <a:buSzPct val="25000"/>
              <a:buNone/>
            </a:pPr>
            <a:endParaRPr dirty="0"/>
          </a:p>
        </p:txBody>
      </p:sp>
      <p:sp>
        <p:nvSpPr>
          <p:cNvPr id="176" name="Shape 17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CA" sz="1200" b="0" i="0" u="none" strike="noStrike" cap="none">
                <a:solidFill>
                  <a:schemeClr val="dk1"/>
                </a:solidFill>
                <a:latin typeface="Calibri"/>
                <a:ea typeface="Calibri"/>
                <a:cs typeface="Calibri"/>
                <a:sym typeface="Calibri"/>
              </a:rPr>
              <a:t>8</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35894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5" name="Shape 17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CA" dirty="0" smtClean="0"/>
              <a:t>Beth</a:t>
            </a:r>
          </a:p>
          <a:p>
            <a:pPr marL="0" marR="0" lvl="0" indent="0" algn="l" rtl="0">
              <a:spcBef>
                <a:spcPts val="0"/>
              </a:spcBef>
              <a:spcAft>
                <a:spcPts val="0"/>
              </a:spcAft>
              <a:buSzPct val="25000"/>
              <a:buNone/>
            </a:pPr>
            <a:endParaRPr lang="en-CA" dirty="0" smtClean="0"/>
          </a:p>
          <a:p>
            <a:pPr marL="0" marR="0" lvl="0" indent="0" algn="l" rtl="0">
              <a:spcBef>
                <a:spcPts val="0"/>
              </a:spcBef>
              <a:spcAft>
                <a:spcPts val="0"/>
              </a:spcAft>
              <a:buSzPct val="25000"/>
              <a:buNone/>
            </a:pPr>
            <a:r>
              <a:rPr lang="en-CA" dirty="0" smtClean="0"/>
              <a:t>Ask</a:t>
            </a:r>
            <a:r>
              <a:rPr lang="en-CA" baseline="0" dirty="0" smtClean="0"/>
              <a:t> for any expectations about the course or their own personal goals – this time, use the toolbox and typing tool </a:t>
            </a:r>
          </a:p>
          <a:p>
            <a:pPr marL="0" marR="0" lvl="0" indent="0" algn="l" rtl="0">
              <a:spcBef>
                <a:spcPts val="0"/>
              </a:spcBef>
              <a:spcAft>
                <a:spcPts val="0"/>
              </a:spcAft>
              <a:buSzPct val="25000"/>
              <a:buNone/>
            </a:pPr>
            <a:endParaRPr lang="en-CA" baseline="0" dirty="0" smtClean="0"/>
          </a:p>
          <a:p>
            <a:pPr marL="0" marR="0" lvl="0" indent="0" algn="l" rtl="0">
              <a:spcBef>
                <a:spcPts val="0"/>
              </a:spcBef>
              <a:spcAft>
                <a:spcPts val="0"/>
              </a:spcAft>
              <a:buSzPct val="25000"/>
              <a:buNone/>
            </a:pPr>
            <a:r>
              <a:rPr lang="en-CA" baseline="0" dirty="0" smtClean="0"/>
              <a:t>Type your contribution</a:t>
            </a:r>
          </a:p>
          <a:p>
            <a:pPr marL="0" marR="0" lvl="0" indent="0" algn="l" rtl="0">
              <a:spcBef>
                <a:spcPts val="0"/>
              </a:spcBef>
              <a:spcAft>
                <a:spcPts val="0"/>
              </a:spcAft>
              <a:buSzPct val="25000"/>
              <a:buNone/>
            </a:pPr>
            <a:endParaRPr lang="en-CA" baseline="0" dirty="0" smtClean="0"/>
          </a:p>
          <a:p>
            <a:pPr marL="0" marR="0" lvl="0" indent="0" algn="l" rtl="0">
              <a:spcBef>
                <a:spcPts val="0"/>
              </a:spcBef>
              <a:spcAft>
                <a:spcPts val="0"/>
              </a:spcAft>
              <a:buSzPct val="25000"/>
              <a:buNone/>
            </a:pPr>
            <a:r>
              <a:rPr lang="en-CA" baseline="0" dirty="0" smtClean="0"/>
              <a:t>[Ross will update image]</a:t>
            </a:r>
          </a:p>
          <a:p>
            <a:pPr marL="0" marR="0" lvl="0" indent="0" algn="l" rtl="0">
              <a:spcBef>
                <a:spcPts val="0"/>
              </a:spcBef>
              <a:spcAft>
                <a:spcPts val="0"/>
              </a:spcAft>
              <a:buSzPct val="25000"/>
              <a:buNone/>
            </a:pPr>
            <a:endParaRPr lang="en-CA" baseline="0" dirty="0" smtClean="0"/>
          </a:p>
          <a:p>
            <a:pPr marL="0" marR="0" lvl="0" indent="0" algn="l" rtl="0">
              <a:spcBef>
                <a:spcPts val="0"/>
              </a:spcBef>
              <a:spcAft>
                <a:spcPts val="0"/>
              </a:spcAft>
              <a:buSzPct val="25000"/>
              <a:buNone/>
            </a:pPr>
            <a:endParaRPr lang="en-CA" baseline="0" dirty="0" smtClean="0"/>
          </a:p>
        </p:txBody>
      </p:sp>
      <p:sp>
        <p:nvSpPr>
          <p:cNvPr id="176" name="Shape 17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CA" sz="1200" b="0" i="0" u="none" strike="noStrike" cap="none">
                <a:solidFill>
                  <a:schemeClr val="dk1"/>
                </a:solidFill>
                <a:latin typeface="Calibri"/>
                <a:ea typeface="Calibri"/>
                <a:cs typeface="Calibri"/>
                <a:sym typeface="Calibri"/>
              </a:rPr>
              <a:t>9</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7221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marR="0" lvl="0" indent="0" algn="l" rtl="0">
              <a:spcBef>
                <a:spcPts val="0"/>
              </a:spcBef>
              <a:spcAft>
                <a:spcPts val="0"/>
              </a:spcAft>
              <a:buSzPct val="25000"/>
              <a:buNone/>
            </a:pPr>
            <a:fld id="{00000000-1234-1234-1234-123412341234}" type="slidenum">
              <a:rPr lang="en-CA" sz="1400" b="1" i="0" u="none" strike="noStrike" cap="none" smtClean="0">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1840852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marR="0" lvl="0" indent="0" algn="l" rtl="0">
              <a:spcBef>
                <a:spcPts val="0"/>
              </a:spcBef>
              <a:spcAft>
                <a:spcPts val="0"/>
              </a:spcAft>
              <a:buSzPct val="25000"/>
              <a:buNone/>
            </a:pPr>
            <a:fld id="{00000000-1234-1234-1234-123412341234}" type="slidenum">
              <a:rPr lang="en-CA" sz="1400" b="1" i="0" u="none" strike="noStrike" cap="none" smtClean="0">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39557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marR="0" lvl="0" indent="0" algn="l" rtl="0">
              <a:spcBef>
                <a:spcPts val="0"/>
              </a:spcBef>
              <a:spcAft>
                <a:spcPts val="0"/>
              </a:spcAft>
              <a:buSzPct val="25000"/>
              <a:buNone/>
            </a:pPr>
            <a:fld id="{00000000-1234-1234-1234-123412341234}" type="slidenum">
              <a:rPr lang="en-CA" sz="1400" b="1" i="0" u="none" strike="noStrike" cap="none" smtClean="0">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3775949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marR="0" lvl="0" indent="0" algn="l" rtl="0">
              <a:spcBef>
                <a:spcPts val="0"/>
              </a:spcBef>
              <a:spcAft>
                <a:spcPts val="0"/>
              </a:spcAft>
              <a:buSzPct val="25000"/>
              <a:buNone/>
            </a:pPr>
            <a:fld id="{00000000-1234-1234-1234-123412341234}" type="slidenum">
              <a:rPr lang="en-CA" sz="1400" b="1" i="0" u="none" strike="noStrike" cap="none" smtClean="0">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290127272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marR="0" lvl="0" indent="0" algn="l" rtl="0">
              <a:spcBef>
                <a:spcPts val="0"/>
              </a:spcBef>
              <a:spcAft>
                <a:spcPts val="0"/>
              </a:spcAft>
              <a:buSzPct val="25000"/>
              <a:buNone/>
            </a:pPr>
            <a:fld id="{00000000-1234-1234-1234-123412341234}" type="slidenum">
              <a:rPr lang="en-CA" sz="1400" b="1" i="0" u="none" strike="noStrike" cap="none" smtClean="0">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1216847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pPr marL="0" marR="0" lvl="0" indent="0" algn="l" rtl="0">
              <a:spcBef>
                <a:spcPts val="0"/>
              </a:spcBef>
              <a:spcAft>
                <a:spcPts val="0"/>
              </a:spcAft>
              <a:buSzPct val="25000"/>
              <a:buNone/>
            </a:pPr>
            <a:fld id="{00000000-1234-1234-1234-123412341234}" type="slidenum">
              <a:rPr lang="en-CA" sz="1400" b="1" i="0" u="none" strike="noStrike" cap="none" smtClean="0">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2314114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pPr marL="0" marR="0" lvl="0" indent="0" algn="l" rtl="0">
              <a:spcBef>
                <a:spcPts val="0"/>
              </a:spcBef>
              <a:spcAft>
                <a:spcPts val="0"/>
              </a:spcAft>
              <a:buSzPct val="25000"/>
              <a:buNone/>
            </a:pPr>
            <a:fld id="{00000000-1234-1234-1234-123412341234}" type="slidenum">
              <a:rPr lang="en-CA" sz="1400" b="1" i="0" u="none" strike="noStrike" cap="none" smtClean="0">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79871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pPr marL="0" marR="0" lvl="0" indent="0" algn="l" rtl="0">
              <a:spcBef>
                <a:spcPts val="0"/>
              </a:spcBef>
              <a:spcAft>
                <a:spcPts val="0"/>
              </a:spcAft>
              <a:buSzPct val="25000"/>
              <a:buNone/>
            </a:pPr>
            <a:fld id="{00000000-1234-1234-1234-123412341234}" type="slidenum">
              <a:rPr lang="en-CA" sz="1400" b="1" i="0" u="none" strike="noStrike" cap="none" smtClean="0">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95176144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pPr marL="0" marR="0" lvl="0" indent="0" algn="l" rtl="0">
              <a:spcBef>
                <a:spcPts val="0"/>
              </a:spcBef>
              <a:spcAft>
                <a:spcPts val="0"/>
              </a:spcAft>
              <a:buSzPct val="25000"/>
              <a:buNone/>
            </a:pPr>
            <a:fld id="{00000000-1234-1234-1234-123412341234}" type="slidenum">
              <a:rPr lang="en-CA" sz="1400" b="1" i="0" u="none" strike="noStrike" cap="none" smtClean="0">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247996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pPr marL="0" marR="0" lvl="0" indent="0" algn="l" rtl="0">
              <a:spcBef>
                <a:spcPts val="0"/>
              </a:spcBef>
              <a:spcAft>
                <a:spcPts val="0"/>
              </a:spcAft>
              <a:buSzPct val="25000"/>
              <a:buNone/>
            </a:pPr>
            <a:fld id="{00000000-1234-1234-1234-123412341234}" type="slidenum">
              <a:rPr lang="en-CA" sz="1400" b="1" i="0" u="none" strike="noStrike" cap="none" smtClean="0">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13554787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pPr marL="0" marR="0" lvl="0" indent="0" algn="l" rtl="0">
              <a:spcBef>
                <a:spcPts val="0"/>
              </a:spcBef>
              <a:spcAft>
                <a:spcPts val="0"/>
              </a:spcAft>
              <a:buSzPct val="25000"/>
              <a:buNone/>
            </a:pPr>
            <a:fld id="{00000000-1234-1234-1234-123412341234}" type="slidenum">
              <a:rPr lang="en-CA" sz="1400" b="1" i="0" u="none" strike="noStrike" cap="none" smtClean="0">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4142313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l" rtl="0">
              <a:spcBef>
                <a:spcPts val="0"/>
              </a:spcBef>
              <a:spcAft>
                <a:spcPts val="0"/>
              </a:spcAft>
              <a:buSzPct val="25000"/>
              <a:buNone/>
            </a:pPr>
            <a:fld id="{00000000-1234-1234-1234-123412341234}" type="slidenum">
              <a:rPr lang="en-CA" sz="1400" b="1" i="0" u="none" strike="noStrike" cap="none" smtClean="0">
                <a:solidFill>
                  <a:srgbClr val="FFFFFF"/>
                </a:solidFill>
                <a:latin typeface="Arial"/>
                <a:ea typeface="Arial"/>
                <a:cs typeface="Arial"/>
                <a:sym typeface="Arial"/>
              </a:rPr>
              <a:t>‹#›</a:t>
            </a:fld>
            <a:endParaRPr lang="en-CA" sz="1400" b="1"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23091907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hape 96"/>
          <p:cNvSpPr txBox="1"/>
          <p:nvPr/>
        </p:nvSpPr>
        <p:spPr>
          <a:xfrm>
            <a:off x="377100" y="685800"/>
            <a:ext cx="8766900" cy="900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3600" dirty="0" smtClean="0">
                <a:solidFill>
                  <a:schemeClr val="tx1"/>
                </a:solidFill>
              </a:rPr>
              <a:t>Keep this slide hidden</a:t>
            </a:r>
            <a:endParaRPr lang="en-CA" sz="2800" i="1" dirty="0">
              <a:solidFill>
                <a:schemeClr val="tx1"/>
              </a:solidFill>
            </a:endParaRPr>
          </a:p>
        </p:txBody>
      </p:sp>
      <p:sp>
        <p:nvSpPr>
          <p:cNvPr id="4" name="Shape 97"/>
          <p:cNvSpPr/>
          <p:nvPr/>
        </p:nvSpPr>
        <p:spPr>
          <a:xfrm>
            <a:off x="372337" y="1609910"/>
            <a:ext cx="7888350" cy="4867089"/>
          </a:xfrm>
          <a:prstGeom prst="rect">
            <a:avLst/>
          </a:prstGeom>
          <a:noFill/>
          <a:ln>
            <a:noFill/>
          </a:ln>
        </p:spPr>
        <p:txBody>
          <a:bodyPr lIns="91425" tIns="45700" rIns="91425" bIns="45700" anchor="t" anchorCtr="0">
            <a:noAutofit/>
          </a:bodyPr>
          <a:lstStyle/>
          <a:p>
            <a:pPr marR="0" lvl="0" algn="l" rtl="0">
              <a:spcBef>
                <a:spcPts val="0"/>
              </a:spcBef>
              <a:spcAft>
                <a:spcPts val="1000"/>
              </a:spcAft>
              <a:buSzPct val="100000"/>
            </a:pPr>
            <a:r>
              <a:rPr lang="en-CA" sz="2400" b="0" i="0" u="none" strike="noStrike" cap="none" dirty="0" smtClean="0">
                <a:latin typeface="+mn-lt"/>
                <a:ea typeface="Helvetica Neue"/>
                <a:cs typeface="Helvetica Neue"/>
                <a:sym typeface="Helvetica Neue"/>
              </a:rPr>
              <a:t>This slide details the skills we are trying to help people build in this first synchro session. Feel free to modify the session approach but keep these basic skill-building activities included in some way:</a:t>
            </a:r>
          </a:p>
          <a:p>
            <a:pPr marL="457200" marR="0" lvl="0" indent="-457200" algn="l" rtl="0">
              <a:spcBef>
                <a:spcPts val="0"/>
              </a:spcBef>
              <a:spcAft>
                <a:spcPts val="1000"/>
              </a:spcAft>
              <a:buSzPct val="100000"/>
              <a:buFont typeface="Arial" charset="0"/>
              <a:buChar char="•"/>
            </a:pPr>
            <a:r>
              <a:rPr lang="en-CA" sz="2400" dirty="0" smtClean="0">
                <a:latin typeface="+mn-lt"/>
                <a:ea typeface="Helvetica Neue"/>
                <a:cs typeface="Helvetica Neue"/>
                <a:sym typeface="Helvetica Neue"/>
              </a:rPr>
              <a:t>Using the audio set up wizard</a:t>
            </a:r>
          </a:p>
          <a:p>
            <a:pPr marL="457200" marR="0" lvl="0" indent="-457200" algn="l" rtl="0">
              <a:spcBef>
                <a:spcPts val="0"/>
              </a:spcBef>
              <a:spcAft>
                <a:spcPts val="1000"/>
              </a:spcAft>
              <a:buSzPct val="100000"/>
              <a:buFont typeface="Arial" charset="0"/>
              <a:buChar char="•"/>
            </a:pPr>
            <a:r>
              <a:rPr lang="en-CA" sz="2400" dirty="0" smtClean="0">
                <a:latin typeface="+mn-lt"/>
                <a:ea typeface="Helvetica Neue"/>
                <a:cs typeface="Helvetica Neue"/>
                <a:sym typeface="Helvetica Neue"/>
              </a:rPr>
              <a:t>Using their Talk and Video buttons</a:t>
            </a:r>
          </a:p>
          <a:p>
            <a:pPr marL="457200" marR="0" lvl="0" indent="-457200" algn="l" rtl="0">
              <a:spcBef>
                <a:spcPts val="0"/>
              </a:spcBef>
              <a:spcAft>
                <a:spcPts val="1000"/>
              </a:spcAft>
              <a:buSzPct val="100000"/>
              <a:buFont typeface="Arial" charset="0"/>
              <a:buChar char="•"/>
            </a:pPr>
            <a:r>
              <a:rPr lang="en-CA" sz="2400" dirty="0" smtClean="0">
                <a:latin typeface="+mn-lt"/>
                <a:ea typeface="Helvetica Neue"/>
                <a:cs typeface="Helvetica Neue"/>
                <a:sym typeface="Helvetica Neue"/>
              </a:rPr>
              <a:t>Participants panel: emoticons, hand raising, away button and polling tool</a:t>
            </a:r>
          </a:p>
          <a:p>
            <a:pPr marL="457200" marR="0" lvl="0" indent="-457200" algn="l" rtl="0">
              <a:spcBef>
                <a:spcPts val="0"/>
              </a:spcBef>
              <a:spcAft>
                <a:spcPts val="1000"/>
              </a:spcAft>
              <a:buSzPct val="100000"/>
              <a:buFont typeface="Arial" charset="0"/>
              <a:buChar char="•"/>
            </a:pPr>
            <a:r>
              <a:rPr lang="en-CA" sz="2400" dirty="0" smtClean="0">
                <a:latin typeface="+mn-lt"/>
                <a:ea typeface="Helvetica Neue"/>
                <a:cs typeface="Helvetica Neue"/>
                <a:sym typeface="Helvetica Neue"/>
              </a:rPr>
              <a:t>Using the Chat panel</a:t>
            </a:r>
          </a:p>
          <a:p>
            <a:pPr marL="457200" marR="0" lvl="0" indent="-457200" algn="l" rtl="0">
              <a:spcBef>
                <a:spcPts val="0"/>
              </a:spcBef>
              <a:spcAft>
                <a:spcPts val="1000"/>
              </a:spcAft>
              <a:buSzPct val="100000"/>
              <a:buFont typeface="Arial" charset="0"/>
              <a:buChar char="•"/>
            </a:pPr>
            <a:r>
              <a:rPr lang="en-CA" sz="2400" dirty="0" smtClean="0">
                <a:latin typeface="+mn-lt"/>
                <a:ea typeface="Helvetica Neue"/>
                <a:cs typeface="Helvetica Neue"/>
                <a:sym typeface="Helvetica Neue"/>
              </a:rPr>
              <a:t>Toolbar – Circle tool, Typing tool</a:t>
            </a:r>
          </a:p>
          <a:p>
            <a:pPr marL="457200" marR="0" lvl="0" indent="-457200" algn="l" rtl="0">
              <a:spcBef>
                <a:spcPts val="0"/>
              </a:spcBef>
              <a:spcAft>
                <a:spcPts val="1000"/>
              </a:spcAft>
              <a:buSzPct val="100000"/>
              <a:buFont typeface="Arial" charset="0"/>
              <a:buChar char="•"/>
            </a:pPr>
            <a:endParaRPr sz="3200" dirty="0">
              <a:latin typeface="Helvetica Neue"/>
              <a:ea typeface="Helvetica Neue"/>
              <a:cs typeface="Helvetica Neue"/>
              <a:sym typeface="Helvetica Neue"/>
            </a:endParaRPr>
          </a:p>
        </p:txBody>
      </p:sp>
    </p:spTree>
    <p:extLst>
      <p:ext uri="{BB962C8B-B14F-4D97-AF65-F5344CB8AC3E}">
        <p14:creationId xmlns:p14="http://schemas.microsoft.com/office/powerpoint/2010/main" val="442705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60"/>
          <p:cNvSpPr/>
          <p:nvPr/>
        </p:nvSpPr>
        <p:spPr>
          <a:xfrm>
            <a:off x="533400" y="685800"/>
            <a:ext cx="7772400" cy="923399"/>
          </a:xfrm>
          <a:prstGeom prst="rect">
            <a:avLst/>
          </a:prstGeom>
          <a:noFill/>
          <a:ln>
            <a:noFill/>
          </a:ln>
        </p:spPr>
        <p:txBody>
          <a:bodyPr lIns="91425" tIns="45700" rIns="91425" bIns="45700" anchor="t" anchorCtr="0">
            <a:noAutofit/>
          </a:bodyPr>
          <a:lstStyle/>
          <a:p>
            <a:pPr marL="0" marR="0" lvl="0" indent="0" rtl="0">
              <a:spcBef>
                <a:spcPts val="0"/>
              </a:spcBef>
              <a:spcAft>
                <a:spcPts val="0"/>
              </a:spcAft>
              <a:buSzPct val="25000"/>
              <a:buNone/>
            </a:pPr>
            <a:r>
              <a:rPr lang="en-CA" sz="4400" dirty="0" smtClean="0">
                <a:solidFill>
                  <a:schemeClr val="tx1"/>
                </a:solidFill>
              </a:rPr>
              <a:t>Questions?</a:t>
            </a:r>
            <a:endParaRPr lang="en-CA" sz="4400" dirty="0">
              <a:solidFill>
                <a:schemeClr val="tx1"/>
              </a:solidFill>
            </a:endParaRPr>
          </a:p>
        </p:txBody>
      </p:sp>
      <p:sp>
        <p:nvSpPr>
          <p:cNvPr id="5" name="Shape 103"/>
          <p:cNvSpPr txBox="1"/>
          <p:nvPr/>
        </p:nvSpPr>
        <p:spPr>
          <a:xfrm>
            <a:off x="1" y="6239272"/>
            <a:ext cx="7285700" cy="323056"/>
          </a:xfrm>
          <a:prstGeom prst="rect">
            <a:avLst/>
          </a:prstGeom>
          <a:solidFill>
            <a:srgbClr val="00B050"/>
          </a:solidFill>
          <a:ln>
            <a:noFill/>
          </a:ln>
        </p:spPr>
        <p:txBody>
          <a:bodyPr lIns="91425" tIns="45700" rIns="91425" bIns="45700" anchor="t" anchorCtr="0">
            <a:noAutofit/>
          </a:bodyPr>
          <a:lstStyle/>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700" y="6096000"/>
            <a:ext cx="1417323" cy="609601"/>
          </a:xfrm>
          <a:prstGeom prst="rect">
            <a:avLst/>
          </a:prstGeom>
        </p:spPr>
      </p:pic>
      <p:pic>
        <p:nvPicPr>
          <p:cNvPr id="1026" name="Picture 2" descr="C:\Users\AMK\AppData\Local\Microsoft\Windows\INetCache\IE\CXFOJVJ2\question_makrs_cutie_mark_by_rildraw-d4byewl[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957624"/>
            <a:ext cx="4168421" cy="4129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045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60"/>
          <p:cNvSpPr/>
          <p:nvPr/>
        </p:nvSpPr>
        <p:spPr>
          <a:xfrm>
            <a:off x="533400" y="685800"/>
            <a:ext cx="7772400" cy="923399"/>
          </a:xfrm>
          <a:prstGeom prst="rect">
            <a:avLst/>
          </a:prstGeom>
          <a:noFill/>
          <a:ln>
            <a:noFill/>
          </a:ln>
        </p:spPr>
        <p:txBody>
          <a:bodyPr lIns="91425" tIns="45700" rIns="91425" bIns="45700" anchor="t" anchorCtr="0">
            <a:noAutofit/>
          </a:bodyPr>
          <a:lstStyle/>
          <a:p>
            <a:pPr marL="0" marR="0" lvl="0" indent="0" rtl="0">
              <a:spcBef>
                <a:spcPts val="0"/>
              </a:spcBef>
              <a:spcAft>
                <a:spcPts val="0"/>
              </a:spcAft>
              <a:buSzPct val="25000"/>
              <a:buNone/>
            </a:pPr>
            <a:r>
              <a:rPr lang="en-CA" sz="4400" dirty="0" smtClean="0">
                <a:solidFill>
                  <a:schemeClr val="tx1"/>
                </a:solidFill>
              </a:rPr>
              <a:t>Exiting the Collaborate Room</a:t>
            </a:r>
            <a:endParaRPr lang="en-CA" sz="4400" dirty="0">
              <a:solidFill>
                <a:schemeClr val="tx1"/>
              </a:solidFill>
            </a:endParaRPr>
          </a:p>
        </p:txBody>
      </p:sp>
      <p:sp>
        <p:nvSpPr>
          <p:cNvPr id="3" name="TextBox 2"/>
          <p:cNvSpPr txBox="1"/>
          <p:nvPr/>
        </p:nvSpPr>
        <p:spPr>
          <a:xfrm>
            <a:off x="1143000" y="2057400"/>
            <a:ext cx="6705600" cy="3108543"/>
          </a:xfrm>
          <a:prstGeom prst="rect">
            <a:avLst/>
          </a:prstGeom>
          <a:noFill/>
        </p:spPr>
        <p:txBody>
          <a:bodyPr wrap="square" rtlCol="0">
            <a:spAutoFit/>
          </a:bodyPr>
          <a:lstStyle/>
          <a:p>
            <a:pPr marL="457200" indent="-457200">
              <a:buFont typeface="Wingdings" charset="2"/>
              <a:buChar char="ü"/>
            </a:pPr>
            <a:r>
              <a:rPr lang="en-US" sz="2800" dirty="0" smtClean="0"/>
              <a:t>Close the window and you’ll close Collaborate</a:t>
            </a:r>
          </a:p>
          <a:p>
            <a:pPr marL="457200" indent="-457200">
              <a:buFont typeface="Wingdings" charset="2"/>
              <a:buChar char="ü"/>
            </a:pPr>
            <a:r>
              <a:rPr lang="en-US" sz="2800" dirty="0" smtClean="0"/>
              <a:t>You don’t have to remove any slides, they just disappear</a:t>
            </a:r>
          </a:p>
          <a:p>
            <a:pPr marL="457200" indent="-457200">
              <a:buFont typeface="Wingdings" charset="2"/>
              <a:buChar char="ü"/>
            </a:pPr>
            <a:r>
              <a:rPr lang="en-US" sz="2800" dirty="0" smtClean="0"/>
              <a:t>All people have to exit the Collaborate room before the session recording will create itself</a:t>
            </a:r>
            <a:endParaRPr lang="en-US" sz="2800" dirty="0"/>
          </a:p>
        </p:txBody>
      </p:sp>
      <p:sp>
        <p:nvSpPr>
          <p:cNvPr id="4" name="Shape 103"/>
          <p:cNvSpPr txBox="1"/>
          <p:nvPr/>
        </p:nvSpPr>
        <p:spPr>
          <a:xfrm>
            <a:off x="1" y="6239272"/>
            <a:ext cx="7285700" cy="323056"/>
          </a:xfrm>
          <a:prstGeom prst="rect">
            <a:avLst/>
          </a:prstGeom>
          <a:solidFill>
            <a:srgbClr val="00B050"/>
          </a:solidFill>
          <a:ln>
            <a:noFill/>
          </a:ln>
        </p:spPr>
        <p:txBody>
          <a:bodyPr lIns="91425" tIns="45700" rIns="91425" bIns="45700" anchor="t" anchorCtr="0">
            <a:noAutofit/>
          </a:bodyPr>
          <a:lstStyle/>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700" y="6096000"/>
            <a:ext cx="1417323" cy="609601"/>
          </a:xfrm>
          <a:prstGeom prst="rect">
            <a:avLst/>
          </a:prstGeom>
        </p:spPr>
      </p:pic>
    </p:spTree>
    <p:extLst>
      <p:ext uri="{BB962C8B-B14F-4D97-AF65-F5344CB8AC3E}">
        <p14:creationId xmlns:p14="http://schemas.microsoft.com/office/powerpoint/2010/main" val="1604340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6" name="Shape 96"/>
          <p:cNvSpPr txBox="1"/>
          <p:nvPr/>
        </p:nvSpPr>
        <p:spPr>
          <a:xfrm>
            <a:off x="130575" y="737115"/>
            <a:ext cx="8766900" cy="9002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CA" sz="3600" dirty="0" smtClean="0">
                <a:solidFill>
                  <a:schemeClr val="tx1"/>
                </a:solidFill>
              </a:rPr>
              <a:t>Welcome to FLO Synchronous!</a:t>
            </a:r>
            <a:endParaRPr lang="en-CA" sz="2800" i="1" dirty="0">
              <a:solidFill>
                <a:schemeClr val="tx1"/>
              </a:solidFill>
            </a:endParaRPr>
          </a:p>
        </p:txBody>
      </p:sp>
      <p:sp>
        <p:nvSpPr>
          <p:cNvPr id="97" name="Shape 97"/>
          <p:cNvSpPr/>
          <p:nvPr/>
        </p:nvSpPr>
        <p:spPr>
          <a:xfrm>
            <a:off x="589343" y="2352016"/>
            <a:ext cx="7888350" cy="3515384"/>
          </a:xfrm>
          <a:prstGeom prst="rect">
            <a:avLst/>
          </a:prstGeom>
          <a:noFill/>
          <a:ln>
            <a:noFill/>
          </a:ln>
        </p:spPr>
        <p:txBody>
          <a:bodyPr lIns="91425" tIns="45700" rIns="91425" bIns="45700" anchor="t" anchorCtr="0">
            <a:noAutofit/>
          </a:bodyPr>
          <a:lstStyle/>
          <a:p>
            <a:pPr marR="0" lvl="0" algn="l" rtl="0">
              <a:spcBef>
                <a:spcPts val="0"/>
              </a:spcBef>
              <a:spcAft>
                <a:spcPts val="1000"/>
              </a:spcAft>
              <a:buSzPct val="100000"/>
            </a:pPr>
            <a:r>
              <a:rPr lang="en-CA" sz="2400" b="0" i="0" u="none" strike="noStrike" cap="none" dirty="0" smtClean="0">
                <a:latin typeface="+mn-lt"/>
                <a:ea typeface="Helvetica Neue"/>
                <a:cs typeface="Helvetica Neue"/>
                <a:sym typeface="Helvetica Neue"/>
              </a:rPr>
              <a:t>Check your sound while you’re waiting…</a:t>
            </a:r>
          </a:p>
          <a:p>
            <a:pPr marL="742950" marR="0" lvl="0" indent="-742950" algn="l" rtl="0">
              <a:spcBef>
                <a:spcPts val="0"/>
              </a:spcBef>
              <a:spcAft>
                <a:spcPts val="1000"/>
              </a:spcAft>
              <a:buSzPct val="100000"/>
              <a:buFont typeface="Helvetica Neue"/>
              <a:buAutoNum type="arabicPeriod"/>
            </a:pPr>
            <a:r>
              <a:rPr lang="en-CA" sz="2400" b="0" i="0" u="none" strike="noStrike" cap="none" dirty="0" smtClean="0">
                <a:latin typeface="+mn-lt"/>
                <a:ea typeface="Helvetica Neue"/>
                <a:cs typeface="Helvetica Neue"/>
                <a:sym typeface="Helvetica Neue"/>
              </a:rPr>
              <a:t>Hook </a:t>
            </a:r>
            <a:r>
              <a:rPr lang="en-CA" sz="2400" b="0" i="0" u="none" strike="noStrike" cap="none" dirty="0">
                <a:latin typeface="+mn-lt"/>
                <a:ea typeface="Helvetica Neue"/>
                <a:cs typeface="Helvetica Neue"/>
                <a:sym typeface="Helvetica Neue"/>
              </a:rPr>
              <a:t>up your headset</a:t>
            </a:r>
          </a:p>
          <a:p>
            <a:pPr marL="742950" marR="0" lvl="0" indent="-742950" algn="l" rtl="0">
              <a:spcBef>
                <a:spcPts val="0"/>
              </a:spcBef>
              <a:spcAft>
                <a:spcPts val="1000"/>
              </a:spcAft>
              <a:buSzPct val="100000"/>
              <a:buFont typeface="Helvetica Neue"/>
              <a:buAutoNum type="arabicPeriod"/>
            </a:pPr>
            <a:r>
              <a:rPr lang="en-CA" sz="2400" b="0" i="0" u="none" strike="noStrike" cap="none" dirty="0" smtClean="0">
                <a:latin typeface="+mn-lt"/>
                <a:ea typeface="Helvetica Neue"/>
                <a:cs typeface="Helvetica Neue"/>
                <a:sym typeface="Helvetica Neue"/>
              </a:rPr>
              <a:t>Choose your </a:t>
            </a:r>
            <a:r>
              <a:rPr lang="en-CA" sz="2400" b="0" i="0" u="none" strike="noStrike" cap="none" dirty="0">
                <a:solidFill>
                  <a:srgbClr val="00B050"/>
                </a:solidFill>
                <a:latin typeface="+mn-lt"/>
                <a:ea typeface="Helvetica Neue"/>
                <a:cs typeface="Helvetica Neue"/>
                <a:sym typeface="Helvetica Neue"/>
              </a:rPr>
              <a:t>audio </a:t>
            </a:r>
            <a:r>
              <a:rPr lang="en-CA" sz="2400" b="0" i="0" u="none" strike="noStrike" cap="none" dirty="0" smtClean="0">
                <a:solidFill>
                  <a:srgbClr val="00B050"/>
                </a:solidFill>
                <a:latin typeface="+mn-lt"/>
                <a:ea typeface="Helvetica Neue"/>
                <a:cs typeface="Helvetica Neue"/>
                <a:sym typeface="Helvetica Neue"/>
              </a:rPr>
              <a:t>source</a:t>
            </a:r>
          </a:p>
          <a:p>
            <a:pPr marL="742950" marR="0" lvl="0" indent="-742950" algn="l" rtl="0">
              <a:spcBef>
                <a:spcPts val="0"/>
              </a:spcBef>
              <a:spcAft>
                <a:spcPts val="1000"/>
              </a:spcAft>
              <a:buSzPct val="100000"/>
              <a:buFont typeface="Helvetica Neue"/>
              <a:buAutoNum type="arabicPeriod"/>
            </a:pPr>
            <a:r>
              <a:rPr lang="en-CA" sz="2400" dirty="0" smtClean="0">
                <a:latin typeface="+mn-lt"/>
                <a:ea typeface="Helvetica Neue"/>
                <a:cs typeface="Helvetica Neue"/>
                <a:sym typeface="Helvetica Neue"/>
              </a:rPr>
              <a:t>Choose your </a:t>
            </a:r>
            <a:r>
              <a:rPr lang="en-CA" sz="2400" dirty="0" smtClean="0">
                <a:solidFill>
                  <a:srgbClr val="7030A0"/>
                </a:solidFill>
                <a:latin typeface="+mn-lt"/>
                <a:ea typeface="Helvetica Neue"/>
                <a:cs typeface="Helvetica Neue"/>
                <a:sym typeface="Helvetica Neue"/>
              </a:rPr>
              <a:t>video source</a:t>
            </a:r>
          </a:p>
          <a:p>
            <a:pPr marL="742950" marR="0" lvl="0" indent="-742950" algn="l" rtl="0">
              <a:spcBef>
                <a:spcPts val="0"/>
              </a:spcBef>
              <a:spcAft>
                <a:spcPts val="1000"/>
              </a:spcAft>
              <a:buSzPct val="100000"/>
              <a:buFont typeface="Helvetica Neue"/>
              <a:buAutoNum type="arabicPeriod"/>
            </a:pPr>
            <a:r>
              <a:rPr lang="en-CA" sz="2400" b="0" i="0" u="none" strike="noStrike" cap="none" dirty="0" smtClean="0">
                <a:solidFill>
                  <a:schemeClr val="tx1"/>
                </a:solidFill>
                <a:latin typeface="+mn-lt"/>
                <a:ea typeface="Helvetica Neue"/>
                <a:cs typeface="Helvetica Neue"/>
                <a:sym typeface="Helvetica Neue"/>
              </a:rPr>
              <a:t>Un collapse the side panel        	      and say “Hi” in the chat area</a:t>
            </a:r>
            <a:endParaRPr lang="en-CA" sz="2400" b="0" i="0" u="none" strike="noStrike" cap="none" dirty="0">
              <a:solidFill>
                <a:schemeClr val="tx1"/>
              </a:solidFill>
              <a:latin typeface="+mn-lt"/>
              <a:ea typeface="Helvetica Neue"/>
              <a:cs typeface="Helvetica Neue"/>
              <a:sym typeface="Helvetica Neue"/>
            </a:endParaRPr>
          </a:p>
          <a:p>
            <a:pPr marR="0" lvl="0" algn="l" rtl="0">
              <a:spcBef>
                <a:spcPts val="0"/>
              </a:spcBef>
              <a:spcAft>
                <a:spcPts val="1000"/>
              </a:spcAft>
              <a:buSzPct val="100000"/>
            </a:pPr>
            <a:endParaRPr lang="en-CA" sz="2400" dirty="0" smtClean="0">
              <a:latin typeface="+mn-lt"/>
              <a:ea typeface="Helvetica Neue"/>
              <a:cs typeface="Helvetica Neue"/>
              <a:sym typeface="Helvetica Neue"/>
            </a:endParaRPr>
          </a:p>
          <a:p>
            <a:pPr marR="0" lvl="0" algn="l" rtl="0">
              <a:spcBef>
                <a:spcPts val="0"/>
              </a:spcBef>
              <a:spcAft>
                <a:spcPts val="1000"/>
              </a:spcAft>
              <a:buNone/>
            </a:pPr>
            <a:endParaRPr sz="3200" dirty="0">
              <a:latin typeface="Helvetica Neue"/>
              <a:ea typeface="Helvetica Neue"/>
              <a:cs typeface="Helvetica Neue"/>
              <a:sym typeface="Helvetica Neue"/>
            </a:endParaRPr>
          </a:p>
        </p:txBody>
      </p:sp>
      <p:sp>
        <p:nvSpPr>
          <p:cNvPr id="5" name="Shape 113"/>
          <p:cNvSpPr txBox="1"/>
          <p:nvPr/>
        </p:nvSpPr>
        <p:spPr>
          <a:xfrm>
            <a:off x="6251198" y="1595277"/>
            <a:ext cx="2464230" cy="1015662"/>
          </a:xfrm>
          <a:prstGeom prst="rect">
            <a:avLst/>
          </a:prstGeom>
          <a:solidFill>
            <a:schemeClr val="bg2">
              <a:lumMod val="20000"/>
              <a:lumOff val="80000"/>
            </a:scheme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CA" sz="2000" b="1" i="1" u="none" strike="noStrike" cap="none" dirty="0">
                <a:latin typeface="Arial"/>
                <a:ea typeface="Arial"/>
                <a:cs typeface="Arial"/>
                <a:sym typeface="Arial"/>
              </a:rPr>
              <a:t>Please note!  </a:t>
            </a:r>
          </a:p>
          <a:p>
            <a:pPr marL="0" marR="0" lvl="0" indent="0" algn="ctr" rtl="0">
              <a:spcBef>
                <a:spcPts val="0"/>
              </a:spcBef>
              <a:spcAft>
                <a:spcPts val="0"/>
              </a:spcAft>
              <a:buSzPct val="25000"/>
              <a:buNone/>
            </a:pPr>
            <a:r>
              <a:rPr lang="en-CA" sz="2000" b="0" i="0" u="none" strike="noStrike" cap="none" dirty="0">
                <a:latin typeface="Arial"/>
                <a:ea typeface="Arial"/>
                <a:cs typeface="Arial"/>
                <a:sym typeface="Arial"/>
              </a:rPr>
              <a:t>This session will be recorded</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700" y="6096000"/>
            <a:ext cx="1417323" cy="609601"/>
          </a:xfrm>
          <a:prstGeom prst="rect">
            <a:avLst/>
          </a:prstGeom>
        </p:spPr>
      </p:pic>
      <p:sp>
        <p:nvSpPr>
          <p:cNvPr id="8" name="Shape 103"/>
          <p:cNvSpPr txBox="1"/>
          <p:nvPr/>
        </p:nvSpPr>
        <p:spPr>
          <a:xfrm>
            <a:off x="1" y="6239272"/>
            <a:ext cx="7285700" cy="323056"/>
          </a:xfrm>
          <a:prstGeom prst="rect">
            <a:avLst/>
          </a:prstGeom>
          <a:solidFill>
            <a:srgbClr val="00B050"/>
          </a:solidFill>
          <a:ln>
            <a:noFill/>
          </a:ln>
        </p:spPr>
        <p:txBody>
          <a:bodyPr lIns="91425" tIns="45700" rIns="91425" bIns="45700" anchor="t" anchorCtr="0">
            <a:noAutofit/>
          </a:bodyPr>
          <a:lstStyle/>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9261" y="2819400"/>
            <a:ext cx="2705100" cy="542925"/>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4400" y="5181600"/>
            <a:ext cx="3571875" cy="552450"/>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24400" y="4433780"/>
            <a:ext cx="857250" cy="600075"/>
          </a:xfrm>
          <a:prstGeom prst="rect">
            <a:avLst/>
          </a:prstGeom>
        </p:spPr>
      </p:pic>
      <p:sp>
        <p:nvSpPr>
          <p:cNvPr id="7" name="Up Arrow 6"/>
          <p:cNvSpPr/>
          <p:nvPr/>
        </p:nvSpPr>
        <p:spPr>
          <a:xfrm>
            <a:off x="6251198" y="3416166"/>
            <a:ext cx="484632" cy="553539"/>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Up Arrow 8"/>
          <p:cNvSpPr/>
          <p:nvPr/>
        </p:nvSpPr>
        <p:spPr>
          <a:xfrm>
            <a:off x="6801069" y="3397659"/>
            <a:ext cx="484632" cy="553539"/>
          </a:xfrm>
          <a:prstGeom prst="upArrow">
            <a:avLst/>
          </a:prstGeom>
          <a:solidFill>
            <a:schemeClr val="accent4"/>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ight Arrow 9"/>
          <p:cNvSpPr/>
          <p:nvPr/>
        </p:nvSpPr>
        <p:spPr>
          <a:xfrm>
            <a:off x="3962399" y="5249418"/>
            <a:ext cx="658859"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15874407"/>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ctrTitle"/>
          </p:nvPr>
        </p:nvSpPr>
        <p:spPr>
          <a:xfrm>
            <a:off x="647700" y="2006598"/>
            <a:ext cx="7848599" cy="1143000"/>
          </a:xfrm>
          <a:prstGeom prst="rect">
            <a:avLst/>
          </a:prstGeom>
          <a:noFill/>
          <a:ln>
            <a:noFill/>
          </a:ln>
        </p:spPr>
        <p:txBody>
          <a:bodyPr lIns="91425" tIns="45700" rIns="91425" bIns="45700" anchor="b" anchorCtr="0">
            <a:noAutofit/>
          </a:bodyPr>
          <a:lstStyle/>
          <a:p>
            <a:pPr marL="0" marR="0" lvl="0" indent="0" algn="l" rtl="0">
              <a:spcBef>
                <a:spcPts val="0"/>
              </a:spcBef>
              <a:spcAft>
                <a:spcPts val="0"/>
              </a:spcAft>
              <a:buSzPct val="25000"/>
              <a:buNone/>
            </a:pPr>
            <a:r>
              <a:rPr lang="en-CA" sz="4400" b="0" i="0" u="none" strike="noStrike" cap="none" dirty="0" smtClean="0">
                <a:solidFill>
                  <a:schemeClr val="tx1"/>
                </a:solidFill>
                <a:latin typeface="Arial"/>
                <a:ea typeface="Arial"/>
                <a:cs typeface="Arial"/>
                <a:sym typeface="Arial"/>
              </a:rPr>
              <a:t>Welcome to</a:t>
            </a:r>
            <a:br>
              <a:rPr lang="en-CA" sz="4400" b="0" i="0" u="none" strike="noStrike" cap="none" dirty="0" smtClean="0">
                <a:solidFill>
                  <a:schemeClr val="tx1"/>
                </a:solidFill>
                <a:latin typeface="Arial"/>
                <a:ea typeface="Arial"/>
                <a:cs typeface="Arial"/>
                <a:sym typeface="Arial"/>
              </a:rPr>
            </a:br>
            <a:r>
              <a:rPr lang="en-CA" sz="4400" dirty="0" smtClean="0">
                <a:solidFill>
                  <a:schemeClr val="tx1"/>
                </a:solidFill>
              </a:rPr>
              <a:t>FLO Synchronous!</a:t>
            </a:r>
            <a:endParaRPr lang="en-CA" sz="4400" b="0" i="0" u="none" strike="noStrike" cap="none" dirty="0">
              <a:solidFill>
                <a:schemeClr val="tx1"/>
              </a:solidFill>
              <a:sym typeface="Arial"/>
            </a:endParaRPr>
          </a:p>
        </p:txBody>
      </p:sp>
      <p:sp>
        <p:nvSpPr>
          <p:cNvPr id="103" name="Shape 103"/>
          <p:cNvSpPr txBox="1"/>
          <p:nvPr/>
        </p:nvSpPr>
        <p:spPr>
          <a:xfrm>
            <a:off x="1" y="6239272"/>
            <a:ext cx="7285700" cy="323056"/>
          </a:xfrm>
          <a:prstGeom prst="rect">
            <a:avLst/>
          </a:prstGeom>
          <a:solidFill>
            <a:srgbClr val="00B050"/>
          </a:solidFill>
          <a:ln>
            <a:noFill/>
          </a:ln>
        </p:spPr>
        <p:txBody>
          <a:bodyPr lIns="91425" tIns="45700" rIns="91425" bIns="45700" anchor="t" anchorCtr="0">
            <a:noAutofit/>
          </a:bodyPr>
          <a:lstStyle/>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p:txBody>
      </p:sp>
      <p:sp>
        <p:nvSpPr>
          <p:cNvPr id="3" name="TextBox 2"/>
          <p:cNvSpPr txBox="1"/>
          <p:nvPr/>
        </p:nvSpPr>
        <p:spPr>
          <a:xfrm>
            <a:off x="647700" y="3596335"/>
            <a:ext cx="4800600" cy="400110"/>
          </a:xfrm>
          <a:prstGeom prst="rect">
            <a:avLst/>
          </a:prstGeom>
          <a:noFill/>
        </p:spPr>
        <p:txBody>
          <a:bodyPr wrap="square" rtlCol="0">
            <a:spAutoFit/>
          </a:bodyPr>
          <a:lstStyle/>
          <a:p>
            <a:r>
              <a:rPr lang="en-CA" sz="2000" b="1" dirty="0" smtClean="0">
                <a:solidFill>
                  <a:srgbClr val="009999"/>
                </a:solidFill>
                <a:latin typeface="+mj-lt"/>
                <a:ea typeface="Verdana" panose="020B0604030504040204" pitchFamily="34" charset="0"/>
                <a:cs typeface="Verdana" panose="020B0604030504040204" pitchFamily="34" charset="0"/>
              </a:rPr>
              <a:t>October  23 -  November 12</a:t>
            </a:r>
            <a:endParaRPr lang="en-CA" sz="2000" b="1" dirty="0">
              <a:solidFill>
                <a:srgbClr val="009999"/>
              </a:solidFill>
              <a:latin typeface="+mj-lt"/>
              <a:ea typeface="Verdana" panose="020B0604030504040204" pitchFamily="34" charset="0"/>
              <a:cs typeface="Verdana" panose="020B060403050404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700" y="6096000"/>
            <a:ext cx="1417323" cy="609601"/>
          </a:xfrm>
          <a:prstGeom prst="rect">
            <a:avLst/>
          </a:prstGeom>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2057400"/>
            <a:ext cx="6705600" cy="3539430"/>
          </a:xfrm>
          <a:prstGeom prst="rect">
            <a:avLst/>
          </a:prstGeom>
          <a:noFill/>
        </p:spPr>
        <p:txBody>
          <a:bodyPr wrap="square" rtlCol="0">
            <a:spAutoFit/>
          </a:bodyPr>
          <a:lstStyle/>
          <a:p>
            <a:pPr marL="457200" indent="-457200">
              <a:buFont typeface="Wingdings" charset="2"/>
              <a:buChar char="ü"/>
            </a:pPr>
            <a:r>
              <a:rPr lang="en-US" sz="2800" dirty="0" smtClean="0"/>
              <a:t>Get to know each other a little</a:t>
            </a:r>
          </a:p>
          <a:p>
            <a:pPr marL="457200" indent="-457200">
              <a:buFont typeface="Wingdings" charset="2"/>
              <a:buChar char="ü"/>
            </a:pPr>
            <a:r>
              <a:rPr lang="en-US" sz="2800" dirty="0" smtClean="0"/>
              <a:t>Overview the course and what it’s all about</a:t>
            </a:r>
          </a:p>
          <a:p>
            <a:pPr marL="457200" indent="-457200">
              <a:buFont typeface="Wingdings" charset="2"/>
              <a:buChar char="ü"/>
            </a:pPr>
            <a:r>
              <a:rPr lang="en-US" sz="2800" dirty="0" smtClean="0"/>
              <a:t>Think about which track you’d like to be on for the course</a:t>
            </a:r>
          </a:p>
          <a:p>
            <a:pPr marL="457200" indent="-457200">
              <a:buFont typeface="Wingdings" charset="2"/>
              <a:buChar char="ü"/>
            </a:pPr>
            <a:r>
              <a:rPr lang="en-US" sz="2800" dirty="0" smtClean="0"/>
              <a:t>Explore a few introductory features of Collaborate</a:t>
            </a:r>
          </a:p>
          <a:p>
            <a:endParaRPr lang="en-US" sz="2800" dirty="0"/>
          </a:p>
        </p:txBody>
      </p:sp>
      <p:sp>
        <p:nvSpPr>
          <p:cNvPr id="4" name="Shape 160"/>
          <p:cNvSpPr/>
          <p:nvPr/>
        </p:nvSpPr>
        <p:spPr>
          <a:xfrm>
            <a:off x="533400" y="685800"/>
            <a:ext cx="5319766" cy="923399"/>
          </a:xfrm>
          <a:prstGeom prst="rect">
            <a:avLst/>
          </a:prstGeom>
          <a:noFill/>
          <a:ln>
            <a:noFill/>
          </a:ln>
        </p:spPr>
        <p:txBody>
          <a:bodyPr lIns="91425" tIns="45700" rIns="91425" bIns="45700" anchor="t" anchorCtr="0">
            <a:noAutofit/>
          </a:bodyPr>
          <a:lstStyle/>
          <a:p>
            <a:pPr marL="0" marR="0" lvl="0" indent="0" rtl="0">
              <a:spcBef>
                <a:spcPts val="0"/>
              </a:spcBef>
              <a:spcAft>
                <a:spcPts val="0"/>
              </a:spcAft>
              <a:buSzPct val="25000"/>
              <a:buNone/>
            </a:pPr>
            <a:r>
              <a:rPr lang="en-CA" sz="4400" dirty="0" smtClean="0">
                <a:solidFill>
                  <a:schemeClr val="tx1"/>
                </a:solidFill>
              </a:rPr>
              <a:t>Agenda</a:t>
            </a:r>
            <a:endParaRPr lang="en-CA" sz="4400" dirty="0">
              <a:solidFill>
                <a:schemeClr val="tx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700" y="6096000"/>
            <a:ext cx="1417323" cy="609601"/>
          </a:xfrm>
          <a:prstGeom prst="rect">
            <a:avLst/>
          </a:prstGeom>
        </p:spPr>
      </p:pic>
      <p:sp>
        <p:nvSpPr>
          <p:cNvPr id="6" name="Shape 103"/>
          <p:cNvSpPr txBox="1"/>
          <p:nvPr/>
        </p:nvSpPr>
        <p:spPr>
          <a:xfrm>
            <a:off x="1" y="6239272"/>
            <a:ext cx="7285700" cy="323056"/>
          </a:xfrm>
          <a:prstGeom prst="rect">
            <a:avLst/>
          </a:prstGeom>
          <a:solidFill>
            <a:srgbClr val="00B050"/>
          </a:solidFill>
          <a:ln>
            <a:noFill/>
          </a:ln>
        </p:spPr>
        <p:txBody>
          <a:bodyPr lIns="91425" tIns="45700" rIns="91425" bIns="45700" anchor="t" anchorCtr="0">
            <a:noAutofit/>
          </a:bodyPr>
          <a:lstStyle/>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60355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Getting to Know Collaborate</a:t>
            </a:r>
            <a:endParaRPr lang="en-CA" dirty="0"/>
          </a:p>
        </p:txBody>
      </p:sp>
      <p:sp>
        <p:nvSpPr>
          <p:cNvPr id="3" name="Content Placeholder 2"/>
          <p:cNvSpPr>
            <a:spLocks noGrp="1"/>
          </p:cNvSpPr>
          <p:nvPr>
            <p:ph idx="1"/>
          </p:nvPr>
        </p:nvSpPr>
        <p:spPr/>
        <p:txBody>
          <a:bodyPr/>
          <a:lstStyle/>
          <a:p>
            <a:r>
              <a:rPr lang="en-CA" dirty="0" smtClean="0"/>
              <a:t>Chat</a:t>
            </a:r>
          </a:p>
          <a:p>
            <a:r>
              <a:rPr lang="en-CA" dirty="0" smtClean="0"/>
              <a:t>Polls</a:t>
            </a:r>
          </a:p>
          <a:p>
            <a:endParaRPr lang="en-CA" dirty="0"/>
          </a:p>
        </p:txBody>
      </p:sp>
      <p:sp>
        <p:nvSpPr>
          <p:cNvPr id="4" name="Shape 103"/>
          <p:cNvSpPr txBox="1"/>
          <p:nvPr/>
        </p:nvSpPr>
        <p:spPr>
          <a:xfrm>
            <a:off x="1" y="6239272"/>
            <a:ext cx="7285700" cy="323056"/>
          </a:xfrm>
          <a:prstGeom prst="rect">
            <a:avLst/>
          </a:prstGeom>
          <a:solidFill>
            <a:srgbClr val="00B050"/>
          </a:solidFill>
          <a:ln>
            <a:noFill/>
          </a:ln>
        </p:spPr>
        <p:txBody>
          <a:bodyPr lIns="91425" tIns="45700" rIns="91425" bIns="45700" anchor="t" anchorCtr="0">
            <a:noAutofit/>
          </a:bodyPr>
          <a:lstStyle/>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700" y="6096000"/>
            <a:ext cx="1417323" cy="609601"/>
          </a:xfrm>
          <a:prstGeom prst="rect">
            <a:avLst/>
          </a:prstGeom>
        </p:spPr>
      </p:pic>
    </p:spTree>
    <p:extLst>
      <p:ext uri="{BB962C8B-B14F-4D97-AF65-F5344CB8AC3E}">
        <p14:creationId xmlns:p14="http://schemas.microsoft.com/office/powerpoint/2010/main" val="4024178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Our Community</a:t>
            </a:r>
            <a:endParaRPr lang="en-CA" dirty="0"/>
          </a:p>
        </p:txBody>
      </p:sp>
      <p:sp>
        <p:nvSpPr>
          <p:cNvPr id="3" name="Content Placeholder 2"/>
          <p:cNvSpPr>
            <a:spLocks noGrp="1"/>
          </p:cNvSpPr>
          <p:nvPr>
            <p:ph idx="1"/>
          </p:nvPr>
        </p:nvSpPr>
        <p:spPr/>
        <p:txBody>
          <a:bodyPr/>
          <a:lstStyle/>
          <a:p>
            <a:r>
              <a:rPr lang="en-CA" dirty="0" smtClean="0"/>
              <a:t>Two Groups</a:t>
            </a:r>
          </a:p>
          <a:p>
            <a:r>
              <a:rPr lang="en-CA" dirty="0" smtClean="0"/>
              <a:t>Get to know you exercise</a:t>
            </a:r>
          </a:p>
          <a:p>
            <a:endParaRPr lang="en-CA" dirty="0"/>
          </a:p>
        </p:txBody>
      </p:sp>
      <p:sp>
        <p:nvSpPr>
          <p:cNvPr id="4" name="Shape 103"/>
          <p:cNvSpPr txBox="1"/>
          <p:nvPr/>
        </p:nvSpPr>
        <p:spPr>
          <a:xfrm>
            <a:off x="1" y="6239272"/>
            <a:ext cx="7285700" cy="323056"/>
          </a:xfrm>
          <a:prstGeom prst="rect">
            <a:avLst/>
          </a:prstGeom>
          <a:solidFill>
            <a:srgbClr val="00B050"/>
          </a:solidFill>
          <a:ln>
            <a:noFill/>
          </a:ln>
        </p:spPr>
        <p:txBody>
          <a:bodyPr lIns="91425" tIns="45700" rIns="91425" bIns="45700" anchor="t" anchorCtr="0">
            <a:noAutofit/>
          </a:bodyPr>
          <a:lstStyle/>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700" y="6096000"/>
            <a:ext cx="1417323" cy="609601"/>
          </a:xfrm>
          <a:prstGeom prst="rect">
            <a:avLst/>
          </a:prstGeom>
        </p:spPr>
      </p:pic>
    </p:spTree>
    <p:extLst>
      <p:ext uri="{BB962C8B-B14F-4D97-AF65-F5344CB8AC3E}">
        <p14:creationId xmlns:p14="http://schemas.microsoft.com/office/powerpoint/2010/main" val="653564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60"/>
          <p:cNvSpPr/>
          <p:nvPr/>
        </p:nvSpPr>
        <p:spPr>
          <a:xfrm>
            <a:off x="533400" y="685800"/>
            <a:ext cx="5319766" cy="923399"/>
          </a:xfrm>
          <a:prstGeom prst="rect">
            <a:avLst/>
          </a:prstGeom>
          <a:noFill/>
          <a:ln>
            <a:noFill/>
          </a:ln>
        </p:spPr>
        <p:txBody>
          <a:bodyPr lIns="91425" tIns="45700" rIns="91425" bIns="45700" anchor="t" anchorCtr="0">
            <a:noAutofit/>
          </a:bodyPr>
          <a:lstStyle/>
          <a:p>
            <a:pPr marL="0" marR="0" lvl="0" indent="0" rtl="0">
              <a:spcBef>
                <a:spcPts val="0"/>
              </a:spcBef>
              <a:spcAft>
                <a:spcPts val="0"/>
              </a:spcAft>
              <a:buSzPct val="25000"/>
              <a:buNone/>
            </a:pPr>
            <a:r>
              <a:rPr lang="en-CA" sz="4400" dirty="0" smtClean="0">
                <a:solidFill>
                  <a:schemeClr val="tx1"/>
                </a:solidFill>
              </a:rPr>
              <a:t>Course Overview</a:t>
            </a:r>
            <a:endParaRPr lang="en-CA" sz="4400" dirty="0">
              <a:solidFill>
                <a:schemeClr val="tx1"/>
              </a:solidFill>
            </a:endParaRPr>
          </a:p>
        </p:txBody>
      </p:sp>
      <p:sp>
        <p:nvSpPr>
          <p:cNvPr id="5" name="Rounded Rectangle 4"/>
          <p:cNvSpPr/>
          <p:nvPr/>
        </p:nvSpPr>
        <p:spPr>
          <a:xfrm>
            <a:off x="542365" y="1828800"/>
            <a:ext cx="7543800" cy="1143000"/>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85800" y="2198757"/>
            <a:ext cx="2209800" cy="707886"/>
          </a:xfrm>
          <a:prstGeom prst="rect">
            <a:avLst/>
          </a:prstGeom>
          <a:noFill/>
        </p:spPr>
        <p:txBody>
          <a:bodyPr wrap="square" rtlCol="0">
            <a:spAutoFit/>
          </a:bodyPr>
          <a:lstStyle/>
          <a:p>
            <a:r>
              <a:rPr lang="en-US" sz="4000" dirty="0" smtClean="0"/>
              <a:t>Week 1 </a:t>
            </a:r>
            <a:endParaRPr lang="en-US" sz="4000" dirty="0"/>
          </a:p>
        </p:txBody>
      </p:sp>
      <p:sp>
        <p:nvSpPr>
          <p:cNvPr id="7" name="TextBox 6"/>
          <p:cNvSpPr txBox="1"/>
          <p:nvPr/>
        </p:nvSpPr>
        <p:spPr>
          <a:xfrm>
            <a:off x="2599765" y="2291090"/>
            <a:ext cx="2532530" cy="523220"/>
          </a:xfrm>
          <a:prstGeom prst="rect">
            <a:avLst/>
          </a:prstGeom>
          <a:noFill/>
        </p:spPr>
        <p:txBody>
          <a:bodyPr wrap="square" rtlCol="0">
            <a:spAutoFit/>
          </a:bodyPr>
          <a:lstStyle/>
          <a:p>
            <a:r>
              <a:rPr lang="en-US" sz="2800" dirty="0" smtClean="0"/>
              <a:t>Preparing</a:t>
            </a:r>
            <a:endParaRPr lang="en-US" sz="2800" dirty="0"/>
          </a:p>
        </p:txBody>
      </p:sp>
      <p:sp>
        <p:nvSpPr>
          <p:cNvPr id="8" name="Rounded Rectangle 7"/>
          <p:cNvSpPr/>
          <p:nvPr/>
        </p:nvSpPr>
        <p:spPr>
          <a:xfrm>
            <a:off x="542365" y="3546004"/>
            <a:ext cx="7543799" cy="1102195"/>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76835" y="3804329"/>
            <a:ext cx="2209800" cy="707886"/>
          </a:xfrm>
          <a:prstGeom prst="rect">
            <a:avLst/>
          </a:prstGeom>
          <a:noFill/>
        </p:spPr>
        <p:txBody>
          <a:bodyPr wrap="square" rtlCol="0">
            <a:spAutoFit/>
          </a:bodyPr>
          <a:lstStyle/>
          <a:p>
            <a:r>
              <a:rPr lang="en-US" sz="4000" dirty="0" smtClean="0"/>
              <a:t>Week 2 </a:t>
            </a:r>
            <a:endParaRPr lang="en-US" sz="4000" dirty="0"/>
          </a:p>
        </p:txBody>
      </p:sp>
      <p:sp>
        <p:nvSpPr>
          <p:cNvPr id="10" name="TextBox 9"/>
          <p:cNvSpPr txBox="1"/>
          <p:nvPr/>
        </p:nvSpPr>
        <p:spPr>
          <a:xfrm>
            <a:off x="2590800" y="3896662"/>
            <a:ext cx="2532530" cy="523220"/>
          </a:xfrm>
          <a:prstGeom prst="rect">
            <a:avLst/>
          </a:prstGeom>
          <a:noFill/>
        </p:spPr>
        <p:txBody>
          <a:bodyPr wrap="square" rtlCol="0">
            <a:spAutoFit/>
          </a:bodyPr>
          <a:lstStyle/>
          <a:p>
            <a:r>
              <a:rPr lang="en-US" sz="2800" dirty="0" smtClean="0"/>
              <a:t>Facilitating</a:t>
            </a:r>
            <a:endParaRPr lang="en-US" sz="2800" dirty="0"/>
          </a:p>
        </p:txBody>
      </p:sp>
      <p:sp>
        <p:nvSpPr>
          <p:cNvPr id="11" name="Rounded Rectangle 10"/>
          <p:cNvSpPr/>
          <p:nvPr/>
        </p:nvSpPr>
        <p:spPr>
          <a:xfrm>
            <a:off x="542365" y="5181600"/>
            <a:ext cx="7543800" cy="1115720"/>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685800" y="5409901"/>
            <a:ext cx="2209800" cy="707886"/>
          </a:xfrm>
          <a:prstGeom prst="rect">
            <a:avLst/>
          </a:prstGeom>
          <a:noFill/>
        </p:spPr>
        <p:txBody>
          <a:bodyPr wrap="square" rtlCol="0">
            <a:spAutoFit/>
          </a:bodyPr>
          <a:lstStyle/>
          <a:p>
            <a:r>
              <a:rPr lang="en-US" sz="4000" dirty="0" smtClean="0"/>
              <a:t>Week 3 </a:t>
            </a:r>
            <a:endParaRPr lang="en-US" sz="4000" dirty="0"/>
          </a:p>
        </p:txBody>
      </p:sp>
      <p:sp>
        <p:nvSpPr>
          <p:cNvPr id="13" name="TextBox 12"/>
          <p:cNvSpPr txBox="1"/>
          <p:nvPr/>
        </p:nvSpPr>
        <p:spPr>
          <a:xfrm>
            <a:off x="2599765" y="5502234"/>
            <a:ext cx="2532530" cy="523220"/>
          </a:xfrm>
          <a:prstGeom prst="rect">
            <a:avLst/>
          </a:prstGeom>
          <a:noFill/>
        </p:spPr>
        <p:txBody>
          <a:bodyPr wrap="square" rtlCol="0">
            <a:spAutoFit/>
          </a:bodyPr>
          <a:lstStyle/>
          <a:p>
            <a:r>
              <a:rPr lang="en-US" sz="2800" dirty="0" smtClean="0"/>
              <a:t>Following Up</a:t>
            </a:r>
            <a:endParaRPr lang="en-US" sz="2800" dirty="0"/>
          </a:p>
        </p:txBody>
      </p:sp>
      <p:sp>
        <p:nvSpPr>
          <p:cNvPr id="14" name="TextBox 13"/>
          <p:cNvSpPr txBox="1"/>
          <p:nvPr/>
        </p:nvSpPr>
        <p:spPr>
          <a:xfrm>
            <a:off x="5257800" y="1937772"/>
            <a:ext cx="2532530" cy="923330"/>
          </a:xfrm>
          <a:prstGeom prst="rect">
            <a:avLst/>
          </a:prstGeom>
          <a:noFill/>
        </p:spPr>
        <p:txBody>
          <a:bodyPr wrap="square" rtlCol="0">
            <a:spAutoFit/>
          </a:bodyPr>
          <a:lstStyle/>
          <a:p>
            <a:r>
              <a:rPr lang="en-US" sz="1800" dirty="0" smtClean="0"/>
              <a:t>Video introductions</a:t>
            </a:r>
          </a:p>
          <a:p>
            <a:r>
              <a:rPr lang="en-US" sz="1800" dirty="0" smtClean="0"/>
              <a:t>Synchronous session</a:t>
            </a:r>
          </a:p>
          <a:p>
            <a:r>
              <a:rPr lang="en-US" sz="1800" smtClean="0"/>
              <a:t>Discussion</a:t>
            </a:r>
            <a:endParaRPr lang="en-US" sz="1800" dirty="0" smtClean="0"/>
          </a:p>
        </p:txBody>
      </p:sp>
      <p:sp>
        <p:nvSpPr>
          <p:cNvPr id="15" name="TextBox 14"/>
          <p:cNvSpPr txBox="1"/>
          <p:nvPr/>
        </p:nvSpPr>
        <p:spPr>
          <a:xfrm>
            <a:off x="5257800" y="3546004"/>
            <a:ext cx="2532530" cy="1200329"/>
          </a:xfrm>
          <a:prstGeom prst="rect">
            <a:avLst/>
          </a:prstGeom>
          <a:noFill/>
        </p:spPr>
        <p:txBody>
          <a:bodyPr wrap="square" rtlCol="0">
            <a:spAutoFit/>
          </a:bodyPr>
          <a:lstStyle/>
          <a:p>
            <a:r>
              <a:rPr lang="en-US" sz="1800" dirty="0" smtClean="0"/>
              <a:t>PF </a:t>
            </a:r>
            <a:r>
              <a:rPr lang="en-US" sz="1800" dirty="0"/>
              <a:t>p</a:t>
            </a:r>
            <a:r>
              <a:rPr lang="en-US" sz="1800" dirty="0" smtClean="0"/>
              <a:t>lanning</a:t>
            </a:r>
          </a:p>
          <a:p>
            <a:r>
              <a:rPr lang="en-US" sz="1800" dirty="0" smtClean="0"/>
              <a:t>Synchronous session</a:t>
            </a:r>
          </a:p>
          <a:p>
            <a:r>
              <a:rPr lang="en-US" sz="1800" dirty="0" smtClean="0"/>
              <a:t>Sample </a:t>
            </a:r>
            <a:r>
              <a:rPr lang="en-US" sz="1800" dirty="0" err="1" smtClean="0"/>
              <a:t>Synchros</a:t>
            </a:r>
            <a:endParaRPr lang="en-US" sz="1800" dirty="0" smtClean="0"/>
          </a:p>
          <a:p>
            <a:r>
              <a:rPr lang="en-US" sz="1800" dirty="0" smtClean="0"/>
              <a:t>Discussion</a:t>
            </a:r>
          </a:p>
        </p:txBody>
      </p:sp>
      <p:sp>
        <p:nvSpPr>
          <p:cNvPr id="16" name="TextBox 15"/>
          <p:cNvSpPr txBox="1"/>
          <p:nvPr/>
        </p:nvSpPr>
        <p:spPr>
          <a:xfrm>
            <a:off x="5257800" y="5096991"/>
            <a:ext cx="2532530" cy="1200329"/>
          </a:xfrm>
          <a:prstGeom prst="rect">
            <a:avLst/>
          </a:prstGeom>
          <a:noFill/>
        </p:spPr>
        <p:txBody>
          <a:bodyPr wrap="square" rtlCol="0">
            <a:spAutoFit/>
          </a:bodyPr>
          <a:lstStyle/>
          <a:p>
            <a:r>
              <a:rPr lang="en-US" sz="1800" dirty="0" smtClean="0"/>
              <a:t>PF synchro sessions</a:t>
            </a:r>
          </a:p>
          <a:p>
            <a:r>
              <a:rPr lang="en-US" sz="1800" dirty="0" smtClean="0"/>
              <a:t>Reflection &amp; Feedback</a:t>
            </a:r>
          </a:p>
          <a:p>
            <a:r>
              <a:rPr lang="en-US" sz="1800" dirty="0" smtClean="0"/>
              <a:t>Discussion</a:t>
            </a:r>
          </a:p>
          <a:p>
            <a:r>
              <a:rPr lang="en-US" sz="1800" dirty="0" smtClean="0"/>
              <a:t>Synchronous session</a:t>
            </a:r>
          </a:p>
        </p:txBody>
      </p:sp>
      <p:sp>
        <p:nvSpPr>
          <p:cNvPr id="17" name="TextBox 16"/>
          <p:cNvSpPr txBox="1"/>
          <p:nvPr/>
        </p:nvSpPr>
        <p:spPr>
          <a:xfrm>
            <a:off x="2895600" y="1371600"/>
            <a:ext cx="1418665" cy="369332"/>
          </a:xfrm>
          <a:prstGeom prst="rect">
            <a:avLst/>
          </a:prstGeom>
          <a:noFill/>
        </p:spPr>
        <p:txBody>
          <a:bodyPr wrap="square" rtlCol="0">
            <a:spAutoFit/>
          </a:bodyPr>
          <a:lstStyle/>
          <a:p>
            <a:r>
              <a:rPr lang="en-US" sz="1800" dirty="0" smtClean="0"/>
              <a:t>Content</a:t>
            </a:r>
            <a:endParaRPr lang="en-US" sz="1800" dirty="0"/>
          </a:p>
        </p:txBody>
      </p:sp>
      <p:sp>
        <p:nvSpPr>
          <p:cNvPr id="18" name="TextBox 17"/>
          <p:cNvSpPr txBox="1"/>
          <p:nvPr/>
        </p:nvSpPr>
        <p:spPr>
          <a:xfrm>
            <a:off x="5638800" y="1335079"/>
            <a:ext cx="1418665" cy="369332"/>
          </a:xfrm>
          <a:prstGeom prst="rect">
            <a:avLst/>
          </a:prstGeom>
          <a:noFill/>
        </p:spPr>
        <p:txBody>
          <a:bodyPr wrap="square" rtlCol="0">
            <a:spAutoFit/>
          </a:bodyPr>
          <a:lstStyle/>
          <a:p>
            <a:r>
              <a:rPr lang="en-US" sz="1800" dirty="0" smtClean="0"/>
              <a:t>Activities</a:t>
            </a:r>
            <a:endParaRPr lang="en-US" sz="1800" dirty="0"/>
          </a:p>
        </p:txBody>
      </p:sp>
      <p:cxnSp>
        <p:nvCxnSpPr>
          <p:cNvPr id="20" name="Straight Arrow Connector 19"/>
          <p:cNvCxnSpPr/>
          <p:nvPr/>
        </p:nvCxnSpPr>
        <p:spPr>
          <a:xfrm>
            <a:off x="3352801" y="1740932"/>
            <a:ext cx="0" cy="5501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096000" y="1609199"/>
            <a:ext cx="0" cy="3702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277535" y="6487744"/>
            <a:ext cx="3599330" cy="276999"/>
          </a:xfrm>
          <a:prstGeom prst="rect">
            <a:avLst/>
          </a:prstGeom>
          <a:noFill/>
        </p:spPr>
        <p:txBody>
          <a:bodyPr wrap="square" rtlCol="0">
            <a:spAutoFit/>
          </a:bodyPr>
          <a:lstStyle/>
          <a:p>
            <a:r>
              <a:rPr lang="en-US" sz="1200" dirty="0" smtClean="0"/>
              <a:t>PF = Practicing Facilitator</a:t>
            </a:r>
          </a:p>
        </p:txBody>
      </p:sp>
    </p:spTree>
    <p:extLst>
      <p:ext uri="{BB962C8B-B14F-4D97-AF65-F5344CB8AC3E}">
        <p14:creationId xmlns:p14="http://schemas.microsoft.com/office/powerpoint/2010/main" val="2014291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cxnSp>
        <p:nvCxnSpPr>
          <p:cNvPr id="179" name="Shape 179"/>
          <p:cNvCxnSpPr/>
          <p:nvPr/>
        </p:nvCxnSpPr>
        <p:spPr>
          <a:xfrm flipH="1">
            <a:off x="4392375" y="1609199"/>
            <a:ext cx="27225" cy="5116975"/>
          </a:xfrm>
          <a:prstGeom prst="straightConnector1">
            <a:avLst/>
          </a:prstGeom>
          <a:noFill/>
          <a:ln w="9525" cap="flat" cmpd="sng">
            <a:solidFill>
              <a:schemeClr val="tx1"/>
            </a:solidFill>
            <a:prstDash val="solid"/>
            <a:round/>
            <a:headEnd type="none" w="lg" len="lg"/>
            <a:tailEnd type="none" w="lg" len="lg"/>
          </a:ln>
        </p:spPr>
      </p:cxnSp>
      <p:cxnSp>
        <p:nvCxnSpPr>
          <p:cNvPr id="180" name="Shape 180"/>
          <p:cNvCxnSpPr/>
          <p:nvPr/>
        </p:nvCxnSpPr>
        <p:spPr>
          <a:xfrm>
            <a:off x="783775" y="1583875"/>
            <a:ext cx="7315200" cy="0"/>
          </a:xfrm>
          <a:prstGeom prst="straightConnector1">
            <a:avLst/>
          </a:prstGeom>
          <a:noFill/>
          <a:ln w="9525" cap="flat" cmpd="sng">
            <a:solidFill>
              <a:schemeClr val="tx1"/>
            </a:solidFill>
            <a:prstDash val="solid"/>
            <a:round/>
            <a:headEnd type="none" w="lg" len="lg"/>
            <a:tailEnd type="none" w="lg" len="lg"/>
          </a:ln>
        </p:spPr>
      </p:cxnSp>
      <p:sp>
        <p:nvSpPr>
          <p:cNvPr id="5" name="Shape 160"/>
          <p:cNvSpPr/>
          <p:nvPr/>
        </p:nvSpPr>
        <p:spPr>
          <a:xfrm>
            <a:off x="533400" y="685800"/>
            <a:ext cx="5319766" cy="923399"/>
          </a:xfrm>
          <a:prstGeom prst="rect">
            <a:avLst/>
          </a:prstGeom>
          <a:noFill/>
          <a:ln>
            <a:noFill/>
          </a:ln>
        </p:spPr>
        <p:txBody>
          <a:bodyPr lIns="91425" tIns="45700" rIns="91425" bIns="45700" anchor="t" anchorCtr="0">
            <a:noAutofit/>
          </a:bodyPr>
          <a:lstStyle/>
          <a:p>
            <a:pPr marL="0" marR="0" lvl="0" indent="0" rtl="0">
              <a:spcBef>
                <a:spcPts val="0"/>
              </a:spcBef>
              <a:spcAft>
                <a:spcPts val="0"/>
              </a:spcAft>
              <a:buSzPct val="25000"/>
              <a:buNone/>
            </a:pPr>
            <a:r>
              <a:rPr lang="en-CA" sz="4400" dirty="0" smtClean="0">
                <a:solidFill>
                  <a:schemeClr val="tx1"/>
                </a:solidFill>
              </a:rPr>
              <a:t>Tracks</a:t>
            </a:r>
            <a:endParaRPr lang="en-CA" sz="4400" dirty="0">
              <a:solidFill>
                <a:schemeClr val="tx1"/>
              </a:solidFill>
            </a:endParaRPr>
          </a:p>
        </p:txBody>
      </p:sp>
      <p:sp>
        <p:nvSpPr>
          <p:cNvPr id="3" name="TextBox 2"/>
          <p:cNvSpPr txBox="1"/>
          <p:nvPr/>
        </p:nvSpPr>
        <p:spPr>
          <a:xfrm>
            <a:off x="783775" y="1752600"/>
            <a:ext cx="3483425" cy="461665"/>
          </a:xfrm>
          <a:prstGeom prst="rect">
            <a:avLst/>
          </a:prstGeom>
          <a:noFill/>
        </p:spPr>
        <p:txBody>
          <a:bodyPr wrap="square" rtlCol="0">
            <a:spAutoFit/>
          </a:bodyPr>
          <a:lstStyle/>
          <a:p>
            <a:r>
              <a:rPr lang="en-US" sz="2400" dirty="0" smtClean="0"/>
              <a:t>Reviewing Participant</a:t>
            </a:r>
            <a:endParaRPr lang="en-US" sz="2400" dirty="0"/>
          </a:p>
        </p:txBody>
      </p:sp>
      <p:sp>
        <p:nvSpPr>
          <p:cNvPr id="8" name="TextBox 7"/>
          <p:cNvSpPr txBox="1"/>
          <p:nvPr/>
        </p:nvSpPr>
        <p:spPr>
          <a:xfrm>
            <a:off x="4549257" y="1752600"/>
            <a:ext cx="3483425" cy="461665"/>
          </a:xfrm>
          <a:prstGeom prst="rect">
            <a:avLst/>
          </a:prstGeom>
          <a:noFill/>
        </p:spPr>
        <p:txBody>
          <a:bodyPr wrap="square" rtlCol="0">
            <a:spAutoFit/>
          </a:bodyPr>
          <a:lstStyle/>
          <a:p>
            <a:r>
              <a:rPr lang="en-US" sz="2400" dirty="0" smtClean="0"/>
              <a:t>Practicing Facilitator</a:t>
            </a:r>
            <a:endParaRPr lang="en-US" sz="2400" dirty="0"/>
          </a:p>
        </p:txBody>
      </p:sp>
      <p:sp>
        <p:nvSpPr>
          <p:cNvPr id="4" name="TextBox 3"/>
          <p:cNvSpPr txBox="1"/>
          <p:nvPr/>
        </p:nvSpPr>
        <p:spPr>
          <a:xfrm>
            <a:off x="783775" y="2438400"/>
            <a:ext cx="3478943" cy="3477875"/>
          </a:xfrm>
          <a:prstGeom prst="rect">
            <a:avLst/>
          </a:prstGeom>
          <a:noFill/>
        </p:spPr>
        <p:txBody>
          <a:bodyPr wrap="square" rtlCol="0">
            <a:spAutoFit/>
          </a:bodyPr>
          <a:lstStyle/>
          <a:p>
            <a:pPr marL="285750" indent="-285750">
              <a:buFont typeface="Arial" charset="0"/>
              <a:buChar char="•"/>
            </a:pPr>
            <a:r>
              <a:rPr lang="en-US" sz="2000" dirty="0" smtClean="0"/>
              <a:t>Be an active participant</a:t>
            </a:r>
          </a:p>
          <a:p>
            <a:pPr marL="285750" indent="-285750">
              <a:buFont typeface="Arial" charset="0"/>
              <a:buChar char="•"/>
            </a:pPr>
            <a:r>
              <a:rPr lang="en-US" sz="2000" dirty="0" smtClean="0"/>
              <a:t>Attend at least two synchro sessions led by course facilitators</a:t>
            </a:r>
          </a:p>
          <a:p>
            <a:pPr marL="285750" indent="-285750">
              <a:buFont typeface="Arial" charset="0"/>
              <a:buChar char="•"/>
            </a:pPr>
            <a:r>
              <a:rPr lang="en-US" sz="2000" dirty="0" smtClean="0"/>
              <a:t>Give feedback to Practicing Facilitators as they prepare for session</a:t>
            </a:r>
          </a:p>
          <a:p>
            <a:pPr marL="285750" indent="-285750">
              <a:buFont typeface="Arial" charset="0"/>
              <a:buChar char="•"/>
            </a:pPr>
            <a:r>
              <a:rPr lang="en-US" sz="2000" dirty="0" smtClean="0"/>
              <a:t>Participate in at least two Practicing Facilitator synchro sessions</a:t>
            </a:r>
          </a:p>
          <a:p>
            <a:pPr marL="285750" indent="-285750">
              <a:buFont typeface="Arial" charset="0"/>
              <a:buChar char="•"/>
            </a:pPr>
            <a:r>
              <a:rPr lang="en-US" sz="2000" dirty="0" smtClean="0"/>
              <a:t>Give feedback to PFs</a:t>
            </a:r>
          </a:p>
        </p:txBody>
      </p:sp>
      <p:sp>
        <p:nvSpPr>
          <p:cNvPr id="10" name="TextBox 9"/>
          <p:cNvSpPr txBox="1"/>
          <p:nvPr/>
        </p:nvSpPr>
        <p:spPr>
          <a:xfrm>
            <a:off x="4463787" y="2428749"/>
            <a:ext cx="3478943" cy="2862322"/>
          </a:xfrm>
          <a:prstGeom prst="rect">
            <a:avLst/>
          </a:prstGeom>
          <a:noFill/>
        </p:spPr>
        <p:txBody>
          <a:bodyPr wrap="square" rtlCol="0">
            <a:spAutoFit/>
          </a:bodyPr>
          <a:lstStyle/>
          <a:p>
            <a:pPr marL="285750" indent="-285750">
              <a:buFont typeface="Arial" charset="0"/>
              <a:buChar char="•"/>
            </a:pPr>
            <a:r>
              <a:rPr lang="en-US" sz="2000" dirty="0" smtClean="0"/>
              <a:t>Be an active participant</a:t>
            </a:r>
          </a:p>
          <a:p>
            <a:pPr marL="285750" indent="-285750">
              <a:buFont typeface="Arial" charset="0"/>
              <a:buChar char="•"/>
            </a:pPr>
            <a:r>
              <a:rPr lang="en-US" sz="2000" dirty="0" smtClean="0"/>
              <a:t>Attend at least two synchro sessions led by course facilitators</a:t>
            </a:r>
          </a:p>
          <a:p>
            <a:pPr marL="285750" indent="-285750">
              <a:buFont typeface="Arial" charset="0"/>
              <a:buChar char="•"/>
            </a:pPr>
            <a:r>
              <a:rPr lang="en-US" sz="2000" dirty="0" smtClean="0"/>
              <a:t>Prepare for and facilitate a synchro session</a:t>
            </a:r>
          </a:p>
          <a:p>
            <a:pPr marL="285750" indent="-285750">
              <a:buFont typeface="Arial" charset="0"/>
              <a:buChar char="•"/>
            </a:pPr>
            <a:r>
              <a:rPr lang="en-US" sz="2000" dirty="0" smtClean="0"/>
              <a:t>Participate in at least one other PF synchro sessions</a:t>
            </a:r>
          </a:p>
          <a:p>
            <a:pPr marL="285750" indent="-285750">
              <a:buFont typeface="Arial" charset="0"/>
              <a:buChar char="•"/>
            </a:pPr>
            <a:r>
              <a:rPr lang="en-US" sz="2000" dirty="0" smtClean="0"/>
              <a:t>Give feedback to other PF</a:t>
            </a:r>
          </a:p>
        </p:txBody>
      </p:sp>
      <p:sp>
        <p:nvSpPr>
          <p:cNvPr id="6" name="TextBox 5"/>
          <p:cNvSpPr txBox="1"/>
          <p:nvPr/>
        </p:nvSpPr>
        <p:spPr>
          <a:xfrm rot="-660000">
            <a:off x="3294374" y="583470"/>
            <a:ext cx="2196000" cy="707886"/>
          </a:xfrm>
          <a:prstGeom prst="rect">
            <a:avLst/>
          </a:prstGeom>
          <a:noFill/>
        </p:spPr>
        <p:txBody>
          <a:bodyPr wrap="square" rtlCol="0">
            <a:spAutoFit/>
          </a:bodyPr>
          <a:lstStyle/>
          <a:p>
            <a:r>
              <a:rPr lang="en-US" sz="2000" dirty="0" smtClean="0">
                <a:solidFill>
                  <a:srgbClr val="FF0000"/>
                </a:solidFill>
              </a:rPr>
              <a:t>To meet requirements….</a:t>
            </a:r>
            <a:endParaRPr lang="en-US" sz="2000" dirty="0">
              <a:solidFill>
                <a:srgbClr val="FF0000"/>
              </a:solidFill>
            </a:endParaRPr>
          </a:p>
        </p:txBody>
      </p:sp>
      <p:sp>
        <p:nvSpPr>
          <p:cNvPr id="11" name="Shape 103"/>
          <p:cNvSpPr txBox="1"/>
          <p:nvPr/>
        </p:nvSpPr>
        <p:spPr>
          <a:xfrm>
            <a:off x="1" y="6239272"/>
            <a:ext cx="7285700" cy="323056"/>
          </a:xfrm>
          <a:prstGeom prst="rect">
            <a:avLst/>
          </a:prstGeom>
          <a:solidFill>
            <a:srgbClr val="00B050"/>
          </a:solidFill>
          <a:ln>
            <a:noFill/>
          </a:ln>
        </p:spPr>
        <p:txBody>
          <a:bodyPr lIns="91425" tIns="45700" rIns="91425" bIns="45700" anchor="t" anchorCtr="0">
            <a:noAutofit/>
          </a:bodyPr>
          <a:lstStyle/>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700" y="6096000"/>
            <a:ext cx="1417323" cy="609601"/>
          </a:xfrm>
          <a:prstGeom prst="rect">
            <a:avLst/>
          </a:prstGeom>
        </p:spPr>
      </p:pic>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5" name="Shape 160"/>
          <p:cNvSpPr/>
          <p:nvPr/>
        </p:nvSpPr>
        <p:spPr>
          <a:xfrm>
            <a:off x="533400" y="685800"/>
            <a:ext cx="6248400" cy="923399"/>
          </a:xfrm>
          <a:prstGeom prst="rect">
            <a:avLst/>
          </a:prstGeom>
          <a:noFill/>
          <a:ln>
            <a:noFill/>
          </a:ln>
        </p:spPr>
        <p:txBody>
          <a:bodyPr lIns="91425" tIns="45700" rIns="91425" bIns="45700" anchor="t" anchorCtr="0">
            <a:noAutofit/>
          </a:bodyPr>
          <a:lstStyle/>
          <a:p>
            <a:pPr marL="0" marR="0" lvl="0" indent="0" rtl="0">
              <a:spcBef>
                <a:spcPts val="0"/>
              </a:spcBef>
              <a:spcAft>
                <a:spcPts val="0"/>
              </a:spcAft>
              <a:buSzPct val="25000"/>
              <a:buNone/>
            </a:pPr>
            <a:r>
              <a:rPr lang="en-CA" sz="4400" dirty="0" smtClean="0">
                <a:solidFill>
                  <a:schemeClr val="tx1"/>
                </a:solidFill>
              </a:rPr>
              <a:t>Expectations? Goals?</a:t>
            </a:r>
            <a:endParaRPr lang="en-CA" sz="4400" dirty="0">
              <a:solidFill>
                <a:schemeClr val="tx1"/>
              </a:solidFill>
            </a:endParaRPr>
          </a:p>
        </p:txBody>
      </p:sp>
      <p:sp>
        <p:nvSpPr>
          <p:cNvPr id="4" name="Shape 103"/>
          <p:cNvSpPr txBox="1"/>
          <p:nvPr/>
        </p:nvSpPr>
        <p:spPr>
          <a:xfrm>
            <a:off x="1" y="6239272"/>
            <a:ext cx="7285700" cy="323056"/>
          </a:xfrm>
          <a:prstGeom prst="rect">
            <a:avLst/>
          </a:prstGeom>
          <a:solidFill>
            <a:srgbClr val="00B050"/>
          </a:solidFill>
          <a:ln>
            <a:noFill/>
          </a:ln>
        </p:spPr>
        <p:txBody>
          <a:bodyPr lIns="91425" tIns="45700" rIns="91425" bIns="45700" anchor="t" anchorCtr="0">
            <a:noAutofit/>
          </a:bodyPr>
          <a:lstStyle/>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Font typeface="Arial"/>
              <a:buNone/>
            </a:pPr>
            <a:endParaRPr sz="1800" b="0" i="0" u="none" strike="noStrike" cap="none">
              <a:solidFill>
                <a:schemeClr val="dk1"/>
              </a:solidFill>
              <a:latin typeface="Arial"/>
              <a:ea typeface="Arial"/>
              <a:cs typeface="Arial"/>
              <a:sym typeface="Aria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700" y="6096000"/>
            <a:ext cx="1417323" cy="609601"/>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0" y="3211830"/>
            <a:ext cx="2811780" cy="434340"/>
          </a:xfrm>
          <a:prstGeom prst="rect">
            <a:avLst/>
          </a:prstGeom>
        </p:spPr>
      </p:pic>
      <p:sp>
        <p:nvSpPr>
          <p:cNvPr id="7" name="Up Arrow 6"/>
          <p:cNvSpPr/>
          <p:nvPr/>
        </p:nvSpPr>
        <p:spPr>
          <a:xfrm>
            <a:off x="4876800" y="3962400"/>
            <a:ext cx="484632" cy="609600"/>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546509477"/>
      </p:ext>
    </p:extLst>
  </p:cSld>
  <p:clrMapOvr>
    <a:masterClrMapping/>
  </p:clrMapOvr>
  <p:transition spd="slow">
    <p:cu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 - &amp;quot;WELCOME TO FLO!&amp;quot;&quot;/&gt;&lt;property id=&quot;20307&quot; value=&quot;257&quot;/&gt;&lt;/object&gt;&lt;object type=&quot;3&quot; unique_id=&quot;10005&quot;&gt;&lt;property id=&quot;20148&quot; value=&quot;5&quot;/&gt;&lt;property id=&quot;20300&quot; value=&quot;Slide 3&quot;/&gt;&lt;property id=&quot;20307&quot; value=&quot;258&quot;/&gt;&lt;/object&gt;&lt;object type=&quot;3&quot; unique_id=&quot;10006&quot;&gt;&lt;property id=&quot;20148&quot; value=&quot;5&quot;/&gt;&lt;property id=&quot;20300&quot; value=&quot;Slide 4 - &amp;quot;Check in&amp;quot;&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quot;/&gt;&lt;property id=&quot;20307&quot; value=&quot;261&quot;/&gt;&lt;/object&gt;&lt;object type=&quot;3&quot; unique_id=&quot;10009&quot;&gt;&lt;property id=&quot;20148&quot; value=&quot;5&quot;/&gt;&lt;property id=&quot;20300&quot; value=&quot;Slide 7&quot;/&gt;&lt;property id=&quot;20307&quot; value=&quot;262&quot;/&gt;&lt;/object&gt;&lt;object type=&quot;3&quot; unique_id=&quot;10011&quot;&gt;&lt;property id=&quot;20148&quot; value=&quot;5&quot;/&gt;&lt;property id=&quot;20300&quot; value=&quot;Slide 9 - &amp;quot;Ongoing Activities&amp;quot;&quot;/&gt;&lt;property id=&quot;20307&quot; value=&quot;264&quot;/&gt;&lt;/object&gt;&lt;object type=&quot;3&quot; unique_id=&quot;10014&quot;&gt;&lt;property id=&quot;20148&quot; value=&quot;5&quot;/&gt;&lt;property id=&quot;20300&quot; value=&quot;Slide 12 - &amp;quot;Facilitation Teams&amp;quot;&quot;/&gt;&lt;property id=&quot;20307&quot; value=&quot;267&quot;/&gt;&lt;/object&gt;&lt;object type=&quot;3&quot; unique_id=&quot;10015&quot;&gt;&lt;property id=&quot;20148&quot; value=&quot;5&quot;/&gt;&lt;property id=&quot;20300&quot; value=&quot;Slide 14 - &amp;quot;What we all need to know…&amp;quot;&quot;/&gt;&lt;property id=&quot;20307&quot; value=&quot;268&quot;/&gt;&lt;/object&gt;&lt;object type=&quot;3&quot; unique_id=&quot;10016&quot;&gt;&lt;property id=&quot;20148&quot; value=&quot;5&quot;/&gt;&lt;property id=&quot;20300&quot; value=&quot;Slide 15&quot;/&gt;&lt;property id=&quot;20307&quot; value=&quot;269&quot;/&gt;&lt;/object&gt;&lt;object type=&quot;3&quot; unique_id=&quot;10017&quot;&gt;&lt;property id=&quot;20148&quot; value=&quot;5&quot;/&gt;&lt;property id=&quot;20300&quot; value=&quot;Slide 16 - &amp;quot;Anything else?&amp;quot;&quot;/&gt;&lt;property id=&quot;20307&quot; value=&quot;270&quot;/&gt;&lt;/object&gt;&lt;object type=&quot;3&quot; unique_id=&quot;10018&quot;&gt;&lt;property id=&quot;20148&quot; value=&quot;5&quot;/&gt;&lt;property id=&quot;20300&quot; value=&quot;Slide 17 - &amp;quot;About these slides&amp;quot;&quot;/&gt;&lt;property id=&quot;20307&quot; value=&quot;271&quot;/&gt;&lt;/object&gt;&lt;object type=&quot;3&quot; unique_id=&quot;10370&quot;&gt;&lt;property id=&quot;20148&quot; value=&quot;5&quot;/&gt;&lt;property id=&quot;20300&quot; value=&quot;Slide 10 - &amp;quot;Tracking Progress&amp;quot;&quot;/&gt;&lt;property id=&quot;20307&quot; value=&quot;275&quot;/&gt;&lt;/object&gt;&lt;object type=&quot;3&quot; unique_id=&quot;10371&quot;&gt;&lt;property id=&quot;20148&quot; value=&quot;5&quot;/&gt;&lt;property id=&quot;20300&quot; value=&quot;Slide 11 - &amp;quot;Earning Badges&amp;quot;&quot;/&gt;&lt;property id=&quot;20307&quot; value=&quot;276&quot;/&gt;&lt;/object&gt;&lt;object type=&quot;3&quot; unique_id=&quot;10393&quot;&gt;&lt;property id=&quot;20148&quot; value=&quot;5&quot;/&gt;&lt;property id=&quot;20300&quot; value=&quot;Slide 13 - &amp;quot;Team Facilitated Sessions&amp;quot;&quot;/&gt;&lt;property id=&quot;20307&quot; value=&quot;278&quot;/&gt;&lt;/object&gt;&lt;object type=&quot;3&quot; unique_id=&quot;10433&quot;&gt;&lt;property id=&quot;20148&quot; value=&quot;5&quot;/&gt;&lt;property id=&quot;20300&quot; value=&quot;Slide 8&quot;/&gt;&lt;property id=&quot;20307&quot; value=&quot;279&quot;/&gt;&lt;/object&gt;&lt;/object&gt;&lt;object type=&quot;8&quot; unique_id=&quot;10036&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1452</TotalTime>
  <Words>767</Words>
  <Application>Microsoft Office PowerPoint</Application>
  <PresentationFormat>On-screen Show (4:3)</PresentationFormat>
  <Paragraphs>123</Paragraphs>
  <Slides>11</Slides>
  <Notes>11</Notes>
  <HiddenSlides>1</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Welcome to FLO Synchronous!</vt:lpstr>
      <vt:lpstr>PowerPoint Presentation</vt:lpstr>
      <vt:lpstr>Getting to Know Collaborate</vt:lpstr>
      <vt:lpstr>Our Community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Sylvia</dc:creator>
  <cp:lastModifiedBy>AMK</cp:lastModifiedBy>
  <cp:revision>94</cp:revision>
  <cp:lastPrinted>2016-04-06T17:54:18Z</cp:lastPrinted>
  <dcterms:modified xsi:type="dcterms:W3CDTF">2017-10-18T03:44:29Z</dcterms:modified>
</cp:coreProperties>
</file>