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handoutMasterIdLst>
    <p:handoutMasterId r:id="rId18"/>
  </p:handoutMasterIdLst>
  <p:sldIdLst>
    <p:sldId id="264" r:id="rId2"/>
    <p:sldId id="318" r:id="rId3"/>
    <p:sldId id="304" r:id="rId4"/>
    <p:sldId id="320" r:id="rId5"/>
    <p:sldId id="319" r:id="rId6"/>
    <p:sldId id="322" r:id="rId7"/>
    <p:sldId id="321" r:id="rId8"/>
    <p:sldId id="312" r:id="rId9"/>
    <p:sldId id="308" r:id="rId10"/>
    <p:sldId id="316" r:id="rId11"/>
    <p:sldId id="309" r:id="rId12"/>
    <p:sldId id="307" r:id="rId13"/>
    <p:sldId id="298" r:id="rId14"/>
    <p:sldId id="311" r:id="rId15"/>
    <p:sldId id="315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80" autoAdjust="0"/>
  </p:normalViewPr>
  <p:slideViewPr>
    <p:cSldViewPr snapToGrid="0" snapToObjects="1">
      <p:cViewPr>
        <p:scale>
          <a:sx n="61" d="100"/>
          <a:sy n="61" d="100"/>
        </p:scale>
        <p:origin x="-16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-28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421889-A609-4077-922F-3A4085073E00}" type="datetimeFigureOut">
              <a:rPr lang="en-CA"/>
              <a:pPr>
                <a:defRPr/>
              </a:pPr>
              <a:t>02/05/2015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758D5D-5802-4F7D-A3F3-C7F71AE2CF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192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AA6DF6-4A85-4A5F-B25B-A2769CA4F48E}" type="datetimeFigureOut">
              <a:rPr lang="en-US"/>
              <a:pPr>
                <a:defRPr/>
              </a:pPr>
              <a:t>5/2/2015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DD9DA-41DA-4FAB-9DE5-1834E9FA3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4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3D82C4-E88C-4260-A320-760F5DA66E22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Point</a:t>
            </a:r>
            <a:r>
              <a:rPr lang="en-US" altLang="en-US" baseline="0" dirty="0" smtClean="0"/>
              <a:t> out the calendar milestone to connect with their team members. Explain that “connections” should take place in the Planning Forum found in each week</a:t>
            </a: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81945-3073-442C-9797-201EF0FACAE5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Explain use of Blackboard </a:t>
            </a:r>
            <a:r>
              <a:rPr lang="en-US" altLang="en-US" smtClean="0"/>
              <a:t>Collaborate</a:t>
            </a:r>
            <a:r>
              <a:rPr lang="en-US" altLang="en-US" baseline="0" smtClean="0"/>
              <a:t> room</a:t>
            </a: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9099B-0C57-463B-A11D-0F75F494A239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Photos by (clockwise beginning at top left: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Ian Sane http://flic.kr/p/9fwoMs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Liam Eldret http://flic.kr/p/63CvE9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zoetnet http://flic.kr/p/6TSHoG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David Goehring http://flic.kr/p/gBnMG3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Martino F. http://flic.kr/p/4BtXE2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Ben Salter http://flic.kr/p/6evMi4 (middle)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E341A1-C570-4946-885F-A250D51FC869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Photo by Dennis Hill http://flic.kr/p/Lzpyo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AA5AB5-2694-49E0-943B-D6C21F911D78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8A941-78F9-47FD-A101-0FA4F05CD101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Suggest</a:t>
            </a:r>
            <a:r>
              <a:rPr lang="en-CA" baseline="0" dirty="0" smtClean="0"/>
              <a:t> some guidelines for how to speak – mute microphone when not speaking to minimize echo </a:t>
            </a:r>
          </a:p>
          <a:p>
            <a:r>
              <a:rPr lang="en-CA" baseline="0" dirty="0" smtClean="0"/>
              <a:t>Raise hand to catch speaker’s attention</a:t>
            </a:r>
          </a:p>
          <a:p>
            <a:r>
              <a:rPr lang="en-CA" baseline="0" dirty="0" smtClean="0"/>
              <a:t>Make sure they known that session is being recorded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DD9DA-41DA-4FAB-9DE5-1834E9FA3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4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dirty="0" smtClean="0"/>
              <a:t>Insert profile pics. Ask each participant to “open” their mic, do a brief introduction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4180C0-FC08-4C97-8998-610D08DF10D1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Explain the roles of the FLO Facilitators – overall roles</a:t>
            </a:r>
            <a:r>
              <a:rPr lang="en-CA" baseline="0" dirty="0" smtClean="0"/>
              <a:t> – changing presence during the workshop – participant in planning – taking a role to scaffold the learning that takes place and to assist with posting instructions  or providing different Moodle tools/activities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DD9DA-41DA-4FAB-9DE5-1834E9FA3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9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Explain the shifting perspective the participants have – what do they do as “learners” and what do they do as more active</a:t>
            </a:r>
            <a:r>
              <a:rPr lang="en-CA" baseline="0" dirty="0" smtClean="0"/>
              <a:t> leaders</a:t>
            </a:r>
          </a:p>
          <a:p>
            <a:r>
              <a:rPr lang="en-CA" baseline="0" dirty="0" smtClean="0"/>
              <a:t/>
            </a:r>
            <a:br>
              <a:rPr lang="en-CA" baseline="0" dirty="0" smtClean="0"/>
            </a:br>
            <a:r>
              <a:rPr lang="en-CA" baseline="0" dirty="0" smtClean="0"/>
              <a:t>Emphasize their roles in relation to the learning activities of the workshop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DD9DA-41DA-4FAB-9DE5-1834E9FA3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9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Quickly explain the Whiteboard tools and ask them to type in what their expectations are of the workshop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DD9DA-41DA-4FAB-9DE5-1834E9FA3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4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Use</a:t>
            </a:r>
            <a:r>
              <a:rPr lang="en-CA" baseline="0" dirty="0" smtClean="0"/>
              <a:t> whiteboard tools to emphasize the expectations for participation each week – explain the difference between weekly activities and ongoing activities</a:t>
            </a:r>
          </a:p>
          <a:p>
            <a:r>
              <a:rPr lang="en-CA" baseline="0" dirty="0" smtClean="0"/>
              <a:t>This would be a good place to talk about the badges?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DD9DA-41DA-4FAB-9DE5-1834E9FA3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43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Explain the importance</a:t>
            </a:r>
            <a:r>
              <a:rPr lang="en-US" altLang="en-US" baseline="0" dirty="0" smtClean="0"/>
              <a:t> of critical reflection in the course. They’ll be asked to “track their own progress”  They should keep a learning journal and share nuggets each week.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They should consult the ILOs and assessment criteria when they participate/facilitate weekly mini-sessions and other learning activities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They should consult the minimum criteria for earning the two new badges (which affect their successful completion of FLO workshop (and certificate)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The FLO Rubric is the tool that they can use to self-assess their participation each week – this is tied to a final activity in Week 5 where they’ll share their experiences with assessing their own participation and apply that to an exploration of the assessment of students in online learning</a:t>
            </a: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362E65-D6A4-4DB7-B20D-8A4E1F8FB498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Explain the reason</a:t>
            </a:r>
            <a:r>
              <a:rPr lang="en-US" altLang="en-US" baseline="0" dirty="0" smtClean="0"/>
              <a:t> for our demo; emphasize the importance of keeping it simple when there will be two mini-sessions each week from Week 3-5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54962B-3EC0-43A4-8A53-D60DC2242D43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2EF1-F318-4C0D-A931-FA38D501EC6F}" type="datetime2">
              <a:rPr lang="en-US"/>
              <a:pPr>
                <a:defRPr/>
              </a:pPr>
              <a:t>Saturday, May 02, 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D63C-50F5-4536-ACF0-59367FC82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7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F3E5-8531-494C-AA94-6FC2F55DE657}" type="datetime2">
              <a:rPr lang="en-US"/>
              <a:pPr>
                <a:defRPr/>
              </a:pPr>
              <a:t>Saturday, May 02,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6AAF-0BF0-4CEC-9866-62E236F67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5315-29FB-491F-9513-B707068ED826}" type="datetime2">
              <a:rPr lang="en-US"/>
              <a:pPr>
                <a:defRPr/>
              </a:pPr>
              <a:t>Saturday, May 02,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6149D-F76A-4C15-A1AD-DA44D73C8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9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B408-458A-45D6-A3EA-F4098C08F545}" type="datetime2">
              <a:rPr lang="en-US"/>
              <a:pPr>
                <a:defRPr/>
              </a:pPr>
              <a:t>Saturday, May 02,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3E002-1287-46E1-8FFA-B0F456274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9302-C73D-4EB3-A4BB-D69A5C7CE655}" type="datetime2">
              <a:rPr lang="en-US"/>
              <a:pPr>
                <a:defRPr/>
              </a:pPr>
              <a:t>Saturday, May 02, 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632A-AD92-4635-B678-DE9B94BAB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60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1B0B5-BDA9-45CC-A13A-D81397A7222B}" type="datetime2">
              <a:rPr lang="en-US"/>
              <a:pPr>
                <a:defRPr/>
              </a:pPr>
              <a:t>Saturday, May 02,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6815-4709-439D-967C-954B8EC73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0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1096-9F2C-412A-ADBF-E61EFE9F0157}" type="datetime2">
              <a:rPr lang="en-US"/>
              <a:pPr>
                <a:defRPr/>
              </a:pPr>
              <a:t>Saturday, May 02, 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6162-0876-4DAE-8C06-A340505D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8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84E97-5517-42B5-8C9A-EFDB6D48C994}" type="datetime2">
              <a:rPr lang="en-US"/>
              <a:pPr>
                <a:defRPr/>
              </a:pPr>
              <a:t>Saturday, May 02,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6AE1A-CF57-47F9-B6D3-E6D16603B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94E2-F42C-4FA7-8379-EDD992E4AFCB}" type="datetime2">
              <a:rPr lang="en-US"/>
              <a:pPr>
                <a:defRPr/>
              </a:pPr>
              <a:t>Saturday, May 02,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4BCD-A5F0-4CAA-90D2-B7893DD58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5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9375-B8FC-4336-93A5-22DA9B33A64D}" type="datetime2">
              <a:rPr lang="en-US"/>
              <a:pPr>
                <a:defRPr/>
              </a:pPr>
              <a:t>Saturday, May 02, 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9C5E-FB2E-4BEE-A3C5-5C58670D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7C51-C03B-478F-8DC1-881CEED8D0E1}" type="datetime2">
              <a:rPr lang="en-US"/>
              <a:pPr>
                <a:defRPr/>
              </a:pPr>
              <a:t>Saturday, May 02,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40F3-785C-4981-8786-D49934C1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6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2F60B6-751A-41F8-B901-25791C7119A6}" type="datetime2">
              <a:rPr lang="en-US"/>
              <a:pPr>
                <a:defRPr/>
              </a:pPr>
              <a:t>Saturday, May 02,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48A05-93A4-4378-8BD0-8696D45C8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er.royalroads.c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edanley/3246241416/" TargetMode="External"/><Relationship Id="rId5" Type="http://schemas.openxmlformats.org/officeDocument/2006/relationships/hyperlink" Target="http://pixabay.com/en/service/faq/" TargetMode="External"/><Relationship Id="rId4" Type="http://schemas.openxmlformats.org/officeDocument/2006/relationships/hyperlink" Target="http://simple.wikipedia.org/wiki/Phobia#/media/File:COS_09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7818438" y="6262688"/>
            <a:ext cx="739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CC-BY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00025" y="6077744"/>
            <a:ext cx="4786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Revised for </a:t>
            </a:r>
            <a:r>
              <a:rPr lang="en-US" altLang="en-US" sz="1800" dirty="0" smtClean="0"/>
              <a:t>April 2015</a:t>
            </a:r>
            <a:endParaRPr lang="en-US" altLang="en-US" sz="1800" dirty="0"/>
          </a:p>
        </p:txBody>
      </p:sp>
      <p:pic>
        <p:nvPicPr>
          <p:cNvPr id="13317" name="Picture 4" descr="audioset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12713"/>
            <a:ext cx="63468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962" y="4864100"/>
            <a:ext cx="6338888" cy="1200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While you are waiting…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Say “Hi!” in the text chat area (left hand side of screen)</a:t>
            </a:r>
            <a:br>
              <a:rPr lang="en-US" dirty="0">
                <a:latin typeface="+mn-lt"/>
                <a:cs typeface="+mn-cs"/>
              </a:rPr>
            </a:br>
            <a:endParaRPr lang="en-US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Run the Audio Setup Wizard to ensure your </a:t>
            </a:r>
            <a:r>
              <a:rPr lang="en-US" dirty="0" err="1">
                <a:latin typeface="+mn-lt"/>
                <a:cs typeface="+mn-cs"/>
              </a:rPr>
              <a:t>mic</a:t>
            </a:r>
            <a:r>
              <a:rPr lang="en-US" dirty="0">
                <a:latin typeface="+mn-lt"/>
                <a:cs typeface="+mn-cs"/>
              </a:rPr>
              <a:t> works</a:t>
            </a:r>
          </a:p>
        </p:txBody>
      </p:sp>
      <p:pic>
        <p:nvPicPr>
          <p:cNvPr id="1331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064250"/>
            <a:ext cx="191293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542081"/>
          </a:xfrm>
        </p:spPr>
        <p:txBody>
          <a:bodyPr/>
          <a:lstStyle/>
          <a:p>
            <a:r>
              <a:rPr lang="en-CA" sz="4400" dirty="0" smtClean="0"/>
              <a:t>Welcome…</a:t>
            </a:r>
            <a:endParaRPr lang="en-CA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733550" y="2895869"/>
            <a:ext cx="6904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70C0"/>
                </a:solidFill>
              </a:rPr>
              <a:t>To the 2</a:t>
            </a:r>
            <a:r>
              <a:rPr lang="en-CA" sz="2800" baseline="30000" dirty="0" smtClean="0">
                <a:solidFill>
                  <a:srgbClr val="0070C0"/>
                </a:solidFill>
              </a:rPr>
              <a:t>nd</a:t>
            </a:r>
            <a:r>
              <a:rPr lang="en-CA" sz="2800" dirty="0" smtClean="0">
                <a:solidFill>
                  <a:srgbClr val="0070C0"/>
                </a:solidFill>
              </a:rPr>
              <a:t> LIVE Collaborate session</a:t>
            </a:r>
          </a:p>
          <a:p>
            <a:r>
              <a:rPr lang="en-CA" sz="2800" dirty="0" smtClean="0">
                <a:solidFill>
                  <a:srgbClr val="0070C0"/>
                </a:solidFill>
              </a:rPr>
              <a:t>FLO – April 23 – 4:00 to 5:00 pm</a:t>
            </a:r>
          </a:p>
          <a:p>
            <a:r>
              <a:rPr lang="en-CA" sz="2800" dirty="0" smtClean="0">
                <a:solidFill>
                  <a:srgbClr val="0070C0"/>
                </a:solidFill>
              </a:rPr>
              <a:t>“Expectations”</a:t>
            </a:r>
            <a:endParaRPr lang="en-CA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Mini-sessions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5898"/>
            <a:ext cx="2686050" cy="504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3937"/>
            <a:ext cx="2562225" cy="52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4600"/>
            <a:ext cx="2552700" cy="51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175868"/>
            <a:ext cx="2619375" cy="504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37932"/>
            <a:ext cx="3133725" cy="542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73129"/>
            <a:ext cx="2400300" cy="466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0925" y="1291208"/>
            <a:ext cx="505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 – Sylvia Currie, Sylvia </a:t>
            </a:r>
            <a:r>
              <a:rPr lang="en-CA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Riessner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0925" y="2076533"/>
            <a:ext cx="505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Names of team members</a:t>
            </a:r>
            <a:r>
              <a:rPr lang="en-CA" dirty="0"/>
              <a:t> 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0925" y="2842774"/>
            <a:ext cx="505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Names of team members</a:t>
            </a:r>
            <a:r>
              <a:rPr lang="en-CA" dirty="0"/>
              <a:t> 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0925" y="3480831"/>
            <a:ext cx="505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Names of team members</a:t>
            </a:r>
            <a:r>
              <a:rPr lang="en-CA" dirty="0"/>
              <a:t> 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3806" y="4424728"/>
            <a:ext cx="505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Names of team members</a:t>
            </a:r>
            <a:r>
              <a:rPr lang="en-CA" dirty="0"/>
              <a:t> 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4352" y="5300424"/>
            <a:ext cx="505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Names of team members</a:t>
            </a:r>
            <a:r>
              <a:rPr lang="en-CA" dirty="0"/>
              <a:t> 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Mini-sessions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mtClean="0"/>
              <a:t>Have you…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Connected with your partner(s)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Found your “back pocket strategy”?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Been thinking about the learning outcomes you need to work with?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Got everything you need to move forward?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we all need to know…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We are all moderators (and facilitators) in this space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The room is open 24/7 – link on welcome page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You are welcome to use it any time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You can record your sessions</a:t>
            </a:r>
          </a:p>
        </p:txBody>
      </p:sp>
      <p:pic>
        <p:nvPicPr>
          <p:cNvPr id="4" name="Picture 3" descr="bbcoll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238" y="4013200"/>
            <a:ext cx="6613525" cy="2619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8" descr="3434708905_0fce52bc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5" y="165261"/>
            <a:ext cx="30956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08" y="2004042"/>
            <a:ext cx="1875295" cy="1406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87" y="4308529"/>
            <a:ext cx="3051701" cy="2007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12040" r="12881" b="5435"/>
          <a:stretch/>
        </p:blipFill>
        <p:spPr>
          <a:xfrm>
            <a:off x="5862828" y="320245"/>
            <a:ext cx="2977960" cy="2201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r="9211" b="1"/>
          <a:stretch/>
        </p:blipFill>
        <p:spPr>
          <a:xfrm>
            <a:off x="522828" y="4029559"/>
            <a:ext cx="3460236" cy="25107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Anything else?</a:t>
            </a:r>
            <a:endParaRPr lang="en-US" dirty="0"/>
          </a:p>
        </p:txBody>
      </p:sp>
      <p:pic>
        <p:nvPicPr>
          <p:cNvPr id="26627" name="Picture 2" descr="questionmark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658938"/>
            <a:ext cx="5556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About these slides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 smtClean="0"/>
              <a:t>These slides were developed for use during the first week of the 5-week Instructional Skills Workshop Online</a:t>
            </a:r>
          </a:p>
          <a:p>
            <a:pPr eaLnBrk="1" hangingPunct="1"/>
            <a:r>
              <a:rPr lang="en-US" altLang="en-US" sz="1600" dirty="0" smtClean="0"/>
              <a:t>They are based on work developed at Royal Roads University: </a:t>
            </a:r>
            <a:r>
              <a:rPr lang="en-US" altLang="en-US" sz="1600" dirty="0" smtClean="0">
                <a:hlinkClick r:id="rId3"/>
              </a:rPr>
              <a:t>http://oer.royalroads.ca/</a:t>
            </a:r>
            <a:endParaRPr lang="en-US" altLang="en-US" sz="1600" dirty="0" smtClean="0"/>
          </a:p>
          <a:p>
            <a:pPr eaLnBrk="1" hangingPunct="1"/>
            <a:r>
              <a:rPr lang="en-US" altLang="en-US" sz="1600" dirty="0" smtClean="0"/>
              <a:t>Creative Commons Attribution 4.0 International License</a:t>
            </a:r>
          </a:p>
          <a:p>
            <a:pPr eaLnBrk="1" hangingPunct="1"/>
            <a:r>
              <a:rPr lang="en-US" altLang="en-US" sz="1600" dirty="0" smtClean="0"/>
              <a:t>Attribution for images used in these slides can be found in the notes section</a:t>
            </a:r>
          </a:p>
          <a:p>
            <a:pPr eaLnBrk="1" hangingPunct="1"/>
            <a:r>
              <a:rPr lang="en-US" altLang="en-US" sz="1600" dirty="0" smtClean="0"/>
              <a:t>Images – Slide 13   </a:t>
            </a:r>
            <a:r>
              <a:rPr lang="en-US" altLang="en-US" sz="1600" dirty="0" err="1" smtClean="0"/>
              <a:t>Pixabay</a:t>
            </a:r>
            <a:r>
              <a:rPr lang="en-US" altLang="en-US" sz="1600" dirty="0" smtClean="0"/>
              <a:t> - Fear – </a:t>
            </a:r>
            <a:r>
              <a:rPr lang="en-US" altLang="en-US" sz="1600" dirty="0"/>
              <a:t>Public Domain -</a:t>
            </a:r>
            <a:r>
              <a:rPr lang="en-US" altLang="en-US" dirty="0"/>
              <a:t> </a:t>
            </a:r>
            <a:r>
              <a:rPr lang="en-US" altLang="en-US" sz="1600" dirty="0">
                <a:hlinkClick r:id="rId4"/>
              </a:rPr>
              <a:t>http://simple.wikipedia.org/wiki/Phobia#/</a:t>
            </a:r>
            <a:r>
              <a:rPr lang="en-US" altLang="en-US" sz="1600" dirty="0" smtClean="0">
                <a:hlinkClick r:id="rId4"/>
              </a:rPr>
              <a:t>media/File:COS_09.JPG</a:t>
            </a:r>
            <a:endParaRPr lang="en-US" altLang="en-US" sz="1600" dirty="0" smtClean="0"/>
          </a:p>
          <a:p>
            <a:pPr eaLnBrk="1" hangingPunct="1"/>
            <a:r>
              <a:rPr lang="en-US" altLang="en-US" sz="1600" dirty="0" err="1" smtClean="0"/>
              <a:t>Pixabay</a:t>
            </a:r>
            <a:r>
              <a:rPr lang="en-US" altLang="en-US" sz="1600" dirty="0" smtClean="0"/>
              <a:t> - Alone - </a:t>
            </a:r>
            <a:r>
              <a:rPr lang="fr-FR" sz="1600" dirty="0"/>
              <a:t>License: CC0 Public Domain / </a:t>
            </a:r>
            <a:r>
              <a:rPr lang="fr-FR" sz="1600" dirty="0" smtClean="0">
                <a:hlinkClick r:id="rId5"/>
              </a:rPr>
              <a:t>FAQ</a:t>
            </a:r>
            <a:endParaRPr lang="fr-FR" sz="1600" dirty="0" smtClean="0"/>
          </a:p>
          <a:p>
            <a:pPr eaLnBrk="1" hangingPunct="1"/>
            <a:r>
              <a:rPr lang="fr-FR" altLang="en-US" sz="1600" dirty="0" err="1" smtClean="0"/>
              <a:t>Pixabay</a:t>
            </a:r>
            <a:r>
              <a:rPr lang="fr-FR" altLang="en-US" sz="1600" dirty="0" smtClean="0"/>
              <a:t> – Jumping - </a:t>
            </a:r>
            <a:r>
              <a:rPr lang="fr-FR" sz="1600" dirty="0"/>
              <a:t>License: CC0 Public Domain / </a:t>
            </a:r>
            <a:r>
              <a:rPr lang="fr-FR" sz="1600" dirty="0" smtClean="0">
                <a:hlinkClick r:id="rId5"/>
              </a:rPr>
              <a:t>FAQ</a:t>
            </a:r>
            <a:endParaRPr lang="fr-FR" sz="1600" dirty="0" smtClean="0"/>
          </a:p>
          <a:p>
            <a:pPr eaLnBrk="1" hangingPunct="1"/>
            <a:r>
              <a:rPr lang="fr-FR" altLang="en-US" sz="1600" dirty="0" smtClean="0"/>
              <a:t>Flickr – A </a:t>
            </a:r>
            <a:r>
              <a:rPr lang="fr-FR" altLang="en-US" sz="1600" dirty="0" err="1" smtClean="0"/>
              <a:t>very</a:t>
            </a:r>
            <a:r>
              <a:rPr lang="fr-FR" altLang="en-US" sz="1600" dirty="0" smtClean="0"/>
              <a:t> </a:t>
            </a:r>
            <a:r>
              <a:rPr lang="fr-FR" altLang="en-US" sz="1600" dirty="0" err="1" smtClean="0"/>
              <a:t>excited</a:t>
            </a:r>
            <a:r>
              <a:rPr lang="fr-FR" altLang="en-US" sz="1600" dirty="0" smtClean="0"/>
              <a:t> </a:t>
            </a:r>
            <a:r>
              <a:rPr lang="fr-FR" altLang="en-US" sz="1600" dirty="0" err="1" smtClean="0"/>
              <a:t>puppy</a:t>
            </a:r>
            <a:r>
              <a:rPr lang="fr-FR" altLang="en-US" sz="1600" dirty="0"/>
              <a:t> - </a:t>
            </a:r>
            <a:r>
              <a:rPr lang="fr-FR" altLang="en-US" sz="1600" dirty="0">
                <a:hlinkClick r:id="rId6"/>
              </a:rPr>
              <a:t>https://www.flickr.com/photos/edanley/3246241416</a:t>
            </a:r>
            <a:r>
              <a:rPr lang="fr-FR" altLang="en-US" sz="1600" dirty="0" smtClean="0">
                <a:hlinkClick r:id="rId6"/>
              </a:rPr>
              <a:t>/</a:t>
            </a:r>
            <a:r>
              <a:rPr lang="fr-FR" altLang="en-US" sz="1600" dirty="0" smtClean="0"/>
              <a:t> </a:t>
            </a:r>
            <a:endParaRPr lang="en-US" altLang="en-US" sz="1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7" y="283087"/>
            <a:ext cx="4664500" cy="6404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3892" y="4091552"/>
            <a:ext cx="185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4"/>
                </a:solidFill>
              </a:rPr>
              <a:t>Get attention by raising your hand</a:t>
            </a:r>
            <a:endParaRPr lang="en-CA" sz="2000" b="1" dirty="0">
              <a:solidFill>
                <a:schemeClr val="accent4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51308" y="4572000"/>
            <a:ext cx="3812583" cy="805912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5253925" y="139485"/>
            <a:ext cx="3084162" cy="253990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5611674" y="901606"/>
            <a:ext cx="2464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i="1" dirty="0" smtClean="0"/>
              <a:t>Please note!  </a:t>
            </a:r>
          </a:p>
          <a:p>
            <a:pPr algn="ctr"/>
            <a:r>
              <a:rPr lang="en-CA" sz="2000" dirty="0" smtClean="0"/>
              <a:t>This session will be recorded</a:t>
            </a:r>
            <a:endParaRPr lang="en-C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611674" y="3036992"/>
            <a:ext cx="322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4">
                    <a:lumMod val="50000"/>
                  </a:schemeClr>
                </a:solidFill>
              </a:rPr>
              <a:t>Please mute microphone unless you are speaking</a:t>
            </a:r>
            <a:endParaRPr lang="en-C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2572719" y="3390935"/>
            <a:ext cx="3038955" cy="700617"/>
          </a:xfrm>
          <a:prstGeom prst="straightConnector1">
            <a:avLst/>
          </a:prstGeom>
          <a:ln w="5715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57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3990975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Audio check in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496960" y="356999"/>
            <a:ext cx="1260475" cy="1406243"/>
            <a:chOff x="7253287" y="356999"/>
            <a:chExt cx="1260475" cy="1406243"/>
          </a:xfrm>
        </p:grpSpPr>
        <p:pic>
          <p:nvPicPr>
            <p:cNvPr id="15365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5038" y="356999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Box 37"/>
            <p:cNvSpPr txBox="1">
              <a:spLocks noChangeArrowheads="1"/>
            </p:cNvSpPr>
            <p:nvPr/>
          </p:nvSpPr>
          <p:spPr bwMode="auto">
            <a:xfrm>
              <a:off x="7253287" y="1393355"/>
              <a:ext cx="12604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 dirty="0" err="1">
                  <a:solidFill>
                    <a:srgbClr val="FF0000"/>
                  </a:solidFill>
                </a:rPr>
                <a:t>SylviaC</a:t>
              </a:r>
              <a:endParaRPr lang="en-CA" alt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54663" y="462540"/>
            <a:ext cx="1260475" cy="1350303"/>
            <a:chOff x="5670708" y="356999"/>
            <a:chExt cx="1260475" cy="1350303"/>
          </a:xfrm>
        </p:grpSpPr>
        <p:pic>
          <p:nvPicPr>
            <p:cNvPr id="15366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712" y="356999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TextBox 39"/>
            <p:cNvSpPr txBox="1">
              <a:spLocks noChangeArrowheads="1"/>
            </p:cNvSpPr>
            <p:nvPr/>
          </p:nvSpPr>
          <p:spPr bwMode="auto">
            <a:xfrm>
              <a:off x="5670708" y="1339002"/>
              <a:ext cx="12604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 dirty="0" err="1">
                  <a:solidFill>
                    <a:srgbClr val="FF0000"/>
                  </a:solidFill>
                </a:rPr>
                <a:t>SylviaR</a:t>
              </a:r>
              <a:endParaRPr lang="en-CA" altLang="en-US" sz="1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12" y="882117"/>
            <a:ext cx="1269841" cy="12698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2" y="1035050"/>
            <a:ext cx="1269841" cy="126984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34" y="3204279"/>
            <a:ext cx="1269841" cy="126984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49" y="2304891"/>
            <a:ext cx="1269841" cy="126984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4" y="4025690"/>
            <a:ext cx="1269841" cy="126984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81" y="4474120"/>
            <a:ext cx="1269841" cy="126984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70" y="2755849"/>
            <a:ext cx="1269841" cy="12698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ylvia\AppData\Local\Microsoft\Windows\Temporary Internet Files\Content.IE5\ZNTSHKWN\red-carpet-roll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0" y="2644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426520" y="4326781"/>
            <a:ext cx="1260475" cy="1350303"/>
            <a:chOff x="5670708" y="356999"/>
            <a:chExt cx="1260475" cy="1350303"/>
          </a:xfrm>
        </p:grpSpPr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712" y="356999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9"/>
            <p:cNvSpPr txBox="1">
              <a:spLocks noChangeArrowheads="1"/>
            </p:cNvSpPr>
            <p:nvPr/>
          </p:nvSpPr>
          <p:spPr bwMode="auto">
            <a:xfrm>
              <a:off x="5670708" y="1339002"/>
              <a:ext cx="12604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 dirty="0" err="1">
                  <a:solidFill>
                    <a:srgbClr val="FF0000"/>
                  </a:solidFill>
                </a:rPr>
                <a:t>SylviaR</a:t>
              </a:r>
              <a:endParaRPr lang="en-CA" alt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61191" y="4326781"/>
            <a:ext cx="1260475" cy="1406243"/>
            <a:chOff x="7253287" y="356999"/>
            <a:chExt cx="1260475" cy="1406243"/>
          </a:xfrm>
        </p:grpSpPr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5038" y="356999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37"/>
            <p:cNvSpPr txBox="1">
              <a:spLocks noChangeArrowheads="1"/>
            </p:cNvSpPr>
            <p:nvPr/>
          </p:nvSpPr>
          <p:spPr bwMode="auto">
            <a:xfrm>
              <a:off x="7253287" y="1393355"/>
              <a:ext cx="12604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CA" altLang="en-US" sz="1800" dirty="0" err="1">
                  <a:solidFill>
                    <a:srgbClr val="FF0000"/>
                  </a:solidFill>
                </a:rPr>
                <a:t>SylviaC</a:t>
              </a:r>
              <a:endParaRPr lang="en-CA" alt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61191" y="2816999"/>
            <a:ext cx="2569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Roles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15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r="4876"/>
          <a:stretch/>
        </p:blipFill>
        <p:spPr>
          <a:xfrm>
            <a:off x="0" y="278969"/>
            <a:ext cx="9144000" cy="604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53" y="294468"/>
            <a:ext cx="5005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CA" sz="4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CA" sz="4800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CA" sz="4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CA" sz="4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CA" sz="48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CA" sz="4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CA" sz="48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CA" sz="48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CA" sz="48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CA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CA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lang="en-CA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0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729" y="12790"/>
            <a:ext cx="46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9005" y="-10203"/>
            <a:ext cx="46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en-CA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3773" y="-10203"/>
            <a:ext cx="46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en-CA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1681" y="0"/>
            <a:ext cx="46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en-CA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6380" y="-4971"/>
            <a:ext cx="46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en-CA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3296" y="586326"/>
            <a:ext cx="15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Welcome &amp; Orientation</a:t>
            </a:r>
            <a:endParaRPr lang="en-CA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01474" y="144853"/>
            <a:ext cx="114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hub</a:t>
            </a:r>
            <a:endParaRPr lang="en-CA" sz="32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2311" y="586325"/>
            <a:ext cx="15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The Online Learner</a:t>
            </a:r>
            <a:endParaRPr lang="en-C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683436" y="586326"/>
            <a:ext cx="1852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Online Design</a:t>
            </a:r>
          </a:p>
          <a:p>
            <a:pPr algn="ctr"/>
            <a:r>
              <a:rPr lang="en-CA" sz="1600" dirty="0" smtClean="0"/>
              <a:t>Issues &amp; Tools</a:t>
            </a:r>
            <a:endParaRPr lang="en-C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90088" y="586200"/>
            <a:ext cx="193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Communication </a:t>
            </a:r>
          </a:p>
          <a:p>
            <a:pPr algn="ctr"/>
            <a:r>
              <a:rPr lang="en-CA" sz="1600" dirty="0" smtClean="0"/>
              <a:t>&amp; Collaboration</a:t>
            </a:r>
            <a:endParaRPr lang="en-CA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019445" y="586201"/>
            <a:ext cx="174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Looking Back </a:t>
            </a:r>
          </a:p>
          <a:p>
            <a:pPr algn="ctr"/>
            <a:r>
              <a:rPr lang="en-CA" sz="1600" dirty="0" smtClean="0"/>
              <a:t>Looking Forward</a:t>
            </a:r>
            <a:endParaRPr lang="en-CA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4702" y="1426088"/>
            <a:ext cx="159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Introductions</a:t>
            </a:r>
            <a:endParaRPr lang="en-CA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220497" y="1972690"/>
            <a:ext cx="159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How Do I…</a:t>
            </a:r>
            <a:endParaRPr lang="en-CA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90047" y="2422140"/>
            <a:ext cx="1596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Online</a:t>
            </a:r>
          </a:p>
          <a:p>
            <a:pPr algn="ctr"/>
            <a:r>
              <a:rPr lang="en-CA" sz="1600" dirty="0" smtClean="0"/>
              <a:t>Community</a:t>
            </a:r>
          </a:p>
          <a:p>
            <a:pPr algn="ctr"/>
            <a:r>
              <a:rPr lang="en-CA" sz="1600" dirty="0" smtClean="0"/>
              <a:t>Building</a:t>
            </a:r>
            <a:endParaRPr lang="en-CA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-45206" y="4534479"/>
            <a:ext cx="1596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Overview, Readings &amp; Resources</a:t>
            </a:r>
            <a:endParaRPr lang="en-CA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-21960" y="5411970"/>
            <a:ext cx="15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Learning Journal</a:t>
            </a:r>
            <a:endParaRPr lang="en-CA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-49077" y="4069311"/>
            <a:ext cx="159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Feedback</a:t>
            </a:r>
            <a:endParaRPr lang="en-CA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650242"/>
            <a:ext cx="159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F.L.I.F.</a:t>
            </a:r>
            <a:endParaRPr lang="en-CA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492651" y="1659042"/>
            <a:ext cx="1596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/>
              <a:t>Demo </a:t>
            </a:r>
          </a:p>
          <a:p>
            <a:pPr algn="ctr"/>
            <a:r>
              <a:rPr lang="en-CA" sz="1600" dirty="0" smtClean="0"/>
              <a:t>Mini-session</a:t>
            </a:r>
          </a:p>
          <a:p>
            <a:pPr algn="ctr"/>
            <a:r>
              <a:rPr lang="en-CA" sz="1600" dirty="0" smtClean="0"/>
              <a:t>1</a:t>
            </a:r>
            <a:endParaRPr lang="en-CA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763504" y="1679708"/>
            <a:ext cx="15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Mini-session </a:t>
            </a:r>
          </a:p>
          <a:p>
            <a:pPr algn="ctr"/>
            <a:r>
              <a:rPr lang="en-CA" sz="1600" dirty="0" smtClean="0"/>
              <a:t>2</a:t>
            </a:r>
            <a:endParaRPr lang="en-CA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794510" y="2362616"/>
            <a:ext cx="15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Mini-session </a:t>
            </a:r>
          </a:p>
          <a:p>
            <a:pPr algn="ctr"/>
            <a:r>
              <a:rPr lang="en-CA" sz="1600" dirty="0" smtClean="0"/>
              <a:t>3</a:t>
            </a:r>
            <a:endParaRPr lang="en-CA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390835" y="1661804"/>
            <a:ext cx="15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Mini-session </a:t>
            </a:r>
          </a:p>
          <a:p>
            <a:pPr algn="ctr"/>
            <a:r>
              <a:rPr lang="en-CA" sz="1600" dirty="0" smtClean="0"/>
              <a:t>4</a:t>
            </a:r>
            <a:endParaRPr lang="en-CA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390825" y="2378114"/>
            <a:ext cx="15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Mini-session </a:t>
            </a:r>
          </a:p>
          <a:p>
            <a:pPr algn="ctr"/>
            <a:r>
              <a:rPr lang="en-CA" sz="1600" dirty="0" smtClean="0"/>
              <a:t>5</a:t>
            </a:r>
            <a:endParaRPr lang="en-CA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064640" y="1640658"/>
            <a:ext cx="159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Mini-session 6</a:t>
            </a:r>
            <a:endParaRPr lang="en-CA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016866" y="2350557"/>
            <a:ext cx="1848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Looking Back Looking Forward</a:t>
            </a:r>
            <a:endParaRPr lang="en-CA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7108566" y="3141168"/>
            <a:ext cx="15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Final FLO survey</a:t>
            </a:r>
            <a:endParaRPr lang="en-CA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9034" y="6012722"/>
            <a:ext cx="15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Self-Assess Participation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77298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13" y="381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Tracking Your Progress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4483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Schedule of Events &amp; Milestones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Learning Journal?</a:t>
            </a:r>
          </a:p>
          <a:p>
            <a:pPr lvl="1" eaLnBrk="1" hangingPunct="1"/>
            <a:r>
              <a:rPr lang="en-US" altLang="en-US" dirty="0" smtClean="0"/>
              <a:t>Any format</a:t>
            </a:r>
          </a:p>
          <a:p>
            <a:pPr lvl="1" eaLnBrk="1" hangingPunct="1"/>
            <a:r>
              <a:rPr lang="en-US" altLang="en-US" dirty="0" smtClean="0"/>
              <a:t>Share “nuggets” weekly in forum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Intended Learning Outcomes &amp; Assessment Criteria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Minimum Requirements – Badges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Self-assessment (FLO Rubric)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467" y="4234911"/>
            <a:ext cx="1714286" cy="1333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22" y="4187292"/>
            <a:ext cx="1600000" cy="14285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Mini-sessions</a:t>
            </a:r>
            <a:endParaRPr lang="en-US" dirty="0"/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457200" y="903288"/>
            <a:ext cx="8229600" cy="48768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en-CA" altLang="en-US" dirty="0" smtClean="0"/>
              <a:t>Adult Learners Online - DEMO</a:t>
            </a:r>
          </a:p>
          <a:p>
            <a:pPr marL="457200" indent="-457200"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en-CA" altLang="en-US" dirty="0" smtClean="0"/>
              <a:t>Course Review Task Force</a:t>
            </a:r>
          </a:p>
          <a:p>
            <a:pPr marL="457200" indent="-457200"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en-CA" altLang="en-US" dirty="0" smtClean="0"/>
              <a:t>Choosing Your Tools</a:t>
            </a:r>
          </a:p>
          <a:p>
            <a:pPr marL="457200" indent="-457200"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en-CA" altLang="en-US" dirty="0" smtClean="0"/>
              <a:t>“Team in Trouble” Facilitating Online Teams</a:t>
            </a:r>
          </a:p>
          <a:p>
            <a:pPr marL="457200" indent="-457200"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en-CA" altLang="en-US" dirty="0" smtClean="0"/>
              <a:t>Facilitation Techniques &amp; Strategies</a:t>
            </a:r>
          </a:p>
          <a:p>
            <a:pPr marL="457200" indent="-457200" eaLnBrk="1" hangingPunct="1">
              <a:lnSpc>
                <a:spcPct val="200000"/>
              </a:lnSpc>
              <a:buFont typeface="Arial" charset="0"/>
              <a:buAutoNum type="arabicPeriod"/>
            </a:pPr>
            <a:r>
              <a:rPr lang="en-CA" altLang="en-US" dirty="0" smtClean="0"/>
              <a:t>Assessing Participation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elcome…&amp;quot;&quot;/&gt;&lt;property id=&quot;20307&quot; value=&quot;264&quot;/&gt;&lt;/object&gt;&lt;object type=&quot;3&quot; unique_id=&quot;10007&quot;&gt;&lt;property id=&quot;20148&quot; value=&quot;5&quot;/&gt;&lt;property id=&quot;20300&quot; value=&quot;Slide 3 - &amp;quot;Audio check in&amp;quot;&quot;/&gt;&lt;property id=&quot;20307&quot; value=&quot;304&quot;/&gt;&lt;/object&gt;&lt;object type=&quot;3&quot; unique_id=&quot;10010&quot;&gt;&lt;property id=&quot;20148&quot; value=&quot;5&quot;/&gt;&lt;property id=&quot;20300&quot; value=&quot;Slide 8 - &amp;quot;Tracking Your Progress&amp;quot;&quot;/&gt;&lt;property id=&quot;20307&quot; value=&quot;312&quot;/&gt;&lt;/object&gt;&lt;object type=&quot;3&quot; unique_id=&quot;10012&quot;&gt;&lt;property id=&quot;20148&quot; value=&quot;5&quot;/&gt;&lt;property id=&quot;20300&quot; value=&quot;Slide 9 - &amp;quot;Mini-sessions&amp;quot;&quot;/&gt;&lt;property id=&quot;20307&quot; value=&quot;308&quot;/&gt;&lt;/object&gt;&lt;object type=&quot;3&quot; unique_id=&quot;10013&quot;&gt;&lt;property id=&quot;20148&quot; value=&quot;5&quot;/&gt;&lt;property id=&quot;20300&quot; value=&quot;Slide 11 - &amp;quot;Mini-sessions&amp;quot;&quot;/&gt;&lt;property id=&quot;20307&quot; value=&quot;309&quot;/&gt;&lt;/object&gt;&lt;object type=&quot;3&quot; unique_id=&quot;10014&quot;&gt;&lt;property id=&quot;20148&quot; value=&quot;5&quot;/&gt;&lt;property id=&quot;20300&quot; value=&quot;Slide 12 - &amp;quot;What we all need to know…&amp;quot;&quot;/&gt;&lt;property id=&quot;20307&quot; value=&quot;307&quot;/&gt;&lt;/object&gt;&lt;object type=&quot;3&quot; unique_id=&quot;10015&quot;&gt;&lt;property id=&quot;20148&quot; value=&quot;5&quot;/&gt;&lt;property id=&quot;20300&quot; value=&quot;Slide 13&quot;/&gt;&lt;property id=&quot;20307&quot; value=&quot;298&quot;/&gt;&lt;/object&gt;&lt;object type=&quot;3&quot; unique_id=&quot;10016&quot;&gt;&lt;property id=&quot;20148&quot; value=&quot;5&quot;/&gt;&lt;property id=&quot;20300&quot; value=&quot;Slide 14 - &amp;quot;Anything else?&amp;quot;&quot;/&gt;&lt;property id=&quot;20307&quot; value=&quot;311&quot;/&gt;&lt;/object&gt;&lt;object type=&quot;3&quot; unique_id=&quot;10018&quot;&gt;&lt;property id=&quot;20148&quot; value=&quot;5&quot;/&gt;&lt;property id=&quot;20300&quot; value=&quot;Slide 15 - &amp;quot;About these slides&amp;quot;&quot;/&gt;&lt;property id=&quot;20307&quot; value=&quot;315&quot;/&gt;&lt;/object&gt;&lt;object type=&quot;3&quot; unique_id=&quot;10035&quot;&gt;&lt;property id=&quot;20148&quot; value=&quot;5&quot;/&gt;&lt;property id=&quot;20300&quot; value=&quot;Slide 10 - &amp;quot;Mini-sessions&amp;quot;&quot;/&gt;&lt;property id=&quot;20307&quot; value=&quot;316&quot;/&gt;&lt;/object&gt;&lt;object type=&quot;3&quot; unique_id=&quot;10068&quot;&gt;&lt;property id=&quot;20148&quot; value=&quot;5&quot;/&gt;&lt;property id=&quot;20300&quot; value=&quot;Slide 2&quot;/&gt;&lt;property id=&quot;20307&quot; value=&quot;318&quot;/&gt;&lt;/object&gt;&lt;object type=&quot;3&quot; unique_id=&quot;10120&quot;&gt;&lt;property id=&quot;20148&quot; value=&quot;5&quot;/&gt;&lt;property id=&quot;20300&quot; value=&quot;Slide 4&quot;/&gt;&lt;property id=&quot;20307&quot; value=&quot;320&quot;/&gt;&lt;/object&gt;&lt;object type=&quot;3&quot; unique_id=&quot;10121&quot;&gt;&lt;property id=&quot;20148&quot; value=&quot;5&quot;/&gt;&lt;property id=&quot;20300&quot; value=&quot;Slide 5&quot;/&gt;&lt;property id=&quot;20307&quot; value=&quot;319&quot;/&gt;&lt;/object&gt;&lt;object type=&quot;3&quot; unique_id=&quot;10122&quot;&gt;&lt;property id=&quot;20148&quot; value=&quot;5&quot;/&gt;&lt;property id=&quot;20300&quot; value=&quot;Slide 7&quot;/&gt;&lt;property id=&quot;20307&quot; value=&quot;321&quot;/&gt;&lt;/object&gt;&lt;object type=&quot;3&quot; unique_id=&quot;10197&quot;&gt;&lt;property id=&quot;20148&quot; value=&quot;5&quot;/&gt;&lt;property id=&quot;20300&quot; value=&quot;Slide 6&quot;/&gt;&lt;property id=&quot;20307&quot; value=&quot;32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3796</TotalTime>
  <Words>802</Words>
  <Application>Microsoft Office PowerPoint</Application>
  <PresentationFormat>On-screen Show (4:3)</PresentationFormat>
  <Paragraphs>147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Welcome…</vt:lpstr>
      <vt:lpstr>PowerPoint Presentation</vt:lpstr>
      <vt:lpstr>Audio check in</vt:lpstr>
      <vt:lpstr>PowerPoint Presentation</vt:lpstr>
      <vt:lpstr>PowerPoint Presentation</vt:lpstr>
      <vt:lpstr>PowerPoint Presentation</vt:lpstr>
      <vt:lpstr>PowerPoint Presentation</vt:lpstr>
      <vt:lpstr>Tracking Your Progress</vt:lpstr>
      <vt:lpstr>Mini-sessions</vt:lpstr>
      <vt:lpstr>Mini-sessions</vt:lpstr>
      <vt:lpstr>Mini-sessions</vt:lpstr>
      <vt:lpstr>What we all need to know…</vt:lpstr>
      <vt:lpstr>PowerPoint Presentation</vt:lpstr>
      <vt:lpstr>Anything else?</vt:lpstr>
      <vt:lpstr>About these slides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BREAKOUT ROOM</dc:title>
  <dc:creator>Hilda Anggraeni</dc:creator>
  <cp:lastModifiedBy>Sylvia</cp:lastModifiedBy>
  <cp:revision>98</cp:revision>
  <cp:lastPrinted>2014-02-14T15:40:51Z</cp:lastPrinted>
  <dcterms:created xsi:type="dcterms:W3CDTF">2014-02-15T15:57:50Z</dcterms:created>
  <dcterms:modified xsi:type="dcterms:W3CDTF">2015-05-02T23:46:06Z</dcterms:modified>
</cp:coreProperties>
</file>