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67" r:id="rId3"/>
    <p:sldId id="256" r:id="rId4"/>
    <p:sldId id="274" r:id="rId5"/>
    <p:sldId id="273" r:id="rId6"/>
    <p:sldId id="268" r:id="rId7"/>
    <p:sldId id="287" r:id="rId8"/>
    <p:sldId id="288" r:id="rId9"/>
    <p:sldId id="289" r:id="rId10"/>
    <p:sldId id="292" r:id="rId11"/>
    <p:sldId id="281" r:id="rId12"/>
    <p:sldId id="290" r:id="rId13"/>
    <p:sldId id="282" r:id="rId14"/>
    <p:sldId id="286" r:id="rId15"/>
    <p:sldId id="291" r:id="rId16"/>
    <p:sldId id="279" r:id="rId17"/>
    <p:sldId id="280" r:id="rId18"/>
    <p:sldId id="284" r:id="rId19"/>
    <p:sldId id="285" r:id="rId20"/>
    <p:sldId id="28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73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33D8-D007-4FC4-BCCB-3C003DB23647}" type="datetimeFigureOut">
              <a:rPr lang="en-US" smtClean="0"/>
              <a:pPr/>
              <a:t>2015-10-02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C36B8D-970E-4990-BE4C-5F1EEC09875D}"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E33D8-D007-4FC4-BCCB-3C003DB23647}" type="datetimeFigureOut">
              <a:rPr lang="en-US" smtClean="0"/>
              <a:pPr/>
              <a:t>2015-10-02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36B8D-970E-4990-BE4C-5F1EEC0987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4" Type="http://schemas.openxmlformats.org/officeDocument/2006/relationships/image" Target="../media/image8.jp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package" Target="../embeddings/Microsoft_Word_Document1.docx"/><Relationship Id="rId5" Type="http://schemas.openxmlformats.org/officeDocument/2006/relationships/image" Target="../media/image9.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cope.bccampus.ca/pluginfile.php/18301/mod.../DMIS.pdf" TargetMode="External"/><Relationship Id="rId4" Type="http://schemas.openxmlformats.org/officeDocument/2006/relationships/hyperlink" Target="https://idiinventory.com/wp-content/uploads/2013/08/HAMMER-STUDY-ABROAD-ARTICLE-2012.pdf" TargetMode="External"/><Relationship Id="rId5" Type="http://schemas.openxmlformats.org/officeDocument/2006/relationships/hyperlink" Target="http://library.queensu.ca/webedu/grad/Internationalization_of_the_Curriculum.pdf" TargetMode="External"/><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
        <p:nvSpPr>
          <p:cNvPr id="3" name="TextBox 2"/>
          <p:cNvSpPr txBox="1"/>
          <p:nvPr/>
        </p:nvSpPr>
        <p:spPr>
          <a:xfrm>
            <a:off x="990600" y="1391"/>
            <a:ext cx="7162800" cy="1569660"/>
          </a:xfrm>
          <a:prstGeom prst="rect">
            <a:avLst/>
          </a:prstGeom>
          <a:noFill/>
        </p:spPr>
        <p:txBody>
          <a:bodyPr wrap="square" rtlCol="0">
            <a:spAutoFit/>
          </a:bodyPr>
          <a:lstStyle/>
          <a:p>
            <a:pPr algn="ctr"/>
            <a:r>
              <a:rPr lang="en-US" sz="4800" dirty="0" smtClean="0">
                <a:solidFill>
                  <a:schemeClr val="bg1"/>
                </a:solidFill>
              </a:rPr>
              <a:t>Intercultural Fluency: </a:t>
            </a:r>
          </a:p>
          <a:p>
            <a:pPr algn="ctr"/>
            <a:r>
              <a:rPr lang="en-US" sz="4800" dirty="0" smtClean="0">
                <a:solidFill>
                  <a:schemeClr val="bg1"/>
                </a:solidFill>
              </a:rPr>
              <a:t>A Lifelong Commitment</a:t>
            </a:r>
          </a:p>
        </p:txBody>
      </p:sp>
      <p:pic>
        <p:nvPicPr>
          <p:cNvPr id="4" name="Picture 3" descr="Infinite-Staircase.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600200"/>
            <a:ext cx="4737100" cy="4745267"/>
          </a:xfrm>
          <a:prstGeom prst="rect">
            <a:avLst/>
          </a:prstGeom>
        </p:spPr>
      </p:pic>
    </p:spTree>
    <p:extLst>
      <p:ext uri="{BB962C8B-B14F-4D97-AF65-F5344CB8AC3E}">
        <p14:creationId xmlns:p14="http://schemas.microsoft.com/office/powerpoint/2010/main" val="2977011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1416"/>
            <a:ext cx="9144000" cy="6858000"/>
          </a:xfrm>
        </p:spPr>
      </p:pic>
      <p:sp>
        <p:nvSpPr>
          <p:cNvPr id="3" name="TextBox 2"/>
          <p:cNvSpPr txBox="1"/>
          <p:nvPr/>
        </p:nvSpPr>
        <p:spPr>
          <a:xfrm>
            <a:off x="533400" y="533400"/>
            <a:ext cx="7924800" cy="5078314"/>
          </a:xfrm>
          <a:prstGeom prst="rect">
            <a:avLst/>
          </a:prstGeom>
          <a:noFill/>
        </p:spPr>
        <p:txBody>
          <a:bodyPr wrap="square" rtlCol="0">
            <a:spAutoFit/>
          </a:bodyPr>
          <a:lstStyle/>
          <a:p>
            <a:r>
              <a:rPr lang="en-CA" b="1" dirty="0">
                <a:solidFill>
                  <a:schemeClr val="bg1"/>
                </a:solidFill>
              </a:rPr>
              <a:t>Your Mindset</a:t>
            </a:r>
            <a:endParaRPr lang="en-US" dirty="0">
              <a:solidFill>
                <a:schemeClr val="bg1"/>
              </a:solidFill>
            </a:endParaRPr>
          </a:p>
          <a:p>
            <a:r>
              <a:rPr lang="en-CA" b="1" dirty="0">
                <a:solidFill>
                  <a:schemeClr val="bg1"/>
                </a:solidFill>
              </a:rPr>
              <a:t>Group D</a:t>
            </a:r>
            <a:endParaRPr lang="en-US" dirty="0">
              <a:solidFill>
                <a:schemeClr val="bg1"/>
              </a:solidFill>
            </a:endParaRPr>
          </a:p>
          <a:p>
            <a:r>
              <a:rPr lang="en-CA" b="1" dirty="0">
                <a:solidFill>
                  <a:schemeClr val="bg1"/>
                </a:solidFill>
              </a:rPr>
              <a:t> </a:t>
            </a:r>
            <a:endParaRPr lang="en-US" dirty="0">
              <a:solidFill>
                <a:schemeClr val="bg1"/>
              </a:solidFill>
            </a:endParaRPr>
          </a:p>
          <a:p>
            <a:r>
              <a:rPr lang="en-CA" dirty="0">
                <a:solidFill>
                  <a:schemeClr val="bg1"/>
                </a:solidFill>
              </a:rPr>
              <a:t>You have experienced a culture other than your own that has influenced your thinking.  Your experience with other cultures has made you realize another view of your own culture, which is sometimes less than rosy. You realize that your own culture has numerous imperfections and may even be responsible for the problems it experiences or incurs. </a:t>
            </a:r>
            <a:endParaRPr lang="en-US" dirty="0">
              <a:solidFill>
                <a:schemeClr val="bg1"/>
              </a:solidFill>
            </a:endParaRPr>
          </a:p>
          <a:p>
            <a:r>
              <a:rPr lang="en-CA" dirty="0">
                <a:solidFill>
                  <a:schemeClr val="bg1"/>
                </a:solidFill>
              </a:rPr>
              <a:t>You are a champion of the new culture(s) you have experienced and are somewhat cynical about the historical interactions of your culture with them.  You have a deep respect for the richness of other cultures and feel that your own culture lacks in comparison. When members of the culture you admire make negative comments about your culture, you realize how inferior it really is.  </a:t>
            </a:r>
            <a:endParaRPr lang="en-US" dirty="0">
              <a:solidFill>
                <a:schemeClr val="bg1"/>
              </a:solidFill>
            </a:endParaRPr>
          </a:p>
          <a:p>
            <a:r>
              <a:rPr lang="en-CA" dirty="0">
                <a:solidFill>
                  <a:schemeClr val="bg1"/>
                </a:solidFill>
              </a:rPr>
              <a:t>Your clear strength is the ability to be aware of your own culture’s influence on your thinking and to disavow that mentality in order to set things on the right path.  You may find yourself championing the culture of others while members of your own culture group don’t seem to understand. </a:t>
            </a:r>
            <a:endParaRPr lang="en-US" dirty="0">
              <a:solidFill>
                <a:schemeClr val="bg1"/>
              </a:solidFill>
            </a:endParaRPr>
          </a:p>
          <a:p>
            <a:endParaRPr lang="en-US" dirty="0"/>
          </a:p>
        </p:txBody>
      </p:sp>
    </p:spTree>
    <p:extLst>
      <p:ext uri="{BB962C8B-B14F-4D97-AF65-F5344CB8AC3E}">
        <p14:creationId xmlns:p14="http://schemas.microsoft.com/office/powerpoint/2010/main" val="29480826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1416"/>
            <a:ext cx="9144000" cy="6858000"/>
          </a:xfrm>
        </p:spPr>
      </p:pic>
      <p:pic>
        <p:nvPicPr>
          <p:cNvPr id="10" name="Picture 9" descr="Screen Shot 2015-10-01 at 11.47.0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329"/>
            <a:ext cx="9144000" cy="5442333"/>
          </a:xfrm>
          <a:prstGeom prst="rect">
            <a:avLst/>
          </a:prstGeom>
        </p:spPr>
      </p:pic>
    </p:spTree>
    <p:extLst>
      <p:ext uri="{BB962C8B-B14F-4D97-AF65-F5344CB8AC3E}">
        <p14:creationId xmlns:p14="http://schemas.microsoft.com/office/powerpoint/2010/main" val="20140353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1416"/>
            <a:ext cx="9144000" cy="6858000"/>
          </a:xfrm>
        </p:spPr>
      </p:pic>
      <p:pic>
        <p:nvPicPr>
          <p:cNvPr id="5" name="Picture 4" descr="ProcessModel_InterculturalCompetence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05400" y="1524000"/>
            <a:ext cx="3700894" cy="3196226"/>
          </a:xfrm>
          <a:prstGeom prst="rect">
            <a:avLst/>
          </a:prstGeom>
        </p:spPr>
      </p:pic>
      <p:sp>
        <p:nvSpPr>
          <p:cNvPr id="7" name="TextBox 6"/>
          <p:cNvSpPr txBox="1"/>
          <p:nvPr/>
        </p:nvSpPr>
        <p:spPr>
          <a:xfrm>
            <a:off x="990600" y="533400"/>
            <a:ext cx="7162800" cy="830997"/>
          </a:xfrm>
          <a:prstGeom prst="rect">
            <a:avLst/>
          </a:prstGeom>
          <a:noFill/>
        </p:spPr>
        <p:txBody>
          <a:bodyPr wrap="square" rtlCol="0">
            <a:spAutoFit/>
          </a:bodyPr>
          <a:lstStyle/>
          <a:p>
            <a:pPr algn="ctr"/>
            <a:r>
              <a:rPr lang="en-US" sz="4800" dirty="0" smtClean="0">
                <a:solidFill>
                  <a:schemeClr val="bg1"/>
                </a:solidFill>
              </a:rPr>
              <a:t>Changing Models</a:t>
            </a:r>
          </a:p>
        </p:txBody>
      </p:sp>
      <p:pic>
        <p:nvPicPr>
          <p:cNvPr id="8" name="Picture 7" descr="PyramidModel.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1524000"/>
            <a:ext cx="4272699" cy="3200400"/>
          </a:xfrm>
          <a:prstGeom prst="rect">
            <a:avLst/>
          </a:prstGeom>
        </p:spPr>
      </p:pic>
      <p:sp>
        <p:nvSpPr>
          <p:cNvPr id="9" name="TextBox 8"/>
          <p:cNvSpPr txBox="1"/>
          <p:nvPr/>
        </p:nvSpPr>
        <p:spPr>
          <a:xfrm>
            <a:off x="381000" y="4876800"/>
            <a:ext cx="7162800" cy="1200329"/>
          </a:xfrm>
          <a:prstGeom prst="rect">
            <a:avLst/>
          </a:prstGeom>
          <a:noFill/>
        </p:spPr>
        <p:txBody>
          <a:bodyPr wrap="square" rtlCol="0">
            <a:spAutoFit/>
          </a:bodyPr>
          <a:lstStyle/>
          <a:p>
            <a:r>
              <a:rPr lang="en-US" dirty="0" smtClean="0"/>
              <a:t>From: </a:t>
            </a:r>
            <a:r>
              <a:rPr lang="en-US" dirty="0" err="1" smtClean="0"/>
              <a:t>Deardorff</a:t>
            </a:r>
            <a:r>
              <a:rPr lang="en-US" dirty="0"/>
              <a:t>, Darla K. "Identification and assessment of intercultural competence as a student outcome of internationalization." </a:t>
            </a:r>
            <a:r>
              <a:rPr lang="en-US" i="1" dirty="0"/>
              <a:t>Journal of studies in international education</a:t>
            </a:r>
            <a:r>
              <a:rPr lang="en-US" dirty="0"/>
              <a:t> 10.3 (2006): 241-266.</a:t>
            </a:r>
          </a:p>
          <a:p>
            <a:endParaRPr lang="en-US" dirty="0"/>
          </a:p>
        </p:txBody>
      </p:sp>
    </p:spTree>
    <p:extLst>
      <p:ext uri="{BB962C8B-B14F-4D97-AF65-F5344CB8AC3E}">
        <p14:creationId xmlns:p14="http://schemas.microsoft.com/office/powerpoint/2010/main" val="917787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3" cstate="print"/>
          <a:stretch>
            <a:fillRect/>
          </a:stretch>
        </p:blipFill>
        <p:spPr>
          <a:xfrm>
            <a:off x="0" y="0"/>
            <a:ext cx="9144000" cy="6858000"/>
          </a:xfrm>
        </p:spPr>
      </p:pic>
      <p:graphicFrame>
        <p:nvGraphicFramePr>
          <p:cNvPr id="3" name="Object 2"/>
          <p:cNvGraphicFramePr>
            <a:graphicFrameLocks noChangeAspect="1"/>
          </p:cNvGraphicFramePr>
          <p:nvPr>
            <p:extLst>
              <p:ext uri="{D42A27DB-BD31-4B8C-83A1-F6EECF244321}">
                <p14:modId xmlns:p14="http://schemas.microsoft.com/office/powerpoint/2010/main" val="2117233150"/>
              </p:ext>
            </p:extLst>
          </p:nvPr>
        </p:nvGraphicFramePr>
        <p:xfrm>
          <a:off x="381000" y="152400"/>
          <a:ext cx="8407400" cy="5372100"/>
        </p:xfrm>
        <a:graphic>
          <a:graphicData uri="http://schemas.openxmlformats.org/presentationml/2006/ole">
            <mc:AlternateContent xmlns:mc="http://schemas.openxmlformats.org/markup-compatibility/2006">
              <mc:Choice xmlns:v="urn:schemas-microsoft-com:vml" Requires="v">
                <p:oleObj spid="_x0000_s1031" name="Document" r:id="rId4" imgW="8407400" imgH="5372100" progId="Word.Document.12">
                  <p:embed/>
                </p:oleObj>
              </mc:Choice>
              <mc:Fallback>
                <p:oleObj name="Document" r:id="rId4" imgW="8407400" imgH="5372100" progId="Word.Document.12">
                  <p:embed/>
                  <p:pic>
                    <p:nvPicPr>
                      <p:cNvPr id="0" name=""/>
                      <p:cNvPicPr/>
                      <p:nvPr/>
                    </p:nvPicPr>
                    <p:blipFill>
                      <a:blip r:embed="rId5"/>
                      <a:stretch>
                        <a:fillRect/>
                      </a:stretch>
                    </p:blipFill>
                    <p:spPr>
                      <a:xfrm>
                        <a:off x="381000" y="152400"/>
                        <a:ext cx="8407400" cy="5372100"/>
                      </a:xfrm>
                      <a:prstGeom prst="rect">
                        <a:avLst/>
                      </a:prstGeom>
                    </p:spPr>
                  </p:pic>
                </p:oleObj>
              </mc:Fallback>
            </mc:AlternateContent>
          </a:graphicData>
        </a:graphic>
      </p:graphicFrame>
    </p:spTree>
    <p:extLst>
      <p:ext uri="{BB962C8B-B14F-4D97-AF65-F5344CB8AC3E}">
        <p14:creationId xmlns:p14="http://schemas.microsoft.com/office/powerpoint/2010/main" val="170609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
        <p:nvSpPr>
          <p:cNvPr id="4" name="TextBox 3"/>
          <p:cNvSpPr txBox="1"/>
          <p:nvPr/>
        </p:nvSpPr>
        <p:spPr>
          <a:xfrm>
            <a:off x="762000" y="609600"/>
            <a:ext cx="7315200" cy="5909311"/>
          </a:xfrm>
          <a:prstGeom prst="rect">
            <a:avLst/>
          </a:prstGeom>
          <a:noFill/>
        </p:spPr>
        <p:txBody>
          <a:bodyPr wrap="square" rtlCol="0">
            <a:spAutoFit/>
          </a:bodyPr>
          <a:lstStyle/>
          <a:p>
            <a:r>
              <a:rPr lang="en-US" sz="2400" b="1" dirty="0"/>
              <a:t>Description of the DMIS:</a:t>
            </a:r>
          </a:p>
          <a:p>
            <a:r>
              <a:rPr lang="en-US" dirty="0"/>
              <a:t>The Development Model of Intercultural Sensitivity. </a:t>
            </a:r>
            <a:r>
              <a:rPr lang="en-US" i="1" dirty="0">
                <a:hlinkClick r:id="rId3"/>
              </a:rPr>
              <a:t>https://scope.bccampus.ca/pluginfile.php/18301/mod.../</a:t>
            </a:r>
            <a:r>
              <a:rPr lang="en-US" b="1" i="1" dirty="0" smtClean="0">
                <a:hlinkClick r:id="rId3"/>
              </a:rPr>
              <a:t>DMIS</a:t>
            </a:r>
            <a:r>
              <a:rPr lang="en-US" i="1" dirty="0" smtClean="0">
                <a:hlinkClick r:id="rId3"/>
              </a:rPr>
              <a:t>.pdf</a:t>
            </a:r>
            <a:r>
              <a:rPr lang="en-US" i="1" dirty="0" smtClean="0"/>
              <a:t> </a:t>
            </a:r>
            <a:endParaRPr lang="en-US" dirty="0"/>
          </a:p>
          <a:p>
            <a:endParaRPr lang="en-US" dirty="0" smtClean="0"/>
          </a:p>
          <a:p>
            <a:r>
              <a:rPr lang="en-US" sz="2400" b="1" dirty="0" smtClean="0"/>
              <a:t>Description of the IDI:</a:t>
            </a:r>
          </a:p>
          <a:p>
            <a:r>
              <a:rPr lang="en-US" dirty="0" smtClean="0"/>
              <a:t>Hammer</a:t>
            </a:r>
            <a:r>
              <a:rPr lang="en-US" dirty="0"/>
              <a:t>, M. R., Bennett, M., &amp; Wiseman, R. (2009). The intercultural development inventory.</a:t>
            </a:r>
          </a:p>
          <a:p>
            <a:r>
              <a:rPr lang="en-US" dirty="0" smtClean="0">
                <a:hlinkClick r:id="rId4"/>
              </a:rPr>
              <a:t>https</a:t>
            </a:r>
            <a:r>
              <a:rPr lang="en-US" dirty="0">
                <a:hlinkClick r:id="rId4"/>
              </a:rPr>
              <a:t>://idiinventory.com/wp-content/uploads/2013/08/HAMMER-STUDY-ABROAD-ARTICLE-2012.</a:t>
            </a:r>
            <a:r>
              <a:rPr lang="en-US" dirty="0" smtClean="0">
                <a:hlinkClick r:id="rId4"/>
              </a:rPr>
              <a:t>pdf</a:t>
            </a:r>
            <a:endParaRPr lang="en-US" dirty="0" smtClean="0"/>
          </a:p>
          <a:p>
            <a:endParaRPr lang="en-US" dirty="0"/>
          </a:p>
          <a:p>
            <a:r>
              <a:rPr lang="en-US" sz="2400" b="1" dirty="0" smtClean="0"/>
              <a:t>Resource List:</a:t>
            </a:r>
          </a:p>
          <a:p>
            <a:r>
              <a:rPr lang="en-US" dirty="0" smtClean="0"/>
              <a:t>Internationalization of the Curriculum, </a:t>
            </a:r>
            <a:r>
              <a:rPr lang="en-US" dirty="0"/>
              <a:t>Queens University. </a:t>
            </a:r>
            <a:r>
              <a:rPr lang="en-US" dirty="0">
                <a:hlinkClick r:id="rId5"/>
              </a:rPr>
              <a:t>http://library.queensu.ca/webedu/grad/</a:t>
            </a:r>
            <a:r>
              <a:rPr lang="en-US" dirty="0" smtClean="0">
                <a:hlinkClick r:id="rId5"/>
              </a:rPr>
              <a:t>Internationalization_of_the_Curriculum.pdf</a:t>
            </a:r>
            <a:r>
              <a:rPr lang="en-US" dirty="0" smtClean="0"/>
              <a:t> </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6567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
        <p:nvSpPr>
          <p:cNvPr id="3" name="TextBox 2"/>
          <p:cNvSpPr txBox="1"/>
          <p:nvPr/>
        </p:nvSpPr>
        <p:spPr>
          <a:xfrm>
            <a:off x="533400" y="0"/>
            <a:ext cx="8229600" cy="1938992"/>
          </a:xfrm>
          <a:prstGeom prst="rect">
            <a:avLst/>
          </a:prstGeom>
          <a:noFill/>
        </p:spPr>
        <p:txBody>
          <a:bodyPr wrap="square" rtlCol="0">
            <a:spAutoFit/>
          </a:bodyPr>
          <a:lstStyle/>
          <a:p>
            <a:pPr algn="ctr"/>
            <a:endParaRPr lang="en-CA" sz="3600" dirty="0" smtClean="0">
              <a:solidFill>
                <a:schemeClr val="bg1"/>
              </a:solidFill>
            </a:endParaRPr>
          </a:p>
          <a:p>
            <a:pPr algn="ctr"/>
            <a:r>
              <a:rPr lang="en-CA" sz="4800" dirty="0" smtClean="0">
                <a:solidFill>
                  <a:schemeClr val="bg1"/>
                </a:solidFill>
              </a:rPr>
              <a:t>Thanks for your participation!</a:t>
            </a:r>
            <a:endParaRPr lang="en-CA" sz="4800" dirty="0">
              <a:solidFill>
                <a:schemeClr val="bg1"/>
              </a:solidFill>
            </a:endParaRPr>
          </a:p>
          <a:p>
            <a:pPr algn="ctr"/>
            <a:endParaRPr lang="en-CA" sz="3600" dirty="0">
              <a:solidFill>
                <a:schemeClr val="bg1"/>
              </a:solidFill>
            </a:endParaRPr>
          </a:p>
        </p:txBody>
      </p:sp>
      <p:sp>
        <p:nvSpPr>
          <p:cNvPr id="5" name="TextBox 4"/>
          <p:cNvSpPr txBox="1"/>
          <p:nvPr/>
        </p:nvSpPr>
        <p:spPr>
          <a:xfrm>
            <a:off x="1447800" y="1981200"/>
            <a:ext cx="6172200" cy="3693319"/>
          </a:xfrm>
          <a:prstGeom prst="rect">
            <a:avLst/>
          </a:prstGeom>
          <a:noFill/>
        </p:spPr>
        <p:txBody>
          <a:bodyPr wrap="square" rtlCol="0">
            <a:spAutoFit/>
          </a:bodyPr>
          <a:lstStyle/>
          <a:p>
            <a:pPr algn="ctr"/>
            <a:r>
              <a:rPr lang="en-US" dirty="0" smtClean="0">
                <a:solidFill>
                  <a:schemeClr val="bg1"/>
                </a:solidFill>
              </a:rPr>
              <a:t>Theresa Southam</a:t>
            </a:r>
          </a:p>
          <a:p>
            <a:pPr algn="ctr"/>
            <a:r>
              <a:rPr lang="en-US" dirty="0" smtClean="0">
                <a:solidFill>
                  <a:schemeClr val="bg1"/>
                </a:solidFill>
              </a:rPr>
              <a:t>Coordinator, Teaching and Learning Institute</a:t>
            </a:r>
          </a:p>
          <a:p>
            <a:pPr algn="ctr"/>
            <a:endParaRPr lang="en-US" dirty="0">
              <a:solidFill>
                <a:schemeClr val="bg1"/>
              </a:solidFill>
            </a:endParaRPr>
          </a:p>
          <a:p>
            <a:pPr algn="ctr"/>
            <a:r>
              <a:rPr lang="en-US" dirty="0" err="1" smtClean="0">
                <a:solidFill>
                  <a:schemeClr val="bg1"/>
                </a:solidFill>
              </a:rPr>
              <a:t>tsoutham@selkirk.ca</a:t>
            </a: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SELKIRK PUBLIC WEBSITE:  </a:t>
            </a:r>
            <a:r>
              <a:rPr lang="en-US" dirty="0">
                <a:solidFill>
                  <a:srgbClr val="FFFFFF"/>
                </a:solidFill>
              </a:rPr>
              <a:t>http://selkirk.ca/research/</a:t>
            </a:r>
            <a:r>
              <a:rPr lang="en-US" dirty="0" err="1" smtClean="0">
                <a:solidFill>
                  <a:srgbClr val="FFFFFF"/>
                </a:solidFill>
              </a:rPr>
              <a:t>tli</a:t>
            </a:r>
            <a:endParaRPr lang="en-US" dirty="0" smtClean="0">
              <a:solidFill>
                <a:srgbClr val="FFFFFF"/>
              </a:solidFill>
            </a:endParaRPr>
          </a:p>
          <a:p>
            <a:pPr algn="ctr"/>
            <a:r>
              <a:rPr lang="en-US" dirty="0" smtClean="0">
                <a:solidFill>
                  <a:schemeClr val="bg1"/>
                </a:solidFill>
              </a:rPr>
              <a:t>MY SELKIRK</a:t>
            </a:r>
            <a:r>
              <a:rPr lang="en-US" dirty="0">
                <a:solidFill>
                  <a:schemeClr val="bg1"/>
                </a:solidFill>
              </a:rPr>
              <a:t>:  https://</a:t>
            </a:r>
            <a:r>
              <a:rPr lang="en-US" dirty="0" err="1">
                <a:solidFill>
                  <a:schemeClr val="bg1"/>
                </a:solidFill>
              </a:rPr>
              <a:t>my.selkirk.ca</a:t>
            </a:r>
            <a:r>
              <a:rPr lang="en-US" dirty="0">
                <a:solidFill>
                  <a:schemeClr val="bg1"/>
                </a:solidFill>
              </a:rPr>
              <a:t>/staff/</a:t>
            </a:r>
            <a:r>
              <a:rPr lang="en-US" dirty="0" err="1">
                <a:solidFill>
                  <a:schemeClr val="bg1"/>
                </a:solidFill>
              </a:rPr>
              <a:t>dept</a:t>
            </a:r>
            <a:r>
              <a:rPr lang="en-US" dirty="0">
                <a:solidFill>
                  <a:schemeClr val="bg1"/>
                </a:solidFill>
              </a:rPr>
              <a:t>/</a:t>
            </a:r>
            <a:r>
              <a:rPr lang="en-US" dirty="0" err="1">
                <a:solidFill>
                  <a:schemeClr val="bg1"/>
                </a:solidFill>
              </a:rPr>
              <a:t>teachinglearninginstitute</a:t>
            </a:r>
            <a:r>
              <a:rPr lang="en-US" dirty="0">
                <a:solidFill>
                  <a:schemeClr val="bg1"/>
                </a:solidFill>
              </a:rPr>
              <a:t>/</a:t>
            </a:r>
          </a:p>
          <a:p>
            <a:pPr algn="ctr"/>
            <a:endParaRPr lang="en-US" b="1" dirty="0" smtClean="0">
              <a:solidFill>
                <a:srgbClr val="FFFFFF"/>
              </a:solidFill>
            </a:endParaRPr>
          </a:p>
          <a:p>
            <a:pPr algn="ctr"/>
            <a:r>
              <a:rPr lang="en-US" b="1" dirty="0" smtClean="0">
                <a:solidFill>
                  <a:srgbClr val="FFFF00"/>
                </a:solidFill>
              </a:rPr>
              <a:t>ALSO Join </a:t>
            </a:r>
            <a:r>
              <a:rPr lang="en-US" b="1" dirty="0">
                <a:solidFill>
                  <a:srgbClr val="FFFF00"/>
                </a:solidFill>
              </a:rPr>
              <a:t>the Teaching and Learning Institute </a:t>
            </a:r>
            <a:r>
              <a:rPr lang="en-US" b="1" dirty="0" smtClean="0">
                <a:solidFill>
                  <a:srgbClr val="FFFF00"/>
                </a:solidFill>
              </a:rPr>
              <a:t>on</a:t>
            </a:r>
          </a:p>
          <a:p>
            <a:pPr algn="ctr"/>
            <a:r>
              <a:rPr lang="en-US" b="1" dirty="0">
                <a:solidFill>
                  <a:srgbClr val="FFFF00"/>
                </a:solidFill>
              </a:rPr>
              <a:t> </a:t>
            </a:r>
            <a:r>
              <a:rPr lang="en-US" b="1" dirty="0" smtClean="0">
                <a:solidFill>
                  <a:srgbClr val="FFFF00"/>
                </a:solidFill>
              </a:rPr>
              <a:t>Twitter:  https</a:t>
            </a:r>
            <a:r>
              <a:rPr lang="en-US" b="1" dirty="0">
                <a:solidFill>
                  <a:srgbClr val="FFFF00"/>
                </a:solidFill>
              </a:rPr>
              <a:t>://</a:t>
            </a:r>
            <a:r>
              <a:rPr lang="en-US" b="1" dirty="0" err="1">
                <a:solidFill>
                  <a:srgbClr val="FFFF00"/>
                </a:solidFill>
              </a:rPr>
              <a:t>twitter.com</a:t>
            </a:r>
            <a:r>
              <a:rPr lang="en-US" b="1" dirty="0">
                <a:solidFill>
                  <a:srgbClr val="FFFF00"/>
                </a:solidFill>
              </a:rPr>
              <a:t>/</a:t>
            </a:r>
            <a:r>
              <a:rPr lang="en-US" b="1" dirty="0" err="1">
                <a:solidFill>
                  <a:srgbClr val="FFFF00"/>
                </a:solidFill>
              </a:rPr>
              <a:t>SelkirkTLI</a:t>
            </a:r>
            <a:r>
              <a:rPr lang="en-US" b="1" dirty="0">
                <a:solidFill>
                  <a:srgbClr val="FFFF00"/>
                </a:solidFill>
              </a:rPr>
              <a:t> </a:t>
            </a:r>
            <a:endParaRPr lang="en-US" b="1" dirty="0" smtClean="0">
              <a:solidFill>
                <a:srgbClr val="FFFF00"/>
              </a:solidFill>
            </a:endParaRPr>
          </a:p>
          <a:p>
            <a:pPr algn="ctr"/>
            <a:r>
              <a:rPr lang="en-US" b="1" dirty="0">
                <a:solidFill>
                  <a:srgbClr val="FFFF00"/>
                </a:solidFill>
              </a:rPr>
              <a:t>Facebook:  https://</a:t>
            </a:r>
            <a:r>
              <a:rPr lang="en-US" b="1" dirty="0" err="1">
                <a:solidFill>
                  <a:srgbClr val="FFFF00"/>
                </a:solidFill>
              </a:rPr>
              <a:t>www.facebook.com</a:t>
            </a:r>
            <a:r>
              <a:rPr lang="en-US" b="1" dirty="0">
                <a:solidFill>
                  <a:srgbClr val="FFFF00"/>
                </a:solidFill>
              </a:rPr>
              <a:t>/</a:t>
            </a:r>
            <a:r>
              <a:rPr lang="en-US" b="1" dirty="0" err="1" smtClean="0">
                <a:solidFill>
                  <a:srgbClr val="FFFF00"/>
                </a:solidFill>
              </a:rPr>
              <a:t>SelkirkTLI</a:t>
            </a:r>
            <a:endParaRPr lang="en-US" b="1" dirty="0" smtClean="0">
              <a:solidFill>
                <a:srgbClr val="FFFF00"/>
              </a:solidFill>
            </a:endParaRPr>
          </a:p>
          <a:p>
            <a:pPr algn="ctr"/>
            <a:r>
              <a:rPr lang="en-US" b="1" dirty="0" smtClean="0">
                <a:solidFill>
                  <a:srgbClr val="FFFF00"/>
                </a:solidFill>
              </a:rPr>
              <a:t>YouTube</a:t>
            </a:r>
            <a:r>
              <a:rPr lang="en-US" b="1" dirty="0">
                <a:solidFill>
                  <a:srgbClr val="FFFF00"/>
                </a:solidFill>
              </a:rPr>
              <a:t>:  https://</a:t>
            </a:r>
            <a:r>
              <a:rPr lang="en-US" b="1" dirty="0" err="1">
                <a:solidFill>
                  <a:srgbClr val="FFFF00"/>
                </a:solidFill>
              </a:rPr>
              <a:t>www.youtube.com</a:t>
            </a:r>
            <a:r>
              <a:rPr lang="en-US" b="1" dirty="0">
                <a:solidFill>
                  <a:srgbClr val="FFFF00"/>
                </a:solidFill>
              </a:rPr>
              <a:t>/user/</a:t>
            </a:r>
            <a:r>
              <a:rPr lang="en-US" b="1" dirty="0" err="1">
                <a:solidFill>
                  <a:srgbClr val="FFFF00"/>
                </a:solidFill>
              </a:rPr>
              <a:t>theresagerrard</a:t>
            </a:r>
            <a:endParaRPr lang="en-US" b="1" dirty="0">
              <a:solidFill>
                <a:srgbClr val="FFFF00"/>
              </a:solidFill>
            </a:endParaRPr>
          </a:p>
        </p:txBody>
      </p:sp>
    </p:spTree>
    <p:extLst>
      <p:ext uri="{BB962C8B-B14F-4D97-AF65-F5344CB8AC3E}">
        <p14:creationId xmlns:p14="http://schemas.microsoft.com/office/powerpoint/2010/main" val="33589084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2219"/>
            <a:ext cx="9144000" cy="6858000"/>
          </a:xfrm>
          <a:prstGeom prst="rect">
            <a:avLst/>
          </a:prstGeom>
        </p:spPr>
      </p:pic>
      <p:sp>
        <p:nvSpPr>
          <p:cNvPr id="6" name="TextBox 5"/>
          <p:cNvSpPr txBox="1"/>
          <p:nvPr/>
        </p:nvSpPr>
        <p:spPr>
          <a:xfrm>
            <a:off x="685800" y="1295400"/>
            <a:ext cx="7467600" cy="1723549"/>
          </a:xfrm>
          <a:prstGeom prst="rect">
            <a:avLst/>
          </a:prstGeom>
          <a:noFill/>
        </p:spPr>
        <p:txBody>
          <a:bodyPr wrap="square" rtlCol="0">
            <a:spAutoFit/>
          </a:bodyPr>
          <a:lstStyle/>
          <a:p>
            <a:pPr algn="ctr"/>
            <a:r>
              <a:rPr lang="en-US" sz="3200" dirty="0" smtClean="0"/>
              <a:t>Thank You!</a:t>
            </a:r>
          </a:p>
          <a:p>
            <a:pPr algn="ctr"/>
            <a:endParaRPr lang="en-US" sz="3200" dirty="0"/>
          </a:p>
          <a:p>
            <a:pPr algn="ctr"/>
            <a:r>
              <a:rPr lang="en-US" sz="2400" dirty="0" smtClean="0"/>
              <a:t>Are there any questions or comments?</a:t>
            </a:r>
          </a:p>
          <a:p>
            <a:endParaRPr lang="en-CA" dirty="0"/>
          </a:p>
        </p:txBody>
      </p:sp>
    </p:spTree>
    <p:extLst>
      <p:ext uri="{BB962C8B-B14F-4D97-AF65-F5344CB8AC3E}">
        <p14:creationId xmlns:p14="http://schemas.microsoft.com/office/powerpoint/2010/main" val="21153953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descr="School_PowerPointTemplate2.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664200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Tree>
    <p:extLst>
      <p:ext uri="{BB962C8B-B14F-4D97-AF65-F5344CB8AC3E}">
        <p14:creationId xmlns:p14="http://schemas.microsoft.com/office/powerpoint/2010/main" val="927748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Tree>
    <p:extLst>
      <p:ext uri="{BB962C8B-B14F-4D97-AF65-F5344CB8AC3E}">
        <p14:creationId xmlns:p14="http://schemas.microsoft.com/office/powerpoint/2010/main" val="3632321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0"/>
            <a:ext cx="9144000" cy="6858000"/>
          </a:xfrm>
        </p:spPr>
      </p:pic>
      <p:sp>
        <p:nvSpPr>
          <p:cNvPr id="3" name="TextBox 2"/>
          <p:cNvSpPr txBox="1"/>
          <p:nvPr/>
        </p:nvSpPr>
        <p:spPr>
          <a:xfrm>
            <a:off x="533400" y="685800"/>
            <a:ext cx="7962900" cy="5816977"/>
          </a:xfrm>
          <a:prstGeom prst="rect">
            <a:avLst/>
          </a:prstGeom>
          <a:noFill/>
        </p:spPr>
        <p:txBody>
          <a:bodyPr wrap="square" rtlCol="0">
            <a:spAutoFit/>
          </a:bodyPr>
          <a:lstStyle/>
          <a:p>
            <a:r>
              <a:rPr lang="en-US" sz="4000" b="1" dirty="0" smtClean="0"/>
              <a:t>Selkirk College Context</a:t>
            </a:r>
          </a:p>
          <a:p>
            <a:pPr marL="342900"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r>
              <a:rPr lang="en-CA" sz="3600" dirty="0" smtClean="0"/>
              <a:t>300 % increase in international enrolments in 3 years</a:t>
            </a:r>
          </a:p>
          <a:p>
            <a:pPr marL="800100" lvl="1" indent="-342900">
              <a:buFont typeface="Arial" panose="020B0604020202020204" pitchFamily="34" charset="0"/>
              <a:buChar char="•"/>
            </a:pPr>
            <a:r>
              <a:rPr lang="en-CA" sz="3600" dirty="0" smtClean="0"/>
              <a:t>enrolments across campuses and 20 programs</a:t>
            </a:r>
          </a:p>
          <a:p>
            <a:pPr marL="800100" lvl="1" indent="-342900">
              <a:buFont typeface="Arial" panose="020B0604020202020204" pitchFamily="34" charset="0"/>
              <a:buChar char="•"/>
            </a:pPr>
            <a:r>
              <a:rPr lang="en-CA" sz="3600" dirty="0"/>
              <a:t>p</a:t>
            </a:r>
            <a:r>
              <a:rPr lang="en-CA" sz="3600" dirty="0" smtClean="0"/>
              <a:t>ressure points for students, staff and communities</a:t>
            </a:r>
          </a:p>
          <a:p>
            <a:pPr marL="800100" lvl="1" indent="-342900">
              <a:buFont typeface="Arial" panose="020B0604020202020204" pitchFamily="34" charset="0"/>
              <a:buChar char="•"/>
            </a:pPr>
            <a:endParaRPr lang="en-CA" sz="3600" dirty="0" smtClean="0"/>
          </a:p>
          <a:p>
            <a:pPr marL="800100" lvl="1" indent="-342900">
              <a:buFont typeface="Arial" panose="020B0604020202020204" pitchFamily="34" charset="0"/>
              <a:buChar char="•"/>
            </a:pPr>
            <a:endParaRPr lang="en-CA" sz="2400" dirty="0"/>
          </a:p>
          <a:p>
            <a:endParaRPr lang="en-CA" sz="3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37234553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4658" y="0"/>
            <a:ext cx="9144000" cy="6858000"/>
          </a:xfrm>
          <a:prstGeom prst="rect">
            <a:avLst/>
          </a:prstGeom>
        </p:spPr>
      </p:pic>
      <p:sp>
        <p:nvSpPr>
          <p:cNvPr id="6" name="TextBox 5"/>
          <p:cNvSpPr txBox="1"/>
          <p:nvPr/>
        </p:nvSpPr>
        <p:spPr>
          <a:xfrm>
            <a:off x="838200" y="152400"/>
            <a:ext cx="7543800" cy="6309419"/>
          </a:xfrm>
          <a:prstGeom prst="rect">
            <a:avLst/>
          </a:prstGeom>
          <a:noFill/>
        </p:spPr>
        <p:txBody>
          <a:bodyPr wrap="square" rtlCol="0">
            <a:spAutoFit/>
          </a:bodyPr>
          <a:lstStyle/>
          <a:p>
            <a:r>
              <a:rPr lang="en-US" sz="4800" b="1" dirty="0" smtClean="0">
                <a:solidFill>
                  <a:schemeClr val="bg1"/>
                </a:solidFill>
              </a:rPr>
              <a:t>External Context - Provincial</a:t>
            </a:r>
          </a:p>
          <a:p>
            <a:endParaRPr lang="en-US" sz="3600" dirty="0" smtClean="0">
              <a:solidFill>
                <a:schemeClr val="bg1"/>
              </a:solidFill>
            </a:endParaRPr>
          </a:p>
          <a:p>
            <a:pPr marL="342900" indent="-342900">
              <a:buFont typeface="Arial" panose="020B0604020202020204" pitchFamily="34" charset="0"/>
              <a:buChar char="•"/>
            </a:pPr>
            <a:r>
              <a:rPr lang="en-US" sz="3200" dirty="0" smtClean="0">
                <a:solidFill>
                  <a:schemeClr val="bg1"/>
                </a:solidFill>
              </a:rPr>
              <a:t>By 2022 there will be 1M job openings in B.C. --- less than 600,000 residents will enter the workforce --- a gap of </a:t>
            </a:r>
            <a:r>
              <a:rPr lang="en-US" sz="3200" dirty="0">
                <a:solidFill>
                  <a:schemeClr val="bg1"/>
                </a:solidFill>
              </a:rPr>
              <a:t>400,000 </a:t>
            </a:r>
            <a:r>
              <a:rPr lang="en-US" sz="3200" dirty="0" smtClean="0">
                <a:solidFill>
                  <a:schemeClr val="bg1"/>
                </a:solidFill>
              </a:rPr>
              <a:t>jobs</a:t>
            </a:r>
          </a:p>
          <a:p>
            <a:endParaRPr lang="en-US" sz="3200" dirty="0">
              <a:solidFill>
                <a:schemeClr val="bg1"/>
              </a:solidFill>
            </a:endParaRPr>
          </a:p>
          <a:p>
            <a:pPr marL="342900" indent="-342900">
              <a:buFont typeface="Arial" panose="020B0604020202020204" pitchFamily="34" charset="0"/>
              <a:buChar char="•"/>
            </a:pPr>
            <a:r>
              <a:rPr lang="en-CA" sz="3200" dirty="0" smtClean="0">
                <a:solidFill>
                  <a:schemeClr val="bg1"/>
                </a:solidFill>
              </a:rPr>
              <a:t>In 2011, Ministry of Advanced Education required a 50% increase in international enrolments over 5 years in the B.C. post-secondary system</a:t>
            </a:r>
            <a:endParaRPr lang="en-CA" sz="3200" dirty="0"/>
          </a:p>
          <a:p>
            <a:endParaRPr lang="en-CA" sz="32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838200" y="381000"/>
            <a:ext cx="7543800" cy="5601533"/>
          </a:xfrm>
          <a:prstGeom prst="rect">
            <a:avLst/>
          </a:prstGeom>
          <a:noFill/>
        </p:spPr>
        <p:txBody>
          <a:bodyPr wrap="square" rtlCol="0">
            <a:spAutoFit/>
          </a:bodyPr>
          <a:lstStyle/>
          <a:p>
            <a:r>
              <a:rPr lang="en-US" sz="3600" b="1" dirty="0" smtClean="0"/>
              <a:t>External Context –  International</a:t>
            </a:r>
          </a:p>
          <a:p>
            <a:pPr marL="342900" indent="-342900">
              <a:buFont typeface="Arial" panose="020B0604020202020204" pitchFamily="34" charset="0"/>
              <a:buChar char="•"/>
            </a:pPr>
            <a:endParaRPr lang="en-US" sz="2400" dirty="0" smtClean="0"/>
          </a:p>
          <a:p>
            <a:r>
              <a:rPr lang="en-US" sz="2800" dirty="0" smtClean="0"/>
              <a:t>Australia and the United Kingdom have been aggressively addressing the international market</a:t>
            </a:r>
          </a:p>
          <a:p>
            <a:pPr marL="800100" lvl="1" indent="-342900">
              <a:lnSpc>
                <a:spcPct val="150000"/>
              </a:lnSpc>
              <a:buFont typeface="Arial" panose="020B0604020202020204" pitchFamily="34" charset="0"/>
              <a:buChar char="•"/>
            </a:pPr>
            <a:r>
              <a:rPr lang="en-US" sz="2800" dirty="0" smtClean="0"/>
              <a:t>Developing resource packages for institutions</a:t>
            </a:r>
          </a:p>
          <a:p>
            <a:pPr marL="800100" lvl="1" indent="-342900">
              <a:lnSpc>
                <a:spcPct val="150000"/>
              </a:lnSpc>
              <a:buFont typeface="Arial" panose="020B0604020202020204" pitchFamily="34" charset="0"/>
              <a:buChar char="•"/>
            </a:pPr>
            <a:r>
              <a:rPr lang="en-US" sz="2800" dirty="0" smtClean="0"/>
              <a:t>Recruiting international students</a:t>
            </a:r>
          </a:p>
          <a:p>
            <a:pPr marL="800100" lvl="1" indent="-342900">
              <a:lnSpc>
                <a:spcPct val="150000"/>
              </a:lnSpc>
              <a:buFont typeface="Arial" panose="020B0604020202020204" pitchFamily="34" charset="0"/>
              <a:buChar char="•"/>
            </a:pPr>
            <a:r>
              <a:rPr lang="en-US" sz="2800" dirty="0" smtClean="0"/>
              <a:t>Establishing international educational partnerships</a:t>
            </a:r>
            <a:endParaRPr lang="en-CA" sz="2800" dirty="0" smtClean="0"/>
          </a:p>
          <a:p>
            <a:endParaRPr lang="en-CA" sz="3200" dirty="0"/>
          </a:p>
        </p:txBody>
      </p:sp>
    </p:spTree>
    <p:extLst>
      <p:ext uri="{BB962C8B-B14F-4D97-AF65-F5344CB8AC3E}">
        <p14:creationId xmlns:p14="http://schemas.microsoft.com/office/powerpoint/2010/main" val="3280049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0"/>
            <a:ext cx="9144000" cy="6858000"/>
          </a:xfrm>
          <a:prstGeom prst="rect">
            <a:avLst/>
          </a:prstGeom>
        </p:spPr>
      </p:pic>
      <p:sp>
        <p:nvSpPr>
          <p:cNvPr id="7" name="TextBox 6"/>
          <p:cNvSpPr txBox="1"/>
          <p:nvPr/>
        </p:nvSpPr>
        <p:spPr>
          <a:xfrm>
            <a:off x="800100" y="152400"/>
            <a:ext cx="7543800" cy="5134739"/>
          </a:xfrm>
          <a:prstGeom prst="rect">
            <a:avLst/>
          </a:prstGeom>
          <a:noFill/>
        </p:spPr>
        <p:txBody>
          <a:bodyPr wrap="square" rtlCol="0">
            <a:spAutoFit/>
          </a:bodyPr>
          <a:lstStyle/>
          <a:p>
            <a:r>
              <a:rPr lang="en-US" sz="3600" b="1" dirty="0" smtClean="0">
                <a:solidFill>
                  <a:schemeClr val="bg1"/>
                </a:solidFill>
              </a:rPr>
              <a:t>Rationale for Internationalization</a:t>
            </a:r>
          </a:p>
          <a:p>
            <a:pPr marL="342900" indent="-342900">
              <a:lnSpc>
                <a:spcPct val="150000"/>
              </a:lnSpc>
              <a:buFont typeface="Arial" panose="020B0604020202020204" pitchFamily="34" charset="0"/>
              <a:buChar char="•"/>
            </a:pPr>
            <a:r>
              <a:rPr lang="en-US" sz="2800" dirty="0" smtClean="0">
                <a:solidFill>
                  <a:schemeClr val="bg1"/>
                </a:solidFill>
              </a:rPr>
              <a:t>Domestic students need to learn how to live and work in a global environment</a:t>
            </a:r>
          </a:p>
          <a:p>
            <a:pPr marL="342900" indent="-342900">
              <a:lnSpc>
                <a:spcPct val="150000"/>
              </a:lnSpc>
              <a:buFont typeface="Arial" panose="020B0604020202020204" pitchFamily="34" charset="0"/>
              <a:buChar char="•"/>
            </a:pPr>
            <a:r>
              <a:rPr lang="en-US" sz="2800" dirty="0" smtClean="0">
                <a:solidFill>
                  <a:schemeClr val="bg1"/>
                </a:solidFill>
              </a:rPr>
              <a:t>Even our local region needs immigration for economic stability – </a:t>
            </a:r>
            <a:r>
              <a:rPr lang="en-US" sz="2800" dirty="0">
                <a:solidFill>
                  <a:schemeClr val="bg1"/>
                </a:solidFill>
              </a:rPr>
              <a:t>international fees</a:t>
            </a:r>
            <a:endParaRPr lang="en-US" sz="2800" dirty="0" smtClean="0">
              <a:solidFill>
                <a:schemeClr val="bg1"/>
              </a:solidFill>
            </a:endParaRPr>
          </a:p>
          <a:p>
            <a:pPr marL="342900" indent="-342900">
              <a:lnSpc>
                <a:spcPct val="150000"/>
              </a:lnSpc>
              <a:buFont typeface="Arial" panose="020B0604020202020204" pitchFamily="34" charset="0"/>
              <a:buChar char="•"/>
            </a:pPr>
            <a:r>
              <a:rPr lang="en-US" sz="2800" dirty="0" smtClean="0">
                <a:solidFill>
                  <a:schemeClr val="bg1"/>
                </a:solidFill>
              </a:rPr>
              <a:t>A truly global education will </a:t>
            </a:r>
            <a:r>
              <a:rPr lang="en-US" sz="2800" u="sng" dirty="0" smtClean="0">
                <a:solidFill>
                  <a:schemeClr val="bg1"/>
                </a:solidFill>
              </a:rPr>
              <a:t>benefit all our students</a:t>
            </a:r>
            <a:r>
              <a:rPr lang="en-US" sz="2800" dirty="0" smtClean="0">
                <a:solidFill>
                  <a:schemeClr val="bg1"/>
                </a:solidFill>
              </a:rPr>
              <a:t> and have a positive impact on our communities</a:t>
            </a:r>
          </a:p>
        </p:txBody>
      </p:sp>
    </p:spTree>
    <p:extLst>
      <p:ext uri="{BB962C8B-B14F-4D97-AF65-F5344CB8AC3E}">
        <p14:creationId xmlns:p14="http://schemas.microsoft.com/office/powerpoint/2010/main" val="19639818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2219"/>
            <a:ext cx="9144000" cy="6858000"/>
          </a:xfrm>
          <a:prstGeom prst="rect">
            <a:avLst/>
          </a:prstGeom>
        </p:spPr>
      </p:pic>
      <p:sp>
        <p:nvSpPr>
          <p:cNvPr id="9" name="TextBox 8"/>
          <p:cNvSpPr txBox="1"/>
          <p:nvPr/>
        </p:nvSpPr>
        <p:spPr>
          <a:xfrm>
            <a:off x="533400" y="31827"/>
            <a:ext cx="8077200" cy="5878533"/>
          </a:xfrm>
          <a:prstGeom prst="rect">
            <a:avLst/>
          </a:prstGeom>
          <a:noFill/>
        </p:spPr>
        <p:txBody>
          <a:bodyPr wrap="square" rtlCol="0">
            <a:spAutoFit/>
          </a:bodyPr>
          <a:lstStyle/>
          <a:p>
            <a:r>
              <a:rPr lang="en-US" sz="3600" b="1" dirty="0" smtClean="0"/>
              <a:t>Work to Date @ Selkirk</a:t>
            </a:r>
          </a:p>
          <a:p>
            <a:endParaRPr lang="en-US" sz="3200" dirty="0" smtClean="0"/>
          </a:p>
          <a:p>
            <a:pPr marL="342900" indent="-342900">
              <a:buFont typeface="Arial" panose="020B0604020202020204" pitchFamily="34" charset="0"/>
              <a:buChar char="•"/>
            </a:pPr>
            <a:r>
              <a:rPr lang="en-US" sz="2800" dirty="0" smtClean="0"/>
              <a:t>Discovery Day (Feb 2015) – Kyra Garson keynote and workshops in inter-cultural fluency </a:t>
            </a:r>
          </a:p>
          <a:p>
            <a:pPr marL="342900" indent="-342900">
              <a:buFont typeface="Arial" panose="020B0604020202020204" pitchFamily="34" charset="0"/>
              <a:buChar char="•"/>
            </a:pPr>
            <a:r>
              <a:rPr lang="en-US" sz="2800" i="1" dirty="0" smtClean="0"/>
              <a:t>Learning at Intercultural intersections'</a:t>
            </a:r>
            <a:r>
              <a:rPr lang="en-US" sz="2800" dirty="0" smtClean="0"/>
              <a:t> (Mar 2015, TRU) – 7 people from Selkirk attended </a:t>
            </a:r>
          </a:p>
          <a:p>
            <a:pPr marL="342900" indent="-342900">
              <a:buFont typeface="Arial" panose="020B0604020202020204" pitchFamily="34" charset="0"/>
              <a:buChar char="•"/>
            </a:pPr>
            <a:r>
              <a:rPr lang="en-US" sz="2800" dirty="0" smtClean="0"/>
              <a:t>Dialogue (Apr 2015) – day-long with about 40 Selkirk staff/instructors</a:t>
            </a:r>
          </a:p>
          <a:p>
            <a:pPr marL="342900" indent="-342900">
              <a:buFont typeface="Arial" panose="020B0604020202020204" pitchFamily="34" charset="0"/>
              <a:buChar char="•"/>
            </a:pPr>
            <a:r>
              <a:rPr lang="en-US" sz="2800" dirty="0" err="1" smtClean="0"/>
              <a:t>BootCamp</a:t>
            </a:r>
            <a:r>
              <a:rPr lang="en-US" sz="2800" dirty="0" smtClean="0"/>
              <a:t> (September 2015) – ½-day introduction for Selkirk staff</a:t>
            </a:r>
          </a:p>
          <a:p>
            <a:pPr marL="342900" indent="-342900">
              <a:buFont typeface="Arial" panose="020B0604020202020204" pitchFamily="34" charset="0"/>
              <a:buChar char="•"/>
            </a:pPr>
            <a:r>
              <a:rPr lang="en-US" sz="2800" dirty="0" smtClean="0"/>
              <a:t>Ongoing Learning Cohort– 20 staff </a:t>
            </a:r>
          </a:p>
          <a:p>
            <a:pPr marL="342900" indent="-342900">
              <a:buFont typeface="Arial" panose="020B0604020202020204" pitchFamily="34" charset="0"/>
              <a:buChar char="•"/>
            </a:pPr>
            <a:r>
              <a:rPr lang="en-US" sz="2800" dirty="0" smtClean="0"/>
              <a:t>Program Outcome Process</a:t>
            </a:r>
          </a:p>
          <a:p>
            <a:pPr marL="342900" indent="-342900">
              <a:buFont typeface="Arial" panose="020B0604020202020204" pitchFamily="34" charset="0"/>
              <a:buChar char="•"/>
            </a:pPr>
            <a:r>
              <a:rPr lang="en-US" sz="2800" dirty="0" smtClean="0"/>
              <a:t>Strategic Plan – Advisory Committee incl. external</a:t>
            </a:r>
            <a:endParaRPr lang="en-US" sz="2800"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2219"/>
            <a:ext cx="9144000" cy="6858000"/>
          </a:xfrm>
          <a:prstGeom prst="rect">
            <a:avLst/>
          </a:prstGeom>
        </p:spPr>
      </p:pic>
      <p:sp>
        <p:nvSpPr>
          <p:cNvPr id="9" name="TextBox 8"/>
          <p:cNvSpPr txBox="1"/>
          <p:nvPr/>
        </p:nvSpPr>
        <p:spPr>
          <a:xfrm>
            <a:off x="533400" y="31827"/>
            <a:ext cx="8077200" cy="5570756"/>
          </a:xfrm>
          <a:prstGeom prst="rect">
            <a:avLst/>
          </a:prstGeom>
          <a:noFill/>
        </p:spPr>
        <p:txBody>
          <a:bodyPr wrap="square" rtlCol="0">
            <a:spAutoFit/>
          </a:bodyPr>
          <a:lstStyle/>
          <a:p>
            <a:r>
              <a:rPr lang="en-US" sz="3600" b="1" dirty="0" smtClean="0"/>
              <a:t>Dialogue Themes</a:t>
            </a:r>
          </a:p>
          <a:p>
            <a:endParaRPr lang="en-US" sz="3200" dirty="0" smtClean="0"/>
          </a:p>
          <a:p>
            <a:r>
              <a:rPr lang="en-US" sz="3200" dirty="0" smtClean="0"/>
              <a:t>Instructional Strategies</a:t>
            </a:r>
          </a:p>
          <a:p>
            <a:pPr marL="457200" indent="-457200">
              <a:buFont typeface="Arial"/>
              <a:buChar char="•"/>
            </a:pPr>
            <a:r>
              <a:rPr lang="en-US" sz="3200" dirty="0" smtClean="0"/>
              <a:t>Expectations and Agreements</a:t>
            </a:r>
          </a:p>
          <a:p>
            <a:pPr marL="457200" indent="-457200">
              <a:buFont typeface="Arial"/>
              <a:buChar char="•"/>
            </a:pPr>
            <a:r>
              <a:rPr lang="en-US" sz="3200" dirty="0" smtClean="0"/>
              <a:t>Authentic Voice</a:t>
            </a:r>
          </a:p>
          <a:p>
            <a:pPr marL="457200" indent="-457200">
              <a:buFont typeface="Arial"/>
              <a:buChar char="•"/>
            </a:pPr>
            <a:r>
              <a:rPr lang="en-US" sz="3200" dirty="0" smtClean="0"/>
              <a:t>Critical Thinking</a:t>
            </a:r>
          </a:p>
          <a:p>
            <a:pPr marL="457200" indent="-457200">
              <a:buFont typeface="Arial"/>
              <a:buChar char="•"/>
            </a:pPr>
            <a:r>
              <a:rPr lang="en-US" sz="3200" dirty="0" smtClean="0"/>
              <a:t>Intercultural Fluency</a:t>
            </a:r>
          </a:p>
          <a:p>
            <a:pPr marL="457200" indent="-457200">
              <a:buFont typeface="Arial"/>
              <a:buChar char="•"/>
            </a:pPr>
            <a:r>
              <a:rPr lang="en-US" sz="3200" dirty="0" smtClean="0"/>
              <a:t>Technology as a Strategy</a:t>
            </a:r>
          </a:p>
          <a:p>
            <a:pPr marL="457200" indent="-457200">
              <a:buFont typeface="Arial"/>
              <a:buChar char="•"/>
            </a:pPr>
            <a:r>
              <a:rPr lang="en-US" sz="3200" dirty="0" smtClean="0"/>
              <a:t>Literacy and Culture</a:t>
            </a:r>
          </a:p>
          <a:p>
            <a:pPr marL="457200" indent="-457200">
              <a:buFont typeface="Arial"/>
              <a:buChar char="•"/>
            </a:pPr>
            <a:r>
              <a:rPr lang="en-US" sz="3200" dirty="0" smtClean="0"/>
              <a:t>Peer Mentoring and Teaching</a:t>
            </a:r>
          </a:p>
          <a:p>
            <a:pPr marL="457200" indent="-457200">
              <a:buFont typeface="Arial"/>
              <a:buChar char="•"/>
            </a:pPr>
            <a:r>
              <a:rPr lang="en-US" sz="3200" dirty="0" smtClean="0"/>
              <a:t>Evaluation and Assessment</a:t>
            </a:r>
          </a:p>
        </p:txBody>
      </p:sp>
    </p:spTree>
    <p:extLst>
      <p:ext uri="{BB962C8B-B14F-4D97-AF65-F5344CB8AC3E}">
        <p14:creationId xmlns:p14="http://schemas.microsoft.com/office/powerpoint/2010/main" val="27566135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descr="School_PowerPointTemplate.jpg"/>
          <p:cNvPicPr>
            <a:picLocks noChangeAspect="1"/>
          </p:cNvPicPr>
          <p:nvPr/>
        </p:nvPicPr>
        <p:blipFill>
          <a:blip r:embed="rId2" cstate="print"/>
          <a:stretch>
            <a:fillRect/>
          </a:stretch>
        </p:blipFill>
        <p:spPr>
          <a:xfrm>
            <a:off x="0" y="-2219"/>
            <a:ext cx="9144000" cy="6858000"/>
          </a:xfrm>
          <a:prstGeom prst="rect">
            <a:avLst/>
          </a:prstGeom>
        </p:spPr>
      </p:pic>
      <p:sp>
        <p:nvSpPr>
          <p:cNvPr id="9" name="TextBox 8"/>
          <p:cNvSpPr txBox="1"/>
          <p:nvPr/>
        </p:nvSpPr>
        <p:spPr>
          <a:xfrm>
            <a:off x="533400" y="31827"/>
            <a:ext cx="8077200" cy="4585871"/>
          </a:xfrm>
          <a:prstGeom prst="rect">
            <a:avLst/>
          </a:prstGeom>
          <a:noFill/>
        </p:spPr>
        <p:txBody>
          <a:bodyPr wrap="square" rtlCol="0">
            <a:spAutoFit/>
          </a:bodyPr>
          <a:lstStyle/>
          <a:p>
            <a:r>
              <a:rPr lang="en-US" sz="3600" b="1" dirty="0" smtClean="0"/>
              <a:t>Dialogue Themes</a:t>
            </a:r>
          </a:p>
          <a:p>
            <a:endParaRPr lang="en-US" sz="3200" dirty="0" smtClean="0"/>
          </a:p>
          <a:p>
            <a:r>
              <a:rPr lang="en-US" sz="3200" dirty="0" smtClean="0"/>
              <a:t>Infrastructure</a:t>
            </a:r>
          </a:p>
          <a:p>
            <a:r>
              <a:rPr lang="en-US" sz="3200" dirty="0" smtClean="0"/>
              <a:t>Staff Education</a:t>
            </a:r>
          </a:p>
          <a:p>
            <a:r>
              <a:rPr lang="en-US" sz="3200" dirty="0" smtClean="0"/>
              <a:t>New Approaches (Bridging)</a:t>
            </a:r>
          </a:p>
          <a:p>
            <a:r>
              <a:rPr lang="en-US" sz="3200" dirty="0" smtClean="0"/>
              <a:t>Orientations</a:t>
            </a:r>
          </a:p>
          <a:p>
            <a:r>
              <a:rPr lang="en-US" sz="3200" dirty="0" smtClean="0"/>
              <a:t>Student Supports</a:t>
            </a:r>
          </a:p>
          <a:p>
            <a:r>
              <a:rPr lang="en-US" sz="3200" dirty="0" smtClean="0"/>
              <a:t>Socialization and Globalization of Students</a:t>
            </a:r>
          </a:p>
          <a:p>
            <a:endParaRPr lang="en-US" sz="3200" dirty="0" smtClean="0"/>
          </a:p>
        </p:txBody>
      </p:sp>
    </p:spTree>
    <p:extLst>
      <p:ext uri="{BB962C8B-B14F-4D97-AF65-F5344CB8AC3E}">
        <p14:creationId xmlns:p14="http://schemas.microsoft.com/office/powerpoint/2010/main" val="1973769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School_PowerPointTemplate11.jpg"/>
          <p:cNvPicPr>
            <a:picLocks noGrp="1" noChangeAspect="1"/>
          </p:cNvPicPr>
          <p:nvPr>
            <p:ph idx="1"/>
          </p:nvPr>
        </p:nvPicPr>
        <p:blipFill>
          <a:blip r:embed="rId2" cstate="print"/>
          <a:stretch>
            <a:fillRect/>
          </a:stretch>
        </p:blipFill>
        <p:spPr>
          <a:xfrm>
            <a:off x="0" y="-1416"/>
            <a:ext cx="9144000" cy="6858000"/>
          </a:xfrm>
        </p:spPr>
      </p:pic>
      <p:sp>
        <p:nvSpPr>
          <p:cNvPr id="7" name="TextBox 6"/>
          <p:cNvSpPr txBox="1"/>
          <p:nvPr/>
        </p:nvSpPr>
        <p:spPr>
          <a:xfrm>
            <a:off x="990600" y="533400"/>
            <a:ext cx="7162800" cy="5078313"/>
          </a:xfrm>
          <a:prstGeom prst="rect">
            <a:avLst/>
          </a:prstGeom>
          <a:noFill/>
        </p:spPr>
        <p:txBody>
          <a:bodyPr wrap="square" rtlCol="0">
            <a:spAutoFit/>
          </a:bodyPr>
          <a:lstStyle/>
          <a:p>
            <a:pPr algn="ctr"/>
            <a:r>
              <a:rPr lang="en-US" sz="4800" dirty="0" smtClean="0">
                <a:solidFill>
                  <a:schemeClr val="bg1"/>
                </a:solidFill>
              </a:rPr>
              <a:t>Mindset Activity</a:t>
            </a:r>
          </a:p>
          <a:p>
            <a:pPr algn="ctr"/>
            <a:endParaRPr lang="en-US" sz="4800" dirty="0">
              <a:solidFill>
                <a:schemeClr val="bg1"/>
              </a:solidFill>
            </a:endParaRPr>
          </a:p>
          <a:p>
            <a:pPr marL="685800" indent="-685800">
              <a:buFont typeface="Arial"/>
              <a:buChar char="•"/>
            </a:pPr>
            <a:r>
              <a:rPr lang="en-US" sz="3600" dirty="0" smtClean="0">
                <a:solidFill>
                  <a:schemeClr val="bg1"/>
                </a:solidFill>
              </a:rPr>
              <a:t>Group reads mindset</a:t>
            </a:r>
          </a:p>
          <a:p>
            <a:pPr marL="685800" indent="-685800">
              <a:buFont typeface="Arial"/>
              <a:buChar char="•"/>
            </a:pPr>
            <a:r>
              <a:rPr lang="en-US" sz="3600" dirty="0" smtClean="0">
                <a:solidFill>
                  <a:schemeClr val="bg1"/>
                </a:solidFill>
              </a:rPr>
              <a:t>List advantages and disadvantages to THIS person</a:t>
            </a:r>
          </a:p>
          <a:p>
            <a:pPr marL="685800" indent="-685800">
              <a:buFont typeface="Arial"/>
              <a:buChar char="•"/>
            </a:pPr>
            <a:r>
              <a:rPr lang="en-US" sz="3600" dirty="0" smtClean="0">
                <a:solidFill>
                  <a:schemeClr val="bg1"/>
                </a:solidFill>
              </a:rPr>
              <a:t>Well-known person or phrase that describes this mindset</a:t>
            </a:r>
          </a:p>
          <a:p>
            <a:pPr algn="ctr"/>
            <a:endParaRPr lang="en-US" sz="4800" dirty="0" smtClean="0">
              <a:solidFill>
                <a:schemeClr val="bg1"/>
              </a:solidFill>
            </a:endParaRPr>
          </a:p>
        </p:txBody>
      </p:sp>
    </p:spTree>
    <p:extLst>
      <p:ext uri="{BB962C8B-B14F-4D97-AF65-F5344CB8AC3E}">
        <p14:creationId xmlns:p14="http://schemas.microsoft.com/office/powerpoint/2010/main" val="23817853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1588</TotalTime>
  <Words>561</Words>
  <Application>Microsoft Macintosh PowerPoint</Application>
  <PresentationFormat>On-screen Show (4:3)</PresentationFormat>
  <Paragraphs>94</Paragraphs>
  <Slides>20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Selkirk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IT Services</dc:creator>
  <cp:lastModifiedBy>Theresa Southam</cp:lastModifiedBy>
  <cp:revision>42</cp:revision>
  <dcterms:created xsi:type="dcterms:W3CDTF">2012-10-01T17:15:20Z</dcterms:created>
  <dcterms:modified xsi:type="dcterms:W3CDTF">2015-10-02T15:56:24Z</dcterms:modified>
</cp:coreProperties>
</file>