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2" d="100"/>
          <a:sy n="82" d="100"/>
        </p:scale>
        <p:origin x="-568"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7E225279-5A6C-4D3F-83F5-E0351B7360D3}" type="datetimeFigureOut">
              <a:rPr lang="en-CA" smtClean="0"/>
              <a:t>2015-10-02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3283118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E225279-5A6C-4D3F-83F5-E0351B7360D3}" type="datetimeFigureOut">
              <a:rPr lang="en-CA" smtClean="0"/>
              <a:t>2015-10-02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1196076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E225279-5A6C-4D3F-83F5-E0351B7360D3}" type="datetimeFigureOut">
              <a:rPr lang="en-CA" smtClean="0"/>
              <a:t>2015-10-02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2503615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E225279-5A6C-4D3F-83F5-E0351B7360D3}" type="datetimeFigureOut">
              <a:rPr lang="en-CA" smtClean="0"/>
              <a:t>2015-10-02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354030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225279-5A6C-4D3F-83F5-E0351B7360D3}" type="datetimeFigureOut">
              <a:rPr lang="en-CA" smtClean="0"/>
              <a:t>2015-10-02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3754770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E225279-5A6C-4D3F-83F5-E0351B7360D3}" type="datetimeFigureOut">
              <a:rPr lang="en-CA" smtClean="0"/>
              <a:t>2015-10-02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3337497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E225279-5A6C-4D3F-83F5-E0351B7360D3}" type="datetimeFigureOut">
              <a:rPr lang="en-CA" smtClean="0"/>
              <a:t>2015-10-02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110229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7E225279-5A6C-4D3F-83F5-E0351B7360D3}" type="datetimeFigureOut">
              <a:rPr lang="en-CA" smtClean="0"/>
              <a:t>2015-10-02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2532451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25279-5A6C-4D3F-83F5-E0351B7360D3}" type="datetimeFigureOut">
              <a:rPr lang="en-CA" smtClean="0"/>
              <a:t>2015-10-02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997652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225279-5A6C-4D3F-83F5-E0351B7360D3}" type="datetimeFigureOut">
              <a:rPr lang="en-CA" smtClean="0"/>
              <a:t>2015-10-02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732899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225279-5A6C-4D3F-83F5-E0351B7360D3}" type="datetimeFigureOut">
              <a:rPr lang="en-CA" smtClean="0"/>
              <a:t>2015-10-02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C1B5238-C5E7-4F40-B70A-3F82609239EA}" type="slidenum">
              <a:rPr lang="en-CA" smtClean="0"/>
              <a:t>‹#›</a:t>
            </a:fld>
            <a:endParaRPr lang="en-CA"/>
          </a:p>
        </p:txBody>
      </p:sp>
    </p:spTree>
    <p:extLst>
      <p:ext uri="{BB962C8B-B14F-4D97-AF65-F5344CB8AC3E}">
        <p14:creationId xmlns:p14="http://schemas.microsoft.com/office/powerpoint/2010/main" val="5952838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225279-5A6C-4D3F-83F5-E0351B7360D3}" type="datetimeFigureOut">
              <a:rPr lang="en-CA" smtClean="0"/>
              <a:t>2015-10-02</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B5238-C5E7-4F40-B70A-3F82609239EA}" type="slidenum">
              <a:rPr lang="en-CA" smtClean="0"/>
              <a:t>‹#›</a:t>
            </a:fld>
            <a:endParaRPr lang="en-CA"/>
          </a:p>
        </p:txBody>
      </p:sp>
    </p:spTree>
    <p:extLst>
      <p:ext uri="{BB962C8B-B14F-4D97-AF65-F5344CB8AC3E}">
        <p14:creationId xmlns:p14="http://schemas.microsoft.com/office/powerpoint/2010/main" val="1739392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sych.wustl.edu/coglab/publications/Balota+et+al+roddy+chapter.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 Id="rId3" Type="http://schemas.openxmlformats.org/officeDocument/2006/relationships/hyperlink" Target="http://willthalheimer.typepad.com/.shared/image.html?/photos/uncategorized/coneoflearning_1.gi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hyperlink" Target="http://www.willatworklearning.com/2006/05/people_remember.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rrodl.org/index.php/irrodl/article/view/149/2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keptic.com/insight/the-myth-of-learning-styles/" TargetMode="Externa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pa.org/pubs/journals/features/edu-a0037478.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Spaced_repetitio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74259"/>
            <a:ext cx="9144000" cy="1035704"/>
          </a:xfrm>
        </p:spPr>
        <p:txBody>
          <a:bodyPr>
            <a:noAutofit/>
          </a:bodyPr>
          <a:lstStyle/>
          <a:p>
            <a:r>
              <a:rPr lang="en-CA" sz="8800" dirty="0" smtClean="0">
                <a:solidFill>
                  <a:schemeClr val="accent4">
                    <a:lumMod val="50000"/>
                  </a:schemeClr>
                </a:solidFill>
                <a:latin typeface="Cooper Black" panose="0208090404030B020404" pitchFamily="18" charset="0"/>
              </a:rPr>
              <a:t>CURRICULUM</a:t>
            </a:r>
            <a:endParaRPr lang="en-CA" sz="8800" dirty="0">
              <a:solidFill>
                <a:schemeClr val="accent4">
                  <a:lumMod val="50000"/>
                </a:schemeClr>
              </a:solidFill>
              <a:latin typeface="Cooper Black" panose="0208090404030B020404" pitchFamily="18" charset="0"/>
            </a:endParaRPr>
          </a:p>
        </p:txBody>
      </p:sp>
      <p:pic>
        <p:nvPicPr>
          <p:cNvPr id="4" name="Picture 3" descr="http://joesterloriagroup.com/wp-content/uploads/2012/01/Mythbusters_500x193.png"/>
          <p:cNvPicPr/>
          <p:nvPr/>
        </p:nvPicPr>
        <p:blipFill>
          <a:blip r:embed="rId2">
            <a:extLst>
              <a:ext uri="{28A0092B-C50C-407E-A947-70E740481C1C}">
                <a14:useLocalDpi xmlns:a14="http://schemas.microsoft.com/office/drawing/2010/main" val="0"/>
              </a:ext>
            </a:extLst>
          </a:blip>
          <a:srcRect/>
          <a:stretch>
            <a:fillRect/>
          </a:stretch>
        </p:blipFill>
        <p:spPr bwMode="auto">
          <a:xfrm>
            <a:off x="2239271" y="2992111"/>
            <a:ext cx="7713457" cy="3202473"/>
          </a:xfrm>
          <a:prstGeom prst="rect">
            <a:avLst/>
          </a:prstGeom>
          <a:noFill/>
          <a:ln>
            <a:noFill/>
          </a:ln>
        </p:spPr>
      </p:pic>
    </p:spTree>
    <p:extLst>
      <p:ext uri="{BB962C8B-B14F-4D97-AF65-F5344CB8AC3E}">
        <p14:creationId xmlns:p14="http://schemas.microsoft.com/office/powerpoint/2010/main" val="4110797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7433534" y="4641924"/>
            <a:ext cx="4526280" cy="2135394"/>
          </a:xfrm>
          <a:prstGeom prst="rect">
            <a:avLst/>
          </a:prstGeom>
          <a:noFill/>
        </p:spPr>
      </p:pic>
      <p:sp>
        <p:nvSpPr>
          <p:cNvPr id="2" name="Title 1"/>
          <p:cNvSpPr>
            <a:spLocks noGrp="1"/>
          </p:cNvSpPr>
          <p:nvPr>
            <p:ph type="title"/>
          </p:nvPr>
        </p:nvSpPr>
        <p:spPr/>
        <p:txBody>
          <a:bodyPr/>
          <a:lstStyle/>
          <a:p>
            <a:r>
              <a:rPr lang="en-US" dirty="0" smtClean="0"/>
              <a:t>Theory 2: The evidence…</a:t>
            </a:r>
            <a:endParaRPr lang="en-CA" dirty="0"/>
          </a:p>
        </p:txBody>
      </p:sp>
      <p:sp>
        <p:nvSpPr>
          <p:cNvPr id="3" name="Content Placeholder 2"/>
          <p:cNvSpPr>
            <a:spLocks noGrp="1"/>
          </p:cNvSpPr>
          <p:nvPr>
            <p:ph idx="1"/>
          </p:nvPr>
        </p:nvSpPr>
        <p:spPr>
          <a:xfrm>
            <a:off x="838200" y="1690688"/>
            <a:ext cx="10515600" cy="4053896"/>
          </a:xfrm>
        </p:spPr>
        <p:txBody>
          <a:bodyPr/>
          <a:lstStyle/>
          <a:p>
            <a:r>
              <a:rPr lang="en-US" dirty="0" smtClean="0"/>
              <a:t>…is extensive. Research on this started in the 1930’s; several comprehensive studies yielded fairly consistent results</a:t>
            </a:r>
          </a:p>
          <a:p>
            <a:r>
              <a:rPr lang="en-US" dirty="0" err="1" smtClean="0"/>
              <a:t>Pimsleur</a:t>
            </a:r>
            <a:r>
              <a:rPr lang="en-US" dirty="0" smtClean="0"/>
              <a:t> (of the </a:t>
            </a:r>
            <a:r>
              <a:rPr lang="en-US" dirty="0" err="1" smtClean="0"/>
              <a:t>Pimsleur</a:t>
            </a:r>
            <a:r>
              <a:rPr lang="en-US" dirty="0" smtClean="0"/>
              <a:t> language learning system) is one of the most famous advocates. For the acquisition of second language vocabulary, he recommended intervals of: 5 seconds, 25 seconds, 2 minutes, 10 minutes, 1 hour, 5 hours, 1 day, 5 days, 25 days, 4 months, and 2 years.</a:t>
            </a:r>
          </a:p>
          <a:p>
            <a:r>
              <a:rPr lang="en-US" dirty="0" smtClean="0"/>
              <a:t>With the advent of computers, intervals can be optimized for individual learners.</a:t>
            </a:r>
          </a:p>
          <a:p>
            <a:endParaRPr lang="en-US" dirty="0" smtClean="0"/>
          </a:p>
          <a:p>
            <a:endParaRPr lang="en-CA" dirty="0"/>
          </a:p>
        </p:txBody>
      </p:sp>
    </p:spTree>
    <p:extLst>
      <p:ext uri="{BB962C8B-B14F-4D97-AF65-F5344CB8AC3E}">
        <p14:creationId xmlns:p14="http://schemas.microsoft.com/office/powerpoint/2010/main" val="4222183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2: for more information</a:t>
            </a:r>
            <a:endParaRPr lang="en-CA" dirty="0"/>
          </a:p>
        </p:txBody>
      </p:sp>
      <p:sp>
        <p:nvSpPr>
          <p:cNvPr id="3" name="Content Placeholder 2"/>
          <p:cNvSpPr>
            <a:spLocks noGrp="1"/>
          </p:cNvSpPr>
          <p:nvPr>
            <p:ph idx="1"/>
          </p:nvPr>
        </p:nvSpPr>
        <p:spPr/>
        <p:txBody>
          <a:bodyPr/>
          <a:lstStyle/>
          <a:p>
            <a:r>
              <a:rPr lang="en-US" dirty="0" err="1" smtClean="0"/>
              <a:t>Balota</a:t>
            </a:r>
            <a:r>
              <a:rPr lang="en-US" dirty="0" smtClean="0"/>
              <a:t>, D., </a:t>
            </a:r>
            <a:r>
              <a:rPr lang="en-US" dirty="0" err="1" smtClean="0"/>
              <a:t>Duchek</a:t>
            </a:r>
            <a:r>
              <a:rPr lang="en-US" dirty="0" smtClean="0"/>
              <a:t>, J. &amp; Logan, J. Chapter 6: Is Expanded Retrieval Practice a Superior Form of Spaced Retrieval?, A Critical Review of the Extant Literature. From: </a:t>
            </a:r>
            <a:r>
              <a:rPr lang="en-US" dirty="0" smtClean="0">
                <a:hlinkClick r:id="rId2"/>
              </a:rPr>
              <a:t>http://www.psych.wustl.edu/coglab/publications/Balota+et+al+roddy+chapter.pdf</a:t>
            </a:r>
            <a:r>
              <a:rPr lang="en-US" dirty="0" smtClean="0"/>
              <a:t> </a:t>
            </a:r>
          </a:p>
          <a:p>
            <a:r>
              <a:rPr lang="en-US" dirty="0" err="1" smtClean="0"/>
              <a:t>Pimsleur</a:t>
            </a:r>
            <a:r>
              <a:rPr lang="en-US" dirty="0" smtClean="0"/>
              <a:t>, P. (1967). "A Memory Schedule". </a:t>
            </a:r>
            <a:r>
              <a:rPr lang="en-US" i="1" dirty="0" smtClean="0"/>
              <a:t>The Modern Language Journal (Blackwell Publishing) 51 </a:t>
            </a:r>
            <a:r>
              <a:rPr lang="en-US" dirty="0" smtClean="0"/>
              <a:t>(2): 73–75. </a:t>
            </a:r>
            <a:endParaRPr lang="en-CA" dirty="0"/>
          </a:p>
        </p:txBody>
      </p:sp>
    </p:spTree>
    <p:extLst>
      <p:ext uri="{BB962C8B-B14F-4D97-AF65-F5344CB8AC3E}">
        <p14:creationId xmlns:p14="http://schemas.microsoft.com/office/powerpoint/2010/main" val="3465348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Theory #3: Dale’s Cone of Experience</a:t>
            </a:r>
            <a:endParaRPr lang="en-CA" dirty="0"/>
          </a:p>
        </p:txBody>
      </p:sp>
      <p:sp>
        <p:nvSpPr>
          <p:cNvPr id="3" name="Content Placeholder 2"/>
          <p:cNvSpPr>
            <a:spLocks noGrp="1"/>
          </p:cNvSpPr>
          <p:nvPr>
            <p:ph idx="1"/>
          </p:nvPr>
        </p:nvSpPr>
        <p:spPr>
          <a:xfrm>
            <a:off x="7799294" y="1825625"/>
            <a:ext cx="3958814" cy="4351338"/>
          </a:xfrm>
        </p:spPr>
        <p:txBody>
          <a:bodyPr>
            <a:normAutofit/>
          </a:bodyPr>
          <a:lstStyle/>
          <a:p>
            <a:pPr marL="0" indent="0">
              <a:buNone/>
            </a:pPr>
            <a:r>
              <a:rPr lang="en-US" dirty="0" smtClean="0"/>
              <a:t>Dale’s Cone of Experience (sometimes labelled a ‘Cone of Learning’) shows graphically how different types of learning activities (reading vs. watching vs. active participation) affect our ability to learn deeply and remember. </a:t>
            </a:r>
            <a:endParaRPr lang="en-CA" dirty="0"/>
          </a:p>
        </p:txBody>
      </p:sp>
      <p:pic>
        <p:nvPicPr>
          <p:cNvPr id="4" name="Picture 3" descr="Photo"/>
          <p:cNvPicPr/>
          <p:nvPr/>
        </p:nvPicPr>
        <p:blipFill rotWithShape="1">
          <a:blip r:embed="rId2">
            <a:extLst>
              <a:ext uri="{28A0092B-C50C-407E-A947-70E740481C1C}">
                <a14:useLocalDpi xmlns:a14="http://schemas.microsoft.com/office/drawing/2010/main" val="0"/>
              </a:ext>
            </a:extLst>
          </a:blip>
          <a:srcRect t="8807"/>
          <a:stretch/>
        </p:blipFill>
        <p:spPr bwMode="auto">
          <a:xfrm>
            <a:off x="168629" y="1187898"/>
            <a:ext cx="7254147" cy="4989065"/>
          </a:xfrm>
          <a:prstGeom prst="rect">
            <a:avLst/>
          </a:prstGeom>
          <a:noFill/>
          <a:ln>
            <a:noFill/>
          </a:ln>
          <a:extLst>
            <a:ext uri="{53640926-AAD7-44d8-BBD7-CCE9431645EC}">
              <a14:shadowObscured xmlns:a14="http://schemas.microsoft.com/office/drawing/2010/main"/>
            </a:ext>
          </a:extLst>
        </p:spPr>
      </p:pic>
      <p:sp>
        <p:nvSpPr>
          <p:cNvPr id="5" name="TextBox 4"/>
          <p:cNvSpPr txBox="1"/>
          <p:nvPr/>
        </p:nvSpPr>
        <p:spPr>
          <a:xfrm>
            <a:off x="168629" y="6311900"/>
            <a:ext cx="9710543" cy="369332"/>
          </a:xfrm>
          <a:prstGeom prst="rect">
            <a:avLst/>
          </a:prstGeom>
          <a:noFill/>
        </p:spPr>
        <p:txBody>
          <a:bodyPr wrap="none" rtlCol="0">
            <a:spAutoFit/>
          </a:bodyPr>
          <a:lstStyle/>
          <a:p>
            <a:r>
              <a:rPr lang="en-CA" u="sng" dirty="0">
                <a:hlinkClick r:id="rId3"/>
              </a:rPr>
              <a:t>http://willthalheimer.typepad.com/.shared/image.html?/photos/uncategorized/coneoflearning_1.gif</a:t>
            </a:r>
            <a:r>
              <a:rPr lang="en-CA" dirty="0"/>
              <a:t> </a:t>
            </a:r>
          </a:p>
        </p:txBody>
      </p:sp>
    </p:spTree>
    <p:extLst>
      <p:ext uri="{BB962C8B-B14F-4D97-AF65-F5344CB8AC3E}">
        <p14:creationId xmlns:p14="http://schemas.microsoft.com/office/powerpoint/2010/main" val="3987985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3: Agree or disagree?</a:t>
            </a:r>
            <a:endParaRPr lang="en-CA" dirty="0"/>
          </a:p>
        </p:txBody>
      </p:sp>
      <p:sp>
        <p:nvSpPr>
          <p:cNvPr id="3" name="Content Placeholder 2"/>
          <p:cNvSpPr>
            <a:spLocks noGrp="1"/>
          </p:cNvSpPr>
          <p:nvPr>
            <p:ph idx="1"/>
          </p:nvPr>
        </p:nvSpPr>
        <p:spPr/>
        <p:txBody>
          <a:bodyPr/>
          <a:lstStyle/>
          <a:p>
            <a:r>
              <a:rPr lang="en-US" dirty="0" smtClean="0"/>
              <a:t>How confident are you in Dale’s Cone of Experience? Hold up card #5 if you are very confident, or card #1 if you barely believe it. </a:t>
            </a:r>
          </a:p>
          <a:p>
            <a:pPr marL="0" indent="0">
              <a:buNone/>
            </a:pPr>
            <a:endParaRPr lang="en-US" dirty="0" smtClean="0"/>
          </a:p>
          <a:p>
            <a:r>
              <a:rPr lang="en-US" dirty="0" smtClean="0"/>
              <a:t>Or something in-between if you’re not 100% sure either way</a:t>
            </a:r>
            <a:endParaRPr lang="en-CA" dirty="0"/>
          </a:p>
        </p:txBody>
      </p:sp>
    </p:spTree>
    <p:extLst>
      <p:ext uri="{BB962C8B-B14F-4D97-AF65-F5344CB8AC3E}">
        <p14:creationId xmlns:p14="http://schemas.microsoft.com/office/powerpoint/2010/main" val="3531282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blog.myenmart.com/wp-content/uploads/2011/01/busted.jpeg"/>
          <p:cNvPicPr/>
          <p:nvPr/>
        </p:nvPicPr>
        <p:blipFill rotWithShape="1">
          <a:blip r:embed="rId2">
            <a:extLst>
              <a:ext uri="{28A0092B-C50C-407E-A947-70E740481C1C}">
                <a14:useLocalDpi xmlns:a14="http://schemas.microsoft.com/office/drawing/2010/main" val="0"/>
              </a:ext>
            </a:extLst>
          </a:blip>
          <a:srcRect l="6222" t="23111" r="9333" b="32889"/>
          <a:stretch/>
        </p:blipFill>
        <p:spPr bwMode="auto">
          <a:xfrm>
            <a:off x="6557123" y="4485285"/>
            <a:ext cx="5125682" cy="2179078"/>
          </a:xfrm>
          <a:prstGeom prst="rect">
            <a:avLst/>
          </a:prstGeom>
          <a:noFill/>
          <a:ln>
            <a:noFill/>
          </a:ln>
          <a:extLst>
            <a:ext uri="{53640926-AAD7-44d8-BBD7-CCE9431645EC}">
              <a14:shadowObscured xmlns:a14="http://schemas.microsoft.com/office/drawing/2010/main"/>
            </a:ext>
          </a:extLst>
        </p:spPr>
      </p:pic>
      <p:sp>
        <p:nvSpPr>
          <p:cNvPr id="2" name="Title 1"/>
          <p:cNvSpPr>
            <a:spLocks noGrp="1"/>
          </p:cNvSpPr>
          <p:nvPr>
            <p:ph type="title"/>
          </p:nvPr>
        </p:nvSpPr>
        <p:spPr/>
        <p:txBody>
          <a:bodyPr/>
          <a:lstStyle/>
          <a:p>
            <a:r>
              <a:rPr lang="en-US" dirty="0" smtClean="0"/>
              <a:t>Theory 3: The evidence</a:t>
            </a:r>
            <a:endParaRPr lang="en-CA" dirty="0"/>
          </a:p>
        </p:txBody>
      </p:sp>
      <p:sp>
        <p:nvSpPr>
          <p:cNvPr id="3" name="Content Placeholder 2"/>
          <p:cNvSpPr>
            <a:spLocks noGrp="1"/>
          </p:cNvSpPr>
          <p:nvPr>
            <p:ph idx="1"/>
          </p:nvPr>
        </p:nvSpPr>
        <p:spPr>
          <a:xfrm>
            <a:off x="838200" y="1463040"/>
            <a:ext cx="10515600" cy="4713923"/>
          </a:xfrm>
        </p:spPr>
        <p:txBody>
          <a:bodyPr/>
          <a:lstStyle/>
          <a:p>
            <a:r>
              <a:rPr lang="en-US" dirty="0" smtClean="0"/>
              <a:t>“…Dale's "Cone of Experience," developed in 1946 by Edgar Dale … provided an intuitive model of the concreteness of various audio-visual media. Dale included no numbers in his model and there was no research used to generate it. In fact, Dale warned his readers not to take the model too literally.” </a:t>
            </a:r>
          </a:p>
          <a:p>
            <a:r>
              <a:rPr lang="en-US" dirty="0" smtClean="0"/>
              <a:t>However “The numbers presented on the graph have been circulating in our industry since the late 1960's, and they have no research backing whatsoever.” </a:t>
            </a:r>
            <a:r>
              <a:rPr lang="en-US" sz="1800" dirty="0" smtClean="0">
                <a:hlinkClick r:id="rId3"/>
              </a:rPr>
              <a:t>http://www.willatworklearning.com/2006/05/people_remember.html</a:t>
            </a:r>
            <a:r>
              <a:rPr lang="en-US" sz="1800" dirty="0" smtClean="0"/>
              <a:t> </a:t>
            </a:r>
            <a:r>
              <a:rPr lang="en-US" dirty="0" smtClean="0"/>
              <a:t> </a:t>
            </a:r>
          </a:p>
          <a:p>
            <a:pPr marL="0" indent="0">
              <a:buNone/>
            </a:pPr>
            <a:endParaRPr lang="en-US" dirty="0" smtClean="0"/>
          </a:p>
          <a:p>
            <a:endParaRPr lang="en-CA" dirty="0"/>
          </a:p>
        </p:txBody>
      </p:sp>
    </p:spTree>
    <p:extLst>
      <p:ext uri="{BB962C8B-B14F-4D97-AF65-F5344CB8AC3E}">
        <p14:creationId xmlns:p14="http://schemas.microsoft.com/office/powerpoint/2010/main" val="887007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3: What should we do instead?</a:t>
            </a:r>
            <a:endParaRPr lang="en-CA" dirty="0"/>
          </a:p>
        </p:txBody>
      </p:sp>
      <p:sp>
        <p:nvSpPr>
          <p:cNvPr id="3" name="Content Placeholder 2"/>
          <p:cNvSpPr>
            <a:spLocks noGrp="1"/>
          </p:cNvSpPr>
          <p:nvPr>
            <p:ph idx="1"/>
          </p:nvPr>
        </p:nvSpPr>
        <p:spPr/>
        <p:txBody>
          <a:bodyPr/>
          <a:lstStyle/>
          <a:p>
            <a:pPr marL="0" indent="0">
              <a:buNone/>
            </a:pPr>
            <a:r>
              <a:rPr lang="en-US" dirty="0" smtClean="0"/>
              <a:t>[your thoughts go here]</a:t>
            </a:r>
            <a:endParaRPr lang="en-CA" dirty="0" smtClean="0"/>
          </a:p>
          <a:p>
            <a:endParaRPr lang="en-CA" dirty="0"/>
          </a:p>
        </p:txBody>
      </p:sp>
    </p:spTree>
    <p:extLst>
      <p:ext uri="{BB962C8B-B14F-4D97-AF65-F5344CB8AC3E}">
        <p14:creationId xmlns:p14="http://schemas.microsoft.com/office/powerpoint/2010/main" val="1027474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Theory #4: Student-student Interactivity</a:t>
            </a:r>
            <a:endParaRPr lang="en-CA" dirty="0"/>
          </a:p>
        </p:txBody>
      </p:sp>
      <p:sp>
        <p:nvSpPr>
          <p:cNvPr id="3" name="Content Placeholder 2"/>
          <p:cNvSpPr>
            <a:spLocks noGrp="1"/>
          </p:cNvSpPr>
          <p:nvPr>
            <p:ph idx="1"/>
          </p:nvPr>
        </p:nvSpPr>
        <p:spPr/>
        <p:txBody>
          <a:bodyPr/>
          <a:lstStyle/>
          <a:p>
            <a:pPr marL="0" indent="0">
              <a:buNone/>
            </a:pPr>
            <a:r>
              <a:rPr lang="en-US" dirty="0" smtClean="0"/>
              <a:t>Learning – almost by definition – involves a learner interacting with a learning experience. Learners may interact with the content, the instructor, and fellow students, but it is this third type of interaction (interaction with other students through collaboration, small group work, etc.) that yields the strongest learning gains. This remains true across a wide variety of disciplines and deliveries (online, blended, face-to-face). </a:t>
            </a:r>
            <a:endParaRPr lang="en-CA" dirty="0"/>
          </a:p>
        </p:txBody>
      </p:sp>
    </p:spTree>
    <p:extLst>
      <p:ext uri="{BB962C8B-B14F-4D97-AF65-F5344CB8AC3E}">
        <p14:creationId xmlns:p14="http://schemas.microsoft.com/office/powerpoint/2010/main" val="3528203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4: Agree or disagree?</a:t>
            </a:r>
            <a:endParaRPr lang="en-CA" dirty="0"/>
          </a:p>
        </p:txBody>
      </p:sp>
      <p:sp>
        <p:nvSpPr>
          <p:cNvPr id="3" name="Content Placeholder 2"/>
          <p:cNvSpPr>
            <a:spLocks noGrp="1"/>
          </p:cNvSpPr>
          <p:nvPr>
            <p:ph idx="1"/>
          </p:nvPr>
        </p:nvSpPr>
        <p:spPr/>
        <p:txBody>
          <a:bodyPr/>
          <a:lstStyle/>
          <a:p>
            <a:r>
              <a:rPr lang="en-US" dirty="0" smtClean="0"/>
              <a:t>How confident are you in the critical importance of student-student interaction? Hold up card #5 if you are very confident, or card #1 if you barely believe it. </a:t>
            </a:r>
          </a:p>
          <a:p>
            <a:pPr marL="0" indent="0">
              <a:buNone/>
            </a:pPr>
            <a:endParaRPr lang="en-US" dirty="0" smtClean="0"/>
          </a:p>
          <a:p>
            <a:r>
              <a:rPr lang="en-US" dirty="0" smtClean="0"/>
              <a:t>Or something in-between if you’re not 100% sure either way</a:t>
            </a:r>
            <a:endParaRPr lang="en-CA" dirty="0"/>
          </a:p>
        </p:txBody>
      </p:sp>
    </p:spTree>
    <p:extLst>
      <p:ext uri="{BB962C8B-B14F-4D97-AF65-F5344CB8AC3E}">
        <p14:creationId xmlns:p14="http://schemas.microsoft.com/office/powerpoint/2010/main" val="3665809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blog.myenmart.com/wp-content/uploads/2011/01/busted.jpeg"/>
          <p:cNvPicPr/>
          <p:nvPr/>
        </p:nvPicPr>
        <p:blipFill rotWithShape="1">
          <a:blip r:embed="rId2">
            <a:extLst>
              <a:ext uri="{28A0092B-C50C-407E-A947-70E740481C1C}">
                <a14:useLocalDpi xmlns:a14="http://schemas.microsoft.com/office/drawing/2010/main" val="0"/>
              </a:ext>
            </a:extLst>
          </a:blip>
          <a:srcRect l="6222" t="23111" r="9333" b="32889"/>
          <a:stretch/>
        </p:blipFill>
        <p:spPr bwMode="auto">
          <a:xfrm>
            <a:off x="6363485" y="4506799"/>
            <a:ext cx="5125682" cy="2179078"/>
          </a:xfrm>
          <a:prstGeom prst="rect">
            <a:avLst/>
          </a:prstGeom>
          <a:noFill/>
          <a:ln>
            <a:noFill/>
          </a:ln>
          <a:extLst>
            <a:ext uri="{53640926-AAD7-44d8-BBD7-CCE9431645EC}">
              <a14:shadowObscured xmlns:a14="http://schemas.microsoft.com/office/drawing/2010/main"/>
            </a:ext>
          </a:extLst>
        </p:spPr>
      </p:pic>
      <p:sp>
        <p:nvSpPr>
          <p:cNvPr id="2" name="Title 1"/>
          <p:cNvSpPr>
            <a:spLocks noGrp="1"/>
          </p:cNvSpPr>
          <p:nvPr>
            <p:ph type="title"/>
          </p:nvPr>
        </p:nvSpPr>
        <p:spPr/>
        <p:txBody>
          <a:bodyPr/>
          <a:lstStyle/>
          <a:p>
            <a:r>
              <a:rPr lang="en-US" dirty="0" smtClean="0"/>
              <a:t>Theory 4: The evidence</a:t>
            </a:r>
            <a:endParaRPr lang="en-CA" dirty="0"/>
          </a:p>
        </p:txBody>
      </p:sp>
      <p:sp>
        <p:nvSpPr>
          <p:cNvPr id="3" name="Content Placeholder 2"/>
          <p:cNvSpPr>
            <a:spLocks noGrp="1"/>
          </p:cNvSpPr>
          <p:nvPr>
            <p:ph idx="1"/>
          </p:nvPr>
        </p:nvSpPr>
        <p:spPr/>
        <p:txBody>
          <a:bodyPr/>
          <a:lstStyle/>
          <a:p>
            <a:r>
              <a:rPr lang="en-US" dirty="0" smtClean="0"/>
              <a:t>Anderson’s Equivalency Theorem (2003) has been widely used as a basis for challenging the supremacy of student-student interaction in distance &amp; online learning. The first part of this theory states: “Deep and meaningful formal learning is supported as long as one of the three forms of interactions (i.e., student–teacher, student–student, and student–content) is at a high level. The other two may be offered at minimal levels, or even eliminated, without degrading the educational experience.”</a:t>
            </a:r>
          </a:p>
          <a:p>
            <a:endParaRPr lang="en-CA" dirty="0"/>
          </a:p>
        </p:txBody>
      </p:sp>
    </p:spTree>
    <p:extLst>
      <p:ext uri="{BB962C8B-B14F-4D97-AF65-F5344CB8AC3E}">
        <p14:creationId xmlns:p14="http://schemas.microsoft.com/office/powerpoint/2010/main" val="240163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4: for more information</a:t>
            </a:r>
            <a:endParaRPr lang="en-CA" dirty="0"/>
          </a:p>
        </p:txBody>
      </p:sp>
      <p:sp>
        <p:nvSpPr>
          <p:cNvPr id="3" name="Content Placeholder 2"/>
          <p:cNvSpPr>
            <a:spLocks noGrp="1"/>
          </p:cNvSpPr>
          <p:nvPr>
            <p:ph idx="1"/>
          </p:nvPr>
        </p:nvSpPr>
        <p:spPr/>
        <p:txBody>
          <a:bodyPr/>
          <a:lstStyle/>
          <a:p>
            <a:r>
              <a:rPr lang="en-US" dirty="0" smtClean="0"/>
              <a:t>Anderson, T. (2003). Getting the mix right again: An updated and theoretical rationale for interaction. </a:t>
            </a:r>
            <a:r>
              <a:rPr lang="en-US" i="1" dirty="0" smtClean="0"/>
              <a:t>The International Review of Research in Open and Distance Learning, 4</a:t>
            </a:r>
            <a:r>
              <a:rPr lang="en-US" dirty="0" smtClean="0"/>
              <a:t>(2), from </a:t>
            </a:r>
            <a:r>
              <a:rPr lang="en-US" dirty="0" smtClean="0">
                <a:hlinkClick r:id="rId2"/>
              </a:rPr>
              <a:t>http://www.irrodl.org/index.php/irrodl/article/view/149/230</a:t>
            </a:r>
            <a:r>
              <a:rPr lang="en-US" dirty="0" smtClean="0"/>
              <a:t> . </a:t>
            </a:r>
            <a:endParaRPr lang="en-CA" dirty="0"/>
          </a:p>
        </p:txBody>
      </p:sp>
    </p:spTree>
    <p:extLst>
      <p:ext uri="{BB962C8B-B14F-4D97-AF65-F5344CB8AC3E}">
        <p14:creationId xmlns:p14="http://schemas.microsoft.com/office/powerpoint/2010/main" val="1738571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how it works:</a:t>
            </a:r>
            <a:endParaRPr lang="en-CA" dirty="0"/>
          </a:p>
        </p:txBody>
      </p:sp>
      <p:sp>
        <p:nvSpPr>
          <p:cNvPr id="3" name="Content Placeholder 2"/>
          <p:cNvSpPr>
            <a:spLocks noGrp="1"/>
          </p:cNvSpPr>
          <p:nvPr>
            <p:ph idx="1"/>
          </p:nvPr>
        </p:nvSpPr>
        <p:spPr/>
        <p:txBody>
          <a:bodyPr/>
          <a:lstStyle/>
          <a:p>
            <a:r>
              <a:rPr lang="en-US" dirty="0" smtClean="0"/>
              <a:t>Each person (or each team) will receive 5 index cards</a:t>
            </a:r>
          </a:p>
          <a:p>
            <a:r>
              <a:rPr lang="en-US" dirty="0" smtClean="0"/>
              <a:t>Number your cards (write big) 1 – 5</a:t>
            </a:r>
          </a:p>
          <a:p>
            <a:r>
              <a:rPr lang="en-US" dirty="0" smtClean="0"/>
              <a:t>We will be presenting you with a number of theories &amp; ideas that often influence our curriculum development and instructional design work. For each theory we present, we’ll ask you: “How comfortable are you with this theory/idea/statement?” or “To what degree to you agree with this theory/idea/statement?”</a:t>
            </a:r>
          </a:p>
          <a:p>
            <a:r>
              <a:rPr lang="en-US" dirty="0" smtClean="0"/>
              <a:t>Each person (or team) should hold up a “1” </a:t>
            </a:r>
            <a:r>
              <a:rPr lang="en-US" smtClean="0"/>
              <a:t>if you are “very unagreeable”, </a:t>
            </a:r>
            <a:r>
              <a:rPr lang="en-US" dirty="0" smtClean="0"/>
              <a:t>a “5” if “very agreeable”, or something in between. </a:t>
            </a:r>
          </a:p>
          <a:p>
            <a:endParaRPr lang="en-CA" dirty="0"/>
          </a:p>
        </p:txBody>
      </p:sp>
    </p:spTree>
    <p:extLst>
      <p:ext uri="{BB962C8B-B14F-4D97-AF65-F5344CB8AC3E}">
        <p14:creationId xmlns:p14="http://schemas.microsoft.com/office/powerpoint/2010/main" val="400531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4: What should we do instead?</a:t>
            </a:r>
            <a:endParaRPr lang="en-CA" dirty="0"/>
          </a:p>
        </p:txBody>
      </p:sp>
      <p:sp>
        <p:nvSpPr>
          <p:cNvPr id="3" name="Content Placeholder 2"/>
          <p:cNvSpPr>
            <a:spLocks noGrp="1"/>
          </p:cNvSpPr>
          <p:nvPr>
            <p:ph idx="1"/>
          </p:nvPr>
        </p:nvSpPr>
        <p:spPr/>
        <p:txBody>
          <a:bodyPr/>
          <a:lstStyle/>
          <a:p>
            <a:pPr marL="0" indent="0">
              <a:buNone/>
            </a:pPr>
            <a:r>
              <a:rPr lang="en-US" dirty="0" smtClean="0"/>
              <a:t>[your thoughts go here]</a:t>
            </a:r>
            <a:endParaRPr lang="en-CA" dirty="0" smtClean="0"/>
          </a:p>
          <a:p>
            <a:pPr marL="0" indent="0">
              <a:buNone/>
            </a:pPr>
            <a:endParaRPr lang="en-CA" dirty="0"/>
          </a:p>
        </p:txBody>
      </p:sp>
    </p:spTree>
    <p:extLst>
      <p:ext uri="{BB962C8B-B14F-4D97-AF65-F5344CB8AC3E}">
        <p14:creationId xmlns:p14="http://schemas.microsoft.com/office/powerpoint/2010/main" val="3051751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Theory #5: </a:t>
            </a:r>
            <a:br>
              <a:rPr lang="en-CA" dirty="0" smtClean="0"/>
            </a:br>
            <a:r>
              <a:rPr lang="en-US" dirty="0" smtClean="0"/>
              <a:t>Common-sense vs. the ‘Wizard of Oz’ treatment</a:t>
            </a:r>
            <a:endParaRPr lang="en-CA" dirty="0"/>
          </a:p>
        </p:txBody>
      </p:sp>
      <p:sp>
        <p:nvSpPr>
          <p:cNvPr id="3" name="Content Placeholder 2"/>
          <p:cNvSpPr>
            <a:spLocks noGrp="1"/>
          </p:cNvSpPr>
          <p:nvPr>
            <p:ph idx="1"/>
          </p:nvPr>
        </p:nvSpPr>
        <p:spPr/>
        <p:txBody>
          <a:bodyPr/>
          <a:lstStyle/>
          <a:p>
            <a:pPr marL="0" indent="0">
              <a:buNone/>
            </a:pPr>
            <a:r>
              <a:rPr lang="en-US" dirty="0" smtClean="0"/>
              <a:t>As teaching and learning specialists, our curriculum development work will benefit from a combination of approaches, including both clinical (learning from personal experience/praxis and reflection) and evidence-based (learning from the experience of others, especially </a:t>
            </a:r>
            <a:r>
              <a:rPr lang="en-US" u="sng" dirty="0" smtClean="0"/>
              <a:t>rigorous</a:t>
            </a:r>
            <a:r>
              <a:rPr lang="en-US" dirty="0" smtClean="0"/>
              <a:t> research). </a:t>
            </a:r>
            <a:endParaRPr lang="en-CA" dirty="0"/>
          </a:p>
        </p:txBody>
      </p:sp>
    </p:spTree>
    <p:extLst>
      <p:ext uri="{BB962C8B-B14F-4D97-AF65-F5344CB8AC3E}">
        <p14:creationId xmlns:p14="http://schemas.microsoft.com/office/powerpoint/2010/main" val="97810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5: Agree or disagree?</a:t>
            </a:r>
            <a:endParaRPr lang="en-CA" dirty="0"/>
          </a:p>
        </p:txBody>
      </p:sp>
      <p:sp>
        <p:nvSpPr>
          <p:cNvPr id="3" name="Content Placeholder 2"/>
          <p:cNvSpPr>
            <a:spLocks noGrp="1"/>
          </p:cNvSpPr>
          <p:nvPr>
            <p:ph idx="1"/>
          </p:nvPr>
        </p:nvSpPr>
        <p:spPr/>
        <p:txBody>
          <a:bodyPr/>
          <a:lstStyle/>
          <a:p>
            <a:pPr marL="0" indent="0">
              <a:buNone/>
            </a:pPr>
            <a:r>
              <a:rPr lang="en-US" dirty="0" smtClean="0"/>
              <a:t>(This one is easy </a:t>
            </a:r>
            <a:r>
              <a:rPr lang="en-US" dirty="0" smtClean="0">
                <a:sym typeface="Wingdings" panose="05000000000000000000" pitchFamily="2" charset="2"/>
              </a:rPr>
              <a:t>). When informing our curriculum development/ instructional design work:</a:t>
            </a:r>
          </a:p>
          <a:p>
            <a:r>
              <a:rPr lang="en-US" dirty="0" smtClean="0"/>
              <a:t>Hold up card #5 if you think evidence-based approaches, including input from rigorous research, are most important</a:t>
            </a:r>
          </a:p>
          <a:p>
            <a:r>
              <a:rPr lang="en-US" dirty="0" smtClean="0"/>
              <a:t>Hold up card #1 if you believe clinical (our own &amp; our colleagues’ experiences) are most important</a:t>
            </a:r>
          </a:p>
          <a:p>
            <a:r>
              <a:rPr lang="en-US" dirty="0" smtClean="0"/>
              <a:t>Hold up card #3 if you think both approaches should inform our practice.</a:t>
            </a:r>
            <a:endParaRPr lang="en-CA" dirty="0"/>
          </a:p>
        </p:txBody>
      </p:sp>
    </p:spTree>
    <p:extLst>
      <p:ext uri="{BB962C8B-B14F-4D97-AF65-F5344CB8AC3E}">
        <p14:creationId xmlns:p14="http://schemas.microsoft.com/office/powerpoint/2010/main" val="1650900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5: Discussion</a:t>
            </a:r>
            <a:endParaRPr lang="en-CA" dirty="0"/>
          </a:p>
        </p:txBody>
      </p:sp>
      <p:sp>
        <p:nvSpPr>
          <p:cNvPr id="3" name="Content Placeholder 2"/>
          <p:cNvSpPr>
            <a:spLocks noGrp="1"/>
          </p:cNvSpPr>
          <p:nvPr>
            <p:ph idx="1"/>
          </p:nvPr>
        </p:nvSpPr>
        <p:spPr/>
        <p:txBody>
          <a:bodyPr/>
          <a:lstStyle/>
          <a:p>
            <a:endParaRPr lang="en-US" dirty="0" smtClean="0"/>
          </a:p>
          <a:p>
            <a:endParaRPr lang="en-CA" dirty="0"/>
          </a:p>
        </p:txBody>
      </p:sp>
      <p:pic>
        <p:nvPicPr>
          <p:cNvPr id="5" name="Picture 4" descr="https://encrypted-tbn2.gstatic.com/images?q=tbn:ANd9GcSK_YZr5KcHkR0Y8MqwH2W0HILvzi7KDKp16gD1C1ZiZ3-H1VYswrJo7boo"/>
          <p:cNvPicPr/>
          <p:nvPr/>
        </p:nvPicPr>
        <p:blipFill>
          <a:blip r:embed="rId2">
            <a:extLst>
              <a:ext uri="{28A0092B-C50C-407E-A947-70E740481C1C}">
                <a14:useLocalDpi xmlns:a14="http://schemas.microsoft.com/office/drawing/2010/main" val="0"/>
              </a:ext>
            </a:extLst>
          </a:blip>
          <a:srcRect/>
          <a:stretch>
            <a:fillRect/>
          </a:stretch>
        </p:blipFill>
        <p:spPr bwMode="auto">
          <a:xfrm>
            <a:off x="1366222" y="2871787"/>
            <a:ext cx="6249016" cy="2248853"/>
          </a:xfrm>
          <a:prstGeom prst="rect">
            <a:avLst/>
          </a:prstGeom>
          <a:noFill/>
          <a:ln>
            <a:noFill/>
          </a:ln>
        </p:spPr>
      </p:pic>
    </p:spTree>
    <p:extLst>
      <p:ext uri="{BB962C8B-B14F-4D97-AF65-F5344CB8AC3E}">
        <p14:creationId xmlns:p14="http://schemas.microsoft.com/office/powerpoint/2010/main" val="356929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5: </a:t>
            </a:r>
            <a:br>
              <a:rPr lang="en-US" dirty="0" smtClean="0"/>
            </a:br>
            <a:r>
              <a:rPr lang="en-US" dirty="0" smtClean="0"/>
              <a:t>Don’t forget the Wizard of Oz treatment</a:t>
            </a:r>
            <a:endParaRPr lang="en-CA" dirty="0"/>
          </a:p>
        </p:txBody>
      </p:sp>
      <p:pic>
        <p:nvPicPr>
          <p:cNvPr id="4" name="Content Placeholder 3" descr="http://communities.motorolasolutions.com/servlet/JiveServlet/showImage/38-2552-2327/behind_curtain.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690688"/>
            <a:ext cx="5962944" cy="4351338"/>
          </a:xfrm>
          <a:prstGeom prst="rect">
            <a:avLst/>
          </a:prstGeom>
          <a:noFill/>
          <a:ln>
            <a:noFill/>
          </a:ln>
        </p:spPr>
      </p:pic>
      <p:sp>
        <p:nvSpPr>
          <p:cNvPr id="5" name="TextBox 4"/>
          <p:cNvSpPr txBox="1"/>
          <p:nvPr/>
        </p:nvSpPr>
        <p:spPr>
          <a:xfrm>
            <a:off x="7412019" y="2119256"/>
            <a:ext cx="4034117" cy="3539430"/>
          </a:xfrm>
          <a:prstGeom prst="rect">
            <a:avLst/>
          </a:prstGeom>
          <a:noFill/>
        </p:spPr>
        <p:txBody>
          <a:bodyPr wrap="square" rtlCol="0">
            <a:spAutoFit/>
          </a:bodyPr>
          <a:lstStyle/>
          <a:p>
            <a:r>
              <a:rPr lang="en-US" sz="2800" dirty="0"/>
              <a:t>Even well-established ‘rules’ of good instructional </a:t>
            </a:r>
            <a:r>
              <a:rPr lang="en-US" sz="2800" dirty="0" smtClean="0"/>
              <a:t>design are not necessarily based on evidence. Sometimes we actually need to look behind the curtain to verify claims.</a:t>
            </a:r>
            <a:endParaRPr lang="en-CA" sz="2800" dirty="0"/>
          </a:p>
        </p:txBody>
      </p:sp>
    </p:spTree>
    <p:extLst>
      <p:ext uri="{BB962C8B-B14F-4D97-AF65-F5344CB8AC3E}">
        <p14:creationId xmlns:p14="http://schemas.microsoft.com/office/powerpoint/2010/main" val="64903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Theory #1: Learning Styles </a:t>
            </a:r>
            <a:endParaRPr lang="en-CA" dirty="0"/>
          </a:p>
        </p:txBody>
      </p:sp>
      <p:sp>
        <p:nvSpPr>
          <p:cNvPr id="3" name="Content Placeholder 2"/>
          <p:cNvSpPr>
            <a:spLocks noGrp="1"/>
          </p:cNvSpPr>
          <p:nvPr>
            <p:ph idx="1"/>
          </p:nvPr>
        </p:nvSpPr>
        <p:spPr/>
        <p:txBody>
          <a:bodyPr/>
          <a:lstStyle/>
          <a:p>
            <a:pPr marL="0" indent="0">
              <a:buNone/>
            </a:pPr>
            <a:r>
              <a:rPr lang="en-US" dirty="0" smtClean="0"/>
              <a:t>People vary widely in terms of their learning styles. While some are visual learners who learn best by reading and seeing, others are auditory learners who learn best by listening and speaking. Still others favour a kinesthetic learning style. Since students perform better when they receive instruction in their preferred learning style, curriculum developers should attempt wherever possible to design instruction that accommodates a variety of learning styles. </a:t>
            </a:r>
            <a:endParaRPr lang="en-CA" dirty="0"/>
          </a:p>
        </p:txBody>
      </p:sp>
    </p:spTree>
    <p:extLst>
      <p:ext uri="{BB962C8B-B14F-4D97-AF65-F5344CB8AC3E}">
        <p14:creationId xmlns:p14="http://schemas.microsoft.com/office/powerpoint/2010/main" val="275894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1: Agree or disagree?</a:t>
            </a:r>
            <a:endParaRPr lang="en-CA" dirty="0"/>
          </a:p>
        </p:txBody>
      </p:sp>
      <p:sp>
        <p:nvSpPr>
          <p:cNvPr id="3" name="Content Placeholder 2"/>
          <p:cNvSpPr>
            <a:spLocks noGrp="1"/>
          </p:cNvSpPr>
          <p:nvPr>
            <p:ph idx="1"/>
          </p:nvPr>
        </p:nvSpPr>
        <p:spPr/>
        <p:txBody>
          <a:bodyPr/>
          <a:lstStyle/>
          <a:p>
            <a:r>
              <a:rPr lang="en-US" dirty="0" smtClean="0"/>
              <a:t>How confident are you in the theory of Learning Styles? Hold up card #5 if you are very confident, or card #1 if you barely believe it. </a:t>
            </a:r>
          </a:p>
          <a:p>
            <a:pPr marL="0" indent="0">
              <a:buNone/>
            </a:pPr>
            <a:endParaRPr lang="en-US" dirty="0" smtClean="0"/>
          </a:p>
          <a:p>
            <a:r>
              <a:rPr lang="en-US" dirty="0" smtClean="0"/>
              <a:t>Or something in-between if you’re not 100% sure either way</a:t>
            </a:r>
            <a:endParaRPr lang="en-CA" dirty="0"/>
          </a:p>
        </p:txBody>
      </p:sp>
    </p:spTree>
    <p:extLst>
      <p:ext uri="{BB962C8B-B14F-4D97-AF65-F5344CB8AC3E}">
        <p14:creationId xmlns:p14="http://schemas.microsoft.com/office/powerpoint/2010/main" val="920128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1: The evidence</a:t>
            </a:r>
            <a:endParaRPr lang="en-CA" dirty="0"/>
          </a:p>
        </p:txBody>
      </p:sp>
      <p:sp>
        <p:nvSpPr>
          <p:cNvPr id="3" name="Content Placeholder 2"/>
          <p:cNvSpPr>
            <a:spLocks noGrp="1"/>
          </p:cNvSpPr>
          <p:nvPr>
            <p:ph idx="1"/>
          </p:nvPr>
        </p:nvSpPr>
        <p:spPr/>
        <p:txBody>
          <a:bodyPr/>
          <a:lstStyle/>
          <a:p>
            <a:r>
              <a:rPr lang="en-US" dirty="0" smtClean="0"/>
              <a:t>“Learning styles theory, despite its continued popularity, has failed to produce sufficient evidence of being a valuable educational tool. By focusing on teaching to students’ strengths this approach misses an important opportunity to encourage students to work on developing their weaknesses as well.”  </a:t>
            </a:r>
          </a:p>
          <a:p>
            <a:r>
              <a:rPr lang="en-US" dirty="0" smtClean="0">
                <a:hlinkClick r:id="rId2"/>
              </a:rPr>
              <a:t>http://www.skeptic.com/insight/the-myth-of-learning-styles/</a:t>
            </a:r>
            <a:endParaRPr lang="en-US" dirty="0" smtClean="0"/>
          </a:p>
          <a:p>
            <a:endParaRPr lang="en-US" dirty="0" smtClean="0"/>
          </a:p>
          <a:p>
            <a:endParaRPr lang="en-CA" dirty="0"/>
          </a:p>
        </p:txBody>
      </p:sp>
      <p:pic>
        <p:nvPicPr>
          <p:cNvPr id="4" name="Picture 3" descr="http://blog.myenmart.com/wp-content/uploads/2011/01/busted.jpeg"/>
          <p:cNvPicPr/>
          <p:nvPr/>
        </p:nvPicPr>
        <p:blipFill rotWithShape="1">
          <a:blip r:embed="rId3">
            <a:extLst>
              <a:ext uri="{28A0092B-C50C-407E-A947-70E740481C1C}">
                <a14:useLocalDpi xmlns:a14="http://schemas.microsoft.com/office/drawing/2010/main" val="0"/>
              </a:ext>
            </a:extLst>
          </a:blip>
          <a:srcRect l="6222" t="23111" r="9333" b="32889"/>
          <a:stretch/>
        </p:blipFill>
        <p:spPr bwMode="auto">
          <a:xfrm>
            <a:off x="3533159" y="4302405"/>
            <a:ext cx="5125682" cy="217907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88665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1: for more information</a:t>
            </a:r>
            <a:endParaRPr lang="en-CA" dirty="0"/>
          </a:p>
        </p:txBody>
      </p:sp>
      <p:sp>
        <p:nvSpPr>
          <p:cNvPr id="3" name="Content Placeholder 2"/>
          <p:cNvSpPr>
            <a:spLocks noGrp="1"/>
          </p:cNvSpPr>
          <p:nvPr>
            <p:ph idx="1"/>
          </p:nvPr>
        </p:nvSpPr>
        <p:spPr/>
        <p:txBody>
          <a:bodyPr/>
          <a:lstStyle/>
          <a:p>
            <a:r>
              <a:rPr lang="en-US" dirty="0" smtClean="0"/>
              <a:t>Hard research: </a:t>
            </a:r>
            <a:r>
              <a:rPr lang="en-US" dirty="0" smtClean="0">
                <a:hlinkClick r:id="rId2"/>
              </a:rPr>
              <a:t>http://www.apa.org/pubs/journals/features/edu-a0037478.pdf</a:t>
            </a:r>
            <a:r>
              <a:rPr lang="en-US" dirty="0" smtClean="0"/>
              <a:t> </a:t>
            </a:r>
          </a:p>
          <a:p>
            <a:r>
              <a:rPr lang="en-US" dirty="0" smtClean="0"/>
              <a:t>Beth A. </a:t>
            </a:r>
            <a:r>
              <a:rPr lang="en-US" dirty="0" err="1" smtClean="0"/>
              <a:t>Rogowsky</a:t>
            </a:r>
            <a:r>
              <a:rPr lang="en-US" dirty="0" smtClean="0"/>
              <a:t>, B.A.; Calhoun, B.M.; </a:t>
            </a:r>
            <a:r>
              <a:rPr lang="en-US" dirty="0" err="1" smtClean="0"/>
              <a:t>Tallal</a:t>
            </a:r>
            <a:r>
              <a:rPr lang="en-US" dirty="0" smtClean="0"/>
              <a:t>, P. (2015). Matching Learning Style to Instructional Method: Effects on Comprehension. </a:t>
            </a:r>
            <a:r>
              <a:rPr lang="en-US" i="1" dirty="0" smtClean="0"/>
              <a:t>Journal of Educational Psychology, 107</a:t>
            </a:r>
            <a:r>
              <a:rPr lang="en-US" dirty="0" smtClean="0"/>
              <a:t>(1). Pp. 64–78</a:t>
            </a:r>
          </a:p>
          <a:p>
            <a:endParaRPr lang="en-CA" dirty="0"/>
          </a:p>
        </p:txBody>
      </p:sp>
    </p:spTree>
    <p:extLst>
      <p:ext uri="{BB962C8B-B14F-4D97-AF65-F5344CB8AC3E}">
        <p14:creationId xmlns:p14="http://schemas.microsoft.com/office/powerpoint/2010/main" val="2496683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1: What should we do instead?</a:t>
            </a:r>
            <a:endParaRPr lang="en-CA" dirty="0"/>
          </a:p>
        </p:txBody>
      </p:sp>
      <p:sp>
        <p:nvSpPr>
          <p:cNvPr id="3" name="Content Placeholder 2"/>
          <p:cNvSpPr>
            <a:spLocks noGrp="1"/>
          </p:cNvSpPr>
          <p:nvPr>
            <p:ph idx="1"/>
          </p:nvPr>
        </p:nvSpPr>
        <p:spPr/>
        <p:txBody>
          <a:bodyPr/>
          <a:lstStyle/>
          <a:p>
            <a:pPr marL="0" indent="0">
              <a:buNone/>
            </a:pPr>
            <a:r>
              <a:rPr lang="en-US" dirty="0" smtClean="0"/>
              <a:t>[your thoughts go here]</a:t>
            </a:r>
            <a:endParaRPr lang="en-CA" dirty="0"/>
          </a:p>
        </p:txBody>
      </p:sp>
    </p:spTree>
    <p:extLst>
      <p:ext uri="{BB962C8B-B14F-4D97-AF65-F5344CB8AC3E}">
        <p14:creationId xmlns:p14="http://schemas.microsoft.com/office/powerpoint/2010/main" val="1173158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Theory #2: Spaced repetition</a:t>
            </a:r>
            <a:endParaRPr lang="en-CA" dirty="0"/>
          </a:p>
        </p:txBody>
      </p:sp>
      <p:sp>
        <p:nvSpPr>
          <p:cNvPr id="3" name="Content Placeholder 2"/>
          <p:cNvSpPr>
            <a:spLocks noGrp="1"/>
          </p:cNvSpPr>
          <p:nvPr>
            <p:ph idx="1"/>
          </p:nvPr>
        </p:nvSpPr>
        <p:spPr/>
        <p:txBody>
          <a:bodyPr/>
          <a:lstStyle/>
          <a:p>
            <a:pPr marL="0" indent="0">
              <a:buNone/>
            </a:pPr>
            <a:r>
              <a:rPr lang="en-US" dirty="0" smtClean="0"/>
              <a:t>Spaced repetition is a learning technique that incorporates increasing intervals of time between subsequent review of previously learned material in order to exploit the psychological spacing effect. It is especially useful in contexts in which a learner must memorize and retain a large number of items, such as vocabulary acquisition in second language learning, or the learning of medical terminology.</a:t>
            </a:r>
          </a:p>
          <a:p>
            <a:pPr marL="0" indent="0">
              <a:buNone/>
            </a:pPr>
            <a:endParaRPr lang="en-US" dirty="0"/>
          </a:p>
          <a:p>
            <a:pPr marL="0" indent="0">
              <a:buNone/>
            </a:pPr>
            <a:endParaRPr lang="en-US" dirty="0" smtClean="0"/>
          </a:p>
          <a:p>
            <a:pPr marL="0" indent="0">
              <a:buNone/>
            </a:pPr>
            <a:r>
              <a:rPr lang="en-US" sz="1200" dirty="0" smtClean="0"/>
              <a:t>Adapted from: </a:t>
            </a:r>
            <a:r>
              <a:rPr lang="en-US" sz="1200" dirty="0" smtClean="0">
                <a:hlinkClick r:id="rId2"/>
              </a:rPr>
              <a:t>https://en.wikipedia.org/wiki/Spaced_repetition</a:t>
            </a:r>
            <a:r>
              <a:rPr lang="en-US" sz="1200" dirty="0" smtClean="0"/>
              <a:t>  </a:t>
            </a:r>
          </a:p>
          <a:p>
            <a:pPr marL="0" indent="0">
              <a:buNone/>
            </a:pPr>
            <a:r>
              <a:rPr lang="en-US" dirty="0" smtClean="0"/>
              <a:t> </a:t>
            </a:r>
            <a:endParaRPr lang="en-CA" dirty="0"/>
          </a:p>
        </p:txBody>
      </p:sp>
    </p:spTree>
    <p:extLst>
      <p:ext uri="{BB962C8B-B14F-4D97-AF65-F5344CB8AC3E}">
        <p14:creationId xmlns:p14="http://schemas.microsoft.com/office/powerpoint/2010/main" val="2651583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2: Agree or disagree?</a:t>
            </a:r>
            <a:endParaRPr lang="en-CA" dirty="0"/>
          </a:p>
        </p:txBody>
      </p:sp>
      <p:sp>
        <p:nvSpPr>
          <p:cNvPr id="3" name="Content Placeholder 2"/>
          <p:cNvSpPr>
            <a:spLocks noGrp="1"/>
          </p:cNvSpPr>
          <p:nvPr>
            <p:ph idx="1"/>
          </p:nvPr>
        </p:nvSpPr>
        <p:spPr/>
        <p:txBody>
          <a:bodyPr/>
          <a:lstStyle/>
          <a:p>
            <a:r>
              <a:rPr lang="en-US" dirty="0" smtClean="0"/>
              <a:t>How confident are you in the theory of Spaced Repetition? Hold up card #5 if you are very confident, or card #1 if you barely believe it. </a:t>
            </a:r>
          </a:p>
          <a:p>
            <a:pPr marL="0" indent="0">
              <a:buNone/>
            </a:pPr>
            <a:endParaRPr lang="en-US" dirty="0" smtClean="0"/>
          </a:p>
          <a:p>
            <a:r>
              <a:rPr lang="en-US" dirty="0" smtClean="0"/>
              <a:t>Or something in-between if you’re not 100% sure either way</a:t>
            </a:r>
            <a:endParaRPr lang="en-CA" dirty="0"/>
          </a:p>
        </p:txBody>
      </p:sp>
    </p:spTree>
    <p:extLst>
      <p:ext uri="{BB962C8B-B14F-4D97-AF65-F5344CB8AC3E}">
        <p14:creationId xmlns:p14="http://schemas.microsoft.com/office/powerpoint/2010/main" val="1318565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1498</Words>
  <Application>Microsoft Macintosh PowerPoint</Application>
  <PresentationFormat>Custom</PresentationFormat>
  <Paragraphs>71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CURRICULUM</vt:lpstr>
      <vt:lpstr>Here’s how it works:</vt:lpstr>
      <vt:lpstr>Theory #1: Learning Styles </vt:lpstr>
      <vt:lpstr>Theory 1: Agree or disagree?</vt:lpstr>
      <vt:lpstr>Theory 1: The evidence</vt:lpstr>
      <vt:lpstr>Theory 1: for more information</vt:lpstr>
      <vt:lpstr>Theory 1: What should we do instead?</vt:lpstr>
      <vt:lpstr>Theory #2: Spaced repetition</vt:lpstr>
      <vt:lpstr>Theory 2: Agree or disagree?</vt:lpstr>
      <vt:lpstr>Theory 2: The evidence…</vt:lpstr>
      <vt:lpstr>Theory 2: for more information</vt:lpstr>
      <vt:lpstr>Theory #3: Dale’s Cone of Experience</vt:lpstr>
      <vt:lpstr>Theory 3: Agree or disagree?</vt:lpstr>
      <vt:lpstr>Theory 3: The evidence</vt:lpstr>
      <vt:lpstr>Theory 3: What should we do instead?</vt:lpstr>
      <vt:lpstr>Theory #4: Student-student Interactivity</vt:lpstr>
      <vt:lpstr>Theory 4: Agree or disagree?</vt:lpstr>
      <vt:lpstr>Theory 4: The evidence</vt:lpstr>
      <vt:lpstr>Theory 4: for more information</vt:lpstr>
      <vt:lpstr>Theory 4: What should we do instead?</vt:lpstr>
      <vt:lpstr>Theory #5:  Common-sense vs. the ‘Wizard of Oz’ treatment</vt:lpstr>
      <vt:lpstr>Theory 5: Agree or disagree?</vt:lpstr>
      <vt:lpstr>Theory 5: Discussion</vt:lpstr>
      <vt:lpstr>Theory 5:  Don’t forget the Wizard of Oz treatment</vt:lpstr>
    </vt:vector>
  </TitlesOfParts>
  <Company>College of the Rockies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dc:title>
  <dc:creator>Bennett, Gina</dc:creator>
  <cp:lastModifiedBy>Theresa Southam</cp:lastModifiedBy>
  <cp:revision>7</cp:revision>
  <dcterms:created xsi:type="dcterms:W3CDTF">2015-09-25T22:54:56Z</dcterms:created>
  <dcterms:modified xsi:type="dcterms:W3CDTF">2015-10-02T20:56:21Z</dcterms:modified>
</cp:coreProperties>
</file>