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7" r:id="rId3"/>
    <p:sldId id="285" r:id="rId4"/>
    <p:sldId id="268" r:id="rId5"/>
    <p:sldId id="277" r:id="rId6"/>
    <p:sldId id="278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36" autoAdjust="0"/>
  </p:normalViewPr>
  <p:slideViewPr>
    <p:cSldViewPr snapToGrid="0">
      <p:cViewPr varScale="1">
        <p:scale>
          <a:sx n="74" d="100"/>
          <a:sy n="74" d="100"/>
        </p:scale>
        <p:origin x="636" y="54"/>
      </p:cViewPr>
      <p:guideLst/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9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0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6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2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3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2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3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3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1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7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1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0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1241-1151-4965-A379-38AA0651F0CE}" type="datetimeFigureOut">
              <a:rPr lang="en-CA" smtClean="0"/>
              <a:t>2015-08-01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9D9D58-D64C-4419-B316-D8560D7812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5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audio" Target="../media/media9.m4a"/><Relationship Id="rId7" Type="http://schemas.openxmlformats.org/officeDocument/2006/relationships/hyperlink" Target="https://asd-hs.wikispaces.com/help+-+held" TargetMode="External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hyperlink" Target="http://timesunlimited.blogspot.com/2012/09/r-u-ok.html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24" y="11225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UFV FLO June 15 Course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58" y="3519092"/>
            <a:ext cx="4418244" cy="1473599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7" y="3519092"/>
            <a:ext cx="3751921" cy="121711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1907">
        <p14:prism/>
      </p:transition>
    </mc:Choice>
    <mc:Fallback xmlns="">
      <p:transition spd="med" advClick="0" advTm="1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49" y="418674"/>
            <a:ext cx="8596668" cy="545871"/>
          </a:xfrm>
        </p:spPr>
        <p:txBody>
          <a:bodyPr>
            <a:normAutofit fontScale="90000"/>
          </a:bodyPr>
          <a:lstStyle/>
          <a:p>
            <a:r>
              <a:rPr lang="en-CA" sz="4400" b="1" dirty="0" smtClean="0">
                <a:solidFill>
                  <a:schemeClr val="accent2">
                    <a:lumMod val="75000"/>
                  </a:schemeClr>
                </a:solidFill>
                <a:latin typeface="AR ESSENCE" panose="02000000000000000000" pitchFamily="2" charset="0"/>
                <a:cs typeface="Andalus" panose="02020603050405020304" pitchFamily="18" charset="-78"/>
              </a:rPr>
              <a:t>  </a:t>
            </a:r>
            <a:endParaRPr lang="en-CA" sz="4400" dirty="0">
              <a:solidFill>
                <a:schemeClr val="accent2">
                  <a:lumMod val="75000"/>
                </a:schemeClr>
              </a:solidFill>
              <a:latin typeface="AR ESSENC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591" y="2039176"/>
            <a:ext cx="4184035" cy="388077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997" y="1579418"/>
            <a:ext cx="5672026" cy="488788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CA" sz="2400" b="1" dirty="0" smtClean="0"/>
              <a:t>  </a:t>
            </a: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               </a:t>
            </a:r>
            <a:endParaRPr lang="en-CA" b="1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en-CA" sz="26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    Upgrading </a:t>
            </a: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and University Prep Department     </a:t>
            </a:r>
            <a:endParaRPr lang="en-CA" sz="2600" b="1" dirty="0" smtClean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en-CA" sz="26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CA" sz="26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     Faculty </a:t>
            </a: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of Access and Continuing Education</a:t>
            </a:r>
          </a:p>
          <a:p>
            <a:pPr marL="0" indent="0" algn="ctr">
              <a:buNone/>
            </a:pPr>
            <a:endParaRPr lang="en-CA" b="1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b="1" dirty="0" smtClean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endParaRPr lang="en-CA" b="1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marL="0" indent="0" algn="ctr">
              <a:buNone/>
            </a:pPr>
            <a:r>
              <a:rPr lang="en-CA" sz="26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Canada </a:t>
            </a: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Education Park Campus,</a:t>
            </a:r>
          </a:p>
          <a:p>
            <a:pPr marL="0" indent="0" algn="ctr">
              <a:buNone/>
            </a:pPr>
            <a:r>
              <a:rPr lang="en-CA" sz="26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Chilliwack, BC 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  <a:endParaRPr lang="en-CA" b="1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endParaRPr lang="en-CA" dirty="0"/>
          </a:p>
        </p:txBody>
      </p:sp>
      <p:pic>
        <p:nvPicPr>
          <p:cNvPr id="10" name="Content Placeholder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70156" y="1929161"/>
            <a:ext cx="2555337" cy="37824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71685" y="582094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Leonne Beebe   </a:t>
            </a:r>
          </a:p>
          <a:p>
            <a:pPr algn="ctr"/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  <a:endParaRPr lang="en-CA" sz="2000" b="1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algn="ctr"/>
            <a:endParaRPr lang="en-CA" sz="2000" b="1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334" y="242617"/>
            <a:ext cx="8382690" cy="1369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 ESSENCE" panose="02000000000000000000" pitchFamily="2" charset="0"/>
                <a:cs typeface="Andalus" panose="02020603050405020304" pitchFamily="18" charset="-78"/>
              </a:rPr>
              <a:t>Welcome to the UFV FLO Course</a:t>
            </a:r>
          </a:p>
          <a:p>
            <a:pPr algn="ctr"/>
            <a:endParaRPr lang="en-CA" sz="11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C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C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Content Placeholder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4" y="3820402"/>
            <a:ext cx="3212990" cy="100201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8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4826">
        <p14:prism/>
      </p:transition>
    </mc:Choice>
    <mc:Fallback xmlns="">
      <p:transition spd="med" advClick="0" advTm="4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7" y="283029"/>
            <a:ext cx="9321282" cy="1320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 use Blackboard Learn tools to “tech enhance” my multi-level Fundamental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Math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Courses.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77" y="1725160"/>
            <a:ext cx="8596668" cy="486069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Class Announcements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Individual Review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and Reflect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Journals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Collaborative Group Discussions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Teacher Full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Grade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Centre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Student Full Grade Centre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 also use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Blackboard Learn tools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collect and store research data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on journals and discussions.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5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27260">
        <p14:prism/>
      </p:transition>
    </mc:Choice>
    <mc:Fallback xmlns="">
      <p:transition spd="med" advClick="0" advTm="27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27" y="609600"/>
            <a:ext cx="9136327" cy="132080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AR JULIAN" panose="02000000000000000000" pitchFamily="2" charset="0"/>
              </a:rPr>
              <a:t>Walking past my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AR JULIAN" panose="02000000000000000000" pitchFamily="2" charset="0"/>
              </a:rPr>
              <a:t>home with my cat, Callie, I </a:t>
            </a:r>
            <a:r>
              <a:rPr lang="en-CA" b="1" dirty="0">
                <a:solidFill>
                  <a:schemeClr val="accent1">
                    <a:lumMod val="75000"/>
                  </a:schemeClr>
                </a:solidFill>
                <a:latin typeface="AR JULIAN" panose="02000000000000000000" pitchFamily="2" charset="0"/>
              </a:rPr>
              <a:t>see this view of Mt. Cheam near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AR JULIAN" panose="02000000000000000000" pitchFamily="2" charset="0"/>
              </a:rPr>
              <a:t>Agassiz.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 </a:t>
            </a:r>
            <a:endParaRPr lang="en-CA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" y="1930400"/>
            <a:ext cx="5623713" cy="4643395"/>
          </a:xfrm>
          <a:prstGeom prst="rect">
            <a:avLst/>
          </a:prstGeom>
        </p:spPr>
      </p:pic>
      <p:pic>
        <p:nvPicPr>
          <p:cNvPr id="9" name="Content Placeholder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54" y="2853706"/>
            <a:ext cx="2923077" cy="2494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0843" y="5672029"/>
            <a:ext cx="216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 Callie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6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7733">
        <p14:prism/>
      </p:transition>
    </mc:Choice>
    <mc:Fallback xmlns="">
      <p:transition spd="med" advClick="0" advTm="7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276" y="2384893"/>
            <a:ext cx="9144000" cy="3702869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  <a:cs typeface="Andalus" panose="02020603050405020304" pitchFamily="18" charset="-78"/>
              </a:rPr>
              <a:t>These are my  favourite  sayings </a:t>
            </a:r>
            <a:r>
              <a:rPr lang="en-CA" sz="66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66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66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6600" b="1" dirty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6600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6600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6600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6600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6600" b="1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6600" b="1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  <a:cs typeface="Andalus" panose="02020603050405020304" pitchFamily="18" charset="-78"/>
              </a:rPr>
              <a:t>I share with my students.</a:t>
            </a:r>
            <a:endParaRPr lang="en-CA" sz="4000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68" y="3403122"/>
            <a:ext cx="54864" cy="5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79" y="2384893"/>
            <a:ext cx="3038475" cy="2371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6908" y="6516130"/>
            <a:ext cx="7760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en-CA" sz="1400" b="1" dirty="0" smtClean="0">
                <a:solidFill>
                  <a:schemeClr val="accent2">
                    <a:lumMod val="75000"/>
                  </a:schemeClr>
                </a:solidFill>
              </a:rPr>
              <a:t>Source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: http://www.aseire.com/index/you-never-know-who-s-listening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743">
        <p14:prism/>
      </p:transition>
    </mc:Choice>
    <mc:Fallback xmlns="">
      <p:transition spd="med" advClick="0" advTm="57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91" y="345989"/>
            <a:ext cx="10515600" cy="565939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CA" sz="6000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“</a:t>
            </a:r>
            <a:r>
              <a:rPr lang="en-CA" sz="60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Try</a:t>
            </a:r>
            <a: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has</a:t>
            </a:r>
            <a: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NO</a:t>
            </a:r>
            <a: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power.</a:t>
            </a:r>
            <a: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>
                <a:solidFill>
                  <a:srgbClr val="00B050"/>
                </a:solidFill>
                <a:latin typeface="AR JULIAN" panose="02000000000000000000" pitchFamily="2" charset="0"/>
              </a:rPr>
              <a:t/>
            </a:r>
            <a:br>
              <a:rPr lang="en-CA" sz="6000" dirty="0">
                <a:solidFill>
                  <a:srgbClr val="00B050"/>
                </a:solidFill>
                <a:latin typeface="AR JULIAN" panose="02000000000000000000" pitchFamily="2" charset="0"/>
              </a:rPr>
            </a:br>
            <a: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  <a:t/>
            </a:r>
            <a:b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</a:br>
            <a:r>
              <a:rPr lang="en-CA" sz="6000" dirty="0">
                <a:solidFill>
                  <a:srgbClr val="00B050"/>
                </a:solidFill>
              </a:rPr>
              <a:t/>
            </a:r>
            <a:br>
              <a:rPr lang="en-CA" sz="6000" dirty="0">
                <a:solidFill>
                  <a:srgbClr val="00B050"/>
                </a:solidFill>
              </a:rPr>
            </a:br>
            <a:r>
              <a:rPr lang="en-CA" sz="6000" dirty="0" smtClean="0">
                <a:solidFill>
                  <a:srgbClr val="00B050"/>
                </a:solidFill>
              </a:rPr>
              <a:t/>
            </a:r>
            <a:br>
              <a:rPr lang="en-CA" sz="6000" dirty="0" smtClean="0">
                <a:solidFill>
                  <a:srgbClr val="00B050"/>
                </a:solidFill>
              </a:rPr>
            </a:br>
            <a:r>
              <a:rPr lang="en-CA" sz="6000" dirty="0" smtClean="0">
                <a:solidFill>
                  <a:srgbClr val="00B050"/>
                </a:solidFill>
              </a:rPr>
              <a:t/>
            </a:r>
            <a:br>
              <a:rPr lang="en-CA" sz="6000" dirty="0" smtClean="0">
                <a:solidFill>
                  <a:srgbClr val="00B050"/>
                </a:solidFill>
              </a:rPr>
            </a:br>
            <a:r>
              <a:rPr lang="en-CA" sz="6000" dirty="0" smtClean="0">
                <a:solidFill>
                  <a:srgbClr val="00B050"/>
                </a:solidFill>
              </a:rPr>
              <a:t/>
            </a:r>
            <a:br>
              <a:rPr lang="en-CA" sz="6000" dirty="0" smtClean="0">
                <a:solidFill>
                  <a:srgbClr val="00B050"/>
                </a:solidFill>
              </a:rPr>
            </a:br>
            <a:r>
              <a:rPr lang="en-CA" sz="6000" dirty="0" smtClean="0">
                <a:solidFill>
                  <a:srgbClr val="FF0000"/>
                </a:solidFill>
                <a:latin typeface="AR JULIAN" panose="02000000000000000000" pitchFamily="2" charset="0"/>
              </a:rPr>
              <a:t>Do</a:t>
            </a:r>
            <a:r>
              <a:rPr lang="en-CA" sz="6000" dirty="0" smtClean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has</a:t>
            </a:r>
            <a:r>
              <a:rPr lang="en-CA" sz="6000" dirty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>
                <a:solidFill>
                  <a:srgbClr val="FF0000"/>
                </a:solidFill>
                <a:latin typeface="AR JULIAN" panose="02000000000000000000" pitchFamily="2" charset="0"/>
              </a:rPr>
              <a:t>NOW</a:t>
            </a:r>
            <a:r>
              <a:rPr lang="en-CA" sz="6000" dirty="0">
                <a:solidFill>
                  <a:srgbClr val="00B050"/>
                </a:solidFill>
                <a:latin typeface="AR JULIAN" panose="02000000000000000000" pitchFamily="2" charset="0"/>
              </a:rPr>
              <a:t> </a:t>
            </a:r>
            <a:r>
              <a:rPr lang="en-CA" sz="6000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power.”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16169"/>
            <a:ext cx="6425515" cy="3507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823" y="6261442"/>
            <a:ext cx="376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2">
                    <a:lumMod val="75000"/>
                  </a:schemeClr>
                </a:solidFill>
              </a:rPr>
              <a:t>Source: Bing on-line pictures </a:t>
            </a:r>
            <a:endParaRPr lang="en-CA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6304">
        <p14:prism/>
      </p:transition>
    </mc:Choice>
    <mc:Fallback xmlns="">
      <p:transition spd="med" advClick="0" advTm="6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77" y="794951"/>
            <a:ext cx="7989163" cy="6063049"/>
          </a:xfrm>
        </p:spPr>
        <p:txBody>
          <a:bodyPr>
            <a:normAutofit/>
          </a:bodyPr>
          <a:lstStyle/>
          <a:p>
            <a:pPr marL="0" indent="0"/>
            <a:r>
              <a:rPr lang="en-CA" sz="4000" dirty="0" smtClean="0">
                <a:solidFill>
                  <a:srgbClr val="7030A0"/>
                </a:solidFill>
              </a:rPr>
              <a:t> </a:t>
            </a:r>
            <a:r>
              <a:rPr lang="en-CA" sz="4000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“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Worrying is like a rocking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chair. </a:t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           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It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keeps you busy,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but it doesn’t get you anywhere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.”</a:t>
            </a:r>
            <a:br>
              <a:rPr lang="en-CA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     </a:t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</a:t>
            </a:r>
            <a:b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   </a:t>
            </a:r>
            <a:r>
              <a:rPr lang="en-CA" sz="14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Source: words - Erma Brombeck</a:t>
            </a:r>
            <a:endParaRPr lang="en-CA" sz="1400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22" y="1409879"/>
            <a:ext cx="2192435" cy="2416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455" y="6376086"/>
            <a:ext cx="759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Source: http://www.adamgonnerman.com/2009_11_01_archive.html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4" y="1913239"/>
            <a:ext cx="1672280" cy="167228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1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920">
        <p14:prism/>
      </p:transition>
    </mc:Choice>
    <mc:Fallback xmlns="">
      <p:transition spd="med" advClick="0" advTm="5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885"/>
            <a:ext cx="10515600" cy="6257910"/>
          </a:xfrm>
        </p:spPr>
        <p:txBody>
          <a:bodyPr>
            <a:noAutofit/>
          </a:bodyPr>
          <a:lstStyle/>
          <a:p>
            <a:pPr marL="0" indent="0"/>
            <a:r>
              <a:rPr lang="en-CA" sz="4000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“</a:t>
            </a: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Learning starts with </a:t>
            </a:r>
            <a:r>
              <a:rPr lang="en-CA" sz="4000" b="1" dirty="0">
                <a:solidFill>
                  <a:srgbClr val="FF0000"/>
                </a:solidFill>
                <a:latin typeface="AR JULIAN" panose="02000000000000000000" pitchFamily="2" charset="0"/>
              </a:rPr>
              <a:t>confusion</a:t>
            </a: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.</a:t>
            </a:r>
            <a:b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  <a:b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Out </a:t>
            </a: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of </a:t>
            </a:r>
            <a:r>
              <a:rPr lang="en-CA" sz="4000" b="1" dirty="0">
                <a:solidFill>
                  <a:srgbClr val="FF0000"/>
                </a:solidFill>
                <a:latin typeface="AR JULIAN" panose="02000000000000000000" pitchFamily="2" charset="0"/>
              </a:rPr>
              <a:t>confusion</a:t>
            </a: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comes </a:t>
            </a:r>
            <a:r>
              <a:rPr lang="en-CA" sz="4000" b="1" dirty="0">
                <a:solidFill>
                  <a:srgbClr val="FF0000"/>
                </a:solidFill>
                <a:latin typeface="AR JULIAN" panose="02000000000000000000" pitchFamily="2" charset="0"/>
              </a:rPr>
              <a:t>clarity</a:t>
            </a:r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.</a:t>
            </a: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/>
            </a:r>
            <a:b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</a:b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 </a:t>
            </a:r>
            <a:endParaRPr lang="en-CA" sz="4000" dirty="0">
              <a:solidFill>
                <a:schemeClr val="accent2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69" y="1433755"/>
            <a:ext cx="2042984" cy="3082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757" y="6488668"/>
            <a:ext cx="649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Source: https://lewismct.wikispaces.com/1A+Voc2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4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5856">
        <p14:prism/>
      </p:transition>
    </mc:Choice>
    <mc:Fallback xmlns="">
      <p:transition spd="med" advClick="0" advTm="5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72" y="400636"/>
            <a:ext cx="10945427" cy="1325563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</a:t>
            </a:r>
            <a:r>
              <a:rPr lang="en-C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Enjoy your UFV FLO course</a:t>
            </a:r>
            <a:endParaRPr lang="en-CA" sz="4800" b="1" dirty="0">
              <a:solidFill>
                <a:schemeClr val="accent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56" y="2343704"/>
            <a:ext cx="10515600" cy="3753359"/>
          </a:xfrm>
        </p:spPr>
        <p:txBody>
          <a:bodyPr>
            <a:noAutofit/>
          </a:bodyPr>
          <a:lstStyle/>
          <a:p>
            <a:r>
              <a:rPr lang="en-CA" sz="44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Please ask for</a:t>
            </a:r>
          </a:p>
          <a:p>
            <a:pPr marL="0" indent="0">
              <a:buNone/>
            </a:pPr>
            <a:endParaRPr lang="en-CA" sz="4400" b="1" dirty="0" smtClean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CA" sz="4400" b="1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CA" sz="44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Please keep in touch</a:t>
            </a:r>
          </a:p>
          <a:p>
            <a:pPr marL="0" indent="0">
              <a:buNone/>
            </a:pPr>
            <a:endParaRPr lang="en-CA" sz="4400" b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CA" sz="4400" b="1" dirty="0" smtClean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</a:t>
            </a:r>
            <a:r>
              <a:rPr lang="en-CA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Leonne Beebe   </a:t>
            </a:r>
            <a:r>
              <a:rPr lang="en-CA" sz="4400" b="1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CA" sz="4400" b="1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CA" sz="4400" b="1" dirty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221435"/>
            <a:ext cx="1674878" cy="1504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273" y="6252903"/>
            <a:ext cx="9100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 smtClean="0">
                <a:solidFill>
                  <a:schemeClr val="accent2">
                    <a:lumMod val="75000"/>
                  </a:schemeClr>
                </a:solidFill>
              </a:rPr>
              <a:t>Source: happy face - </a:t>
            </a:r>
            <a:r>
              <a:rPr lang="en-CA" sz="1100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http://</a:t>
            </a:r>
            <a:r>
              <a:rPr lang="en-CA" sz="11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timesunlimited.blogspot.com/2012/09/r-u-ok.html</a:t>
            </a:r>
            <a:endParaRPr lang="en-CA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CA" sz="1100" dirty="0">
                <a:solidFill>
                  <a:schemeClr val="accent2">
                    <a:lumMod val="75000"/>
                  </a:schemeClr>
                </a:solidFill>
              </a:rPr>
              <a:t>             help </a:t>
            </a:r>
            <a:r>
              <a:rPr lang="en-CA" sz="11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CA" sz="1100" b="1" dirty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https://asd-hs.wikispaces.com/help+-+</a:t>
            </a:r>
            <a:r>
              <a:rPr lang="en-CA" sz="1100" b="1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held</a:t>
            </a:r>
            <a:r>
              <a:rPr lang="en-CA" sz="1100" b="1" dirty="0">
                <a:solidFill>
                  <a:schemeClr val="accent2">
                    <a:lumMod val="75000"/>
                  </a:schemeClr>
                </a:solidFill>
              </a:rPr>
              <a:t>;  </a:t>
            </a:r>
            <a:r>
              <a:rPr lang="en-CA" sz="11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           computer </a:t>
            </a:r>
            <a:r>
              <a:rPr lang="en-CA" sz="1100" b="1" dirty="0">
                <a:solidFill>
                  <a:schemeClr val="accent2">
                    <a:lumMod val="75000"/>
                  </a:schemeClr>
                </a:solidFill>
              </a:rPr>
              <a:t>- http://blogdelosmaestrosdeaudicionylenguaje.blogspot.com/2014/01/arasaac-se-vuelve-presentar-los-premios.html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22" y="1362371"/>
            <a:ext cx="1962665" cy="1962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84" y="3400536"/>
            <a:ext cx="1905000" cy="1905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5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9132">
        <p14:prism/>
      </p:transition>
    </mc:Choice>
    <mc:Fallback xmlns="">
      <p:transition spd="med" advClick="0" advTm="9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5|3.3|2.8|2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7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204</Words>
  <Application>Microsoft Office PowerPoint</Application>
  <PresentationFormat>Widescreen</PresentationFormat>
  <Paragraphs>55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Andalus</vt:lpstr>
      <vt:lpstr>AR ESSENCE</vt:lpstr>
      <vt:lpstr>AR JULIAN</vt:lpstr>
      <vt:lpstr>Arial</vt:lpstr>
      <vt:lpstr>Arial Narrow</vt:lpstr>
      <vt:lpstr>Trebuchet MS</vt:lpstr>
      <vt:lpstr>Wingdings 3</vt:lpstr>
      <vt:lpstr>Facet</vt:lpstr>
      <vt:lpstr>UFV FLO June 15 Course </vt:lpstr>
      <vt:lpstr>  </vt:lpstr>
      <vt:lpstr>I use Blackboard Learn tools to “tech enhance” my multi-level Fundamental Math Courses.</vt:lpstr>
      <vt:lpstr>Walking past my home with my cat, Callie, I see this view of Mt. Cheam near Agassiz.</vt:lpstr>
      <vt:lpstr>These are my  favourite  sayings      I share with my students.</vt:lpstr>
      <vt:lpstr>“Try has NO power.       Do has NOW power.”</vt:lpstr>
      <vt:lpstr> “Worrying is like a rocking chair.                  It keeps you busy,      but it doesn’t get you anywhere.”                Source: words - Erma Brombeck</vt:lpstr>
      <vt:lpstr>“Learning starts with confusion.          Out of confusion comes clarity.  </vt:lpstr>
      <vt:lpstr>          Enjoy your UFV FLO course</vt:lpstr>
    </vt:vector>
  </TitlesOfParts>
  <Company>University of the Fraser Valley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Leonne Beebe</dc:creator>
  <cp:lastModifiedBy>Leonne Beebe</cp:lastModifiedBy>
  <cp:revision>116</cp:revision>
  <dcterms:created xsi:type="dcterms:W3CDTF">2015-04-14T00:49:11Z</dcterms:created>
  <dcterms:modified xsi:type="dcterms:W3CDTF">2015-08-02T02:36:20Z</dcterms:modified>
</cp:coreProperties>
</file>