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handoutMasterIdLst>
    <p:handoutMasterId r:id="rId27"/>
  </p:handoutMasterIdLst>
  <p:sldIdLst>
    <p:sldId id="257" r:id="rId2"/>
    <p:sldId id="392" r:id="rId3"/>
    <p:sldId id="340" r:id="rId4"/>
    <p:sldId id="391" r:id="rId5"/>
    <p:sldId id="362" r:id="rId6"/>
    <p:sldId id="379" r:id="rId7"/>
    <p:sldId id="351" r:id="rId8"/>
    <p:sldId id="364" r:id="rId9"/>
    <p:sldId id="334" r:id="rId10"/>
    <p:sldId id="393" r:id="rId11"/>
    <p:sldId id="394" r:id="rId12"/>
    <p:sldId id="396" r:id="rId13"/>
    <p:sldId id="397" r:id="rId14"/>
    <p:sldId id="382" r:id="rId15"/>
    <p:sldId id="390" r:id="rId16"/>
    <p:sldId id="383" r:id="rId17"/>
    <p:sldId id="371" r:id="rId18"/>
    <p:sldId id="359" r:id="rId19"/>
    <p:sldId id="378" r:id="rId20"/>
    <p:sldId id="361" r:id="rId21"/>
    <p:sldId id="374" r:id="rId22"/>
    <p:sldId id="376" r:id="rId23"/>
    <p:sldId id="357" r:id="rId24"/>
    <p:sldId id="389" r:id="rId25"/>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A53FEC-4E96-164C-9DA0-5975618EB018}">
          <p14:sldIdLst>
            <p14:sldId id="257"/>
            <p14:sldId id="392"/>
            <p14:sldId id="340"/>
            <p14:sldId id="391"/>
            <p14:sldId id="362"/>
            <p14:sldId id="379"/>
            <p14:sldId id="351"/>
            <p14:sldId id="364"/>
            <p14:sldId id="334"/>
            <p14:sldId id="393"/>
            <p14:sldId id="394"/>
            <p14:sldId id="396"/>
            <p14:sldId id="397"/>
            <p14:sldId id="382"/>
            <p14:sldId id="390"/>
            <p14:sldId id="383"/>
            <p14:sldId id="371"/>
            <p14:sldId id="359"/>
            <p14:sldId id="378"/>
            <p14:sldId id="361"/>
            <p14:sldId id="374"/>
            <p14:sldId id="376"/>
            <p14:sldId id="357"/>
            <p14:sldId id="38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Fox" initial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8" autoAdjust="0"/>
    <p:restoredTop sz="91980" autoAdjust="0"/>
  </p:normalViewPr>
  <p:slideViewPr>
    <p:cSldViewPr snapToGrid="0">
      <p:cViewPr>
        <p:scale>
          <a:sx n="85" d="100"/>
          <a:sy n="85" d="100"/>
        </p:scale>
        <p:origin x="-147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0"/>
    </p:cViewPr>
  </p:sorterViewPr>
  <p:notesViewPr>
    <p:cSldViewPr snapToGrid="0" snapToObjects="1">
      <p:cViewPr varScale="1">
        <p:scale>
          <a:sx n="72" d="100"/>
          <a:sy n="72" d="100"/>
        </p:scale>
        <p:origin x="-3400" y="-12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ulnur.birol\Desktop\Copy%20of%20SCIE113%20Survey%20II%20Term%201%202011%20analysis-1g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ulnur.birol\Desktop\Copy%20of%20SCIE113%20Survey%20II%20Term%201%202011%20analysis-1g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ulnur.birol\Desktop\Copy%20of%20SCIE113%20Survey%20II%20Term%201%202011%20analysis-1g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6577048643017"/>
          <c:y val="0.0253007795429162"/>
          <c:w val="0.689397488672862"/>
          <c:h val="0.917078641958472"/>
        </c:manualLayout>
      </c:layout>
      <c:barChart>
        <c:barDir val="bar"/>
        <c:grouping val="clustered"/>
        <c:varyColors val="0"/>
        <c:ser>
          <c:idx val="0"/>
          <c:order val="0"/>
          <c:tx>
            <c:strRef>
              <c:f>'30-33'!$A$41:$B$41</c:f>
              <c:strCache>
                <c:ptCount val="1"/>
                <c:pt idx="0">
                  <c:v>less than 30 mins</c:v>
                </c:pt>
              </c:strCache>
            </c:strRef>
          </c:tx>
          <c:spPr>
            <a:solidFill>
              <a:srgbClr val="7030A0"/>
            </a:solidFill>
          </c:spPr>
          <c:invertIfNegative val="0"/>
          <c:cat>
            <c:strRef>
              <c:f>'30-33'!$C$40:$F$40</c:f>
              <c:strCache>
                <c:ptCount val="4"/>
                <c:pt idx="0">
                  <c:v>Text Entry</c:v>
                </c:pt>
                <c:pt idx="1">
                  <c:v>Calibration</c:v>
                </c:pt>
                <c:pt idx="2">
                  <c:v>Peer review</c:v>
                </c:pt>
                <c:pt idx="3">
                  <c:v>Self review</c:v>
                </c:pt>
              </c:strCache>
            </c:strRef>
          </c:cat>
          <c:val>
            <c:numRef>
              <c:f>'30-33'!$C$41:$F$41</c:f>
              <c:numCache>
                <c:formatCode>General</c:formatCode>
                <c:ptCount val="4"/>
                <c:pt idx="0">
                  <c:v>19.0</c:v>
                </c:pt>
                <c:pt idx="1">
                  <c:v>3.0</c:v>
                </c:pt>
                <c:pt idx="2">
                  <c:v>0.0</c:v>
                </c:pt>
                <c:pt idx="3">
                  <c:v>16.0</c:v>
                </c:pt>
              </c:numCache>
            </c:numRef>
          </c:val>
        </c:ser>
        <c:ser>
          <c:idx val="1"/>
          <c:order val="1"/>
          <c:tx>
            <c:strRef>
              <c:f>'30-33'!$A$42:$B$42</c:f>
              <c:strCache>
                <c:ptCount val="1"/>
                <c:pt idx="0">
                  <c:v>between 31-60 mins</c:v>
                </c:pt>
              </c:strCache>
            </c:strRef>
          </c:tx>
          <c:invertIfNegative val="0"/>
          <c:cat>
            <c:strRef>
              <c:f>'30-33'!$C$40:$F$40</c:f>
              <c:strCache>
                <c:ptCount val="4"/>
                <c:pt idx="0">
                  <c:v>Text Entry</c:v>
                </c:pt>
                <c:pt idx="1">
                  <c:v>Calibration</c:v>
                </c:pt>
                <c:pt idx="2">
                  <c:v>Peer review</c:v>
                </c:pt>
                <c:pt idx="3">
                  <c:v>Self review</c:v>
                </c:pt>
              </c:strCache>
            </c:strRef>
          </c:cat>
          <c:val>
            <c:numRef>
              <c:f>'30-33'!$C$42:$F$42</c:f>
              <c:numCache>
                <c:formatCode>General</c:formatCode>
                <c:ptCount val="4"/>
                <c:pt idx="0">
                  <c:v>9.0</c:v>
                </c:pt>
                <c:pt idx="1">
                  <c:v>15.0</c:v>
                </c:pt>
                <c:pt idx="2">
                  <c:v>14.0</c:v>
                </c:pt>
                <c:pt idx="3">
                  <c:v>13.0</c:v>
                </c:pt>
              </c:numCache>
            </c:numRef>
          </c:val>
        </c:ser>
        <c:ser>
          <c:idx val="2"/>
          <c:order val="2"/>
          <c:tx>
            <c:strRef>
              <c:f>'30-33'!$A$43:$B$43</c:f>
              <c:strCache>
                <c:ptCount val="1"/>
                <c:pt idx="0">
                  <c:v>between 61-120 mins</c:v>
                </c:pt>
              </c:strCache>
            </c:strRef>
          </c:tx>
          <c:invertIfNegative val="0"/>
          <c:cat>
            <c:strRef>
              <c:f>'30-33'!$C$40:$F$40</c:f>
              <c:strCache>
                <c:ptCount val="4"/>
                <c:pt idx="0">
                  <c:v>Text Entry</c:v>
                </c:pt>
                <c:pt idx="1">
                  <c:v>Calibration</c:v>
                </c:pt>
                <c:pt idx="2">
                  <c:v>Peer review</c:v>
                </c:pt>
                <c:pt idx="3">
                  <c:v>Self review</c:v>
                </c:pt>
              </c:strCache>
            </c:strRef>
          </c:cat>
          <c:val>
            <c:numRef>
              <c:f>'30-33'!$C$43:$F$43</c:f>
              <c:numCache>
                <c:formatCode>General</c:formatCode>
                <c:ptCount val="4"/>
                <c:pt idx="0">
                  <c:v>2.0</c:v>
                </c:pt>
                <c:pt idx="1">
                  <c:v>11.0</c:v>
                </c:pt>
                <c:pt idx="2">
                  <c:v>11.0</c:v>
                </c:pt>
                <c:pt idx="3">
                  <c:v>2.0</c:v>
                </c:pt>
              </c:numCache>
            </c:numRef>
          </c:val>
        </c:ser>
        <c:ser>
          <c:idx val="3"/>
          <c:order val="3"/>
          <c:tx>
            <c:strRef>
              <c:f>'30-33'!$A$44:$B$44</c:f>
              <c:strCache>
                <c:ptCount val="1"/>
                <c:pt idx="0">
                  <c:v>more than 121 mins</c:v>
                </c:pt>
              </c:strCache>
            </c:strRef>
          </c:tx>
          <c:invertIfNegative val="0"/>
          <c:cat>
            <c:strRef>
              <c:f>'30-33'!$C$40:$F$40</c:f>
              <c:strCache>
                <c:ptCount val="4"/>
                <c:pt idx="0">
                  <c:v>Text Entry</c:v>
                </c:pt>
                <c:pt idx="1">
                  <c:v>Calibration</c:v>
                </c:pt>
                <c:pt idx="2">
                  <c:v>Peer review</c:v>
                </c:pt>
                <c:pt idx="3">
                  <c:v>Self review</c:v>
                </c:pt>
              </c:strCache>
            </c:strRef>
          </c:cat>
          <c:val>
            <c:numRef>
              <c:f>'30-33'!$C$44:$F$44</c:f>
              <c:numCache>
                <c:formatCode>General</c:formatCode>
                <c:ptCount val="4"/>
                <c:pt idx="0">
                  <c:v>2.0</c:v>
                </c:pt>
                <c:pt idx="1">
                  <c:v>3.0</c:v>
                </c:pt>
                <c:pt idx="2">
                  <c:v>7.0</c:v>
                </c:pt>
                <c:pt idx="3">
                  <c:v>1.0</c:v>
                </c:pt>
              </c:numCache>
            </c:numRef>
          </c:val>
        </c:ser>
        <c:dLbls>
          <c:showLegendKey val="0"/>
          <c:showVal val="0"/>
          <c:showCatName val="0"/>
          <c:showSerName val="0"/>
          <c:showPercent val="0"/>
          <c:showBubbleSize val="0"/>
        </c:dLbls>
        <c:gapWidth val="150"/>
        <c:axId val="2135654568"/>
        <c:axId val="2135658344"/>
      </c:barChart>
      <c:catAx>
        <c:axId val="2135654568"/>
        <c:scaling>
          <c:orientation val="minMax"/>
        </c:scaling>
        <c:delete val="0"/>
        <c:axPos val="l"/>
        <c:majorTickMark val="out"/>
        <c:minorTickMark val="none"/>
        <c:tickLblPos val="nextTo"/>
        <c:txPr>
          <a:bodyPr/>
          <a:lstStyle/>
          <a:p>
            <a:pPr>
              <a:defRPr sz="1600">
                <a:solidFill>
                  <a:schemeClr val="bg1"/>
                </a:solidFill>
              </a:defRPr>
            </a:pPr>
            <a:endParaRPr lang="en-US"/>
          </a:p>
        </c:txPr>
        <c:crossAx val="2135658344"/>
        <c:crosses val="autoZero"/>
        <c:auto val="1"/>
        <c:lblAlgn val="ctr"/>
        <c:lblOffset val="100"/>
        <c:noMultiLvlLbl val="0"/>
      </c:catAx>
      <c:valAx>
        <c:axId val="2135658344"/>
        <c:scaling>
          <c:orientation val="minMax"/>
        </c:scaling>
        <c:delete val="0"/>
        <c:axPos val="b"/>
        <c:majorGridlines/>
        <c:numFmt formatCode="General" sourceLinked="1"/>
        <c:majorTickMark val="out"/>
        <c:minorTickMark val="none"/>
        <c:tickLblPos val="nextTo"/>
        <c:txPr>
          <a:bodyPr/>
          <a:lstStyle/>
          <a:p>
            <a:pPr>
              <a:defRPr sz="1400">
                <a:solidFill>
                  <a:schemeClr val="bg1"/>
                </a:solidFill>
              </a:defRPr>
            </a:pPr>
            <a:endParaRPr lang="en-US"/>
          </a:p>
        </c:txPr>
        <c:crossAx val="2135654568"/>
        <c:crosses val="autoZero"/>
        <c:crossBetween val="between"/>
      </c:valAx>
    </c:plotArea>
    <c:legend>
      <c:legendPos val="r"/>
      <c:layout>
        <c:manualLayout>
          <c:xMode val="edge"/>
          <c:yMode val="edge"/>
          <c:x val="0.849697477629778"/>
          <c:y val="0.259432418575227"/>
          <c:w val="0.141618487557955"/>
          <c:h val="0.56853767470804"/>
        </c:manualLayout>
      </c:layout>
      <c:overlay val="0"/>
      <c:txPr>
        <a:bodyPr/>
        <a:lstStyle/>
        <a:p>
          <a:pPr>
            <a:defRPr sz="1600">
              <a:solidFill>
                <a:schemeClr val="bg1"/>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132524332895888"/>
                  <c:y val="-0.188077282006416"/>
                </c:manualLayout>
              </c:layout>
              <c:showLegendKey val="0"/>
              <c:showVal val="0"/>
              <c:showCatName val="1"/>
              <c:showSerName val="0"/>
              <c:showPercent val="0"/>
              <c:showBubbleSize val="0"/>
            </c:dLbl>
            <c:dLbl>
              <c:idx val="1"/>
              <c:layout>
                <c:manualLayout>
                  <c:x val="0.106000710848644"/>
                  <c:y val="0.139077719451735"/>
                </c:manualLayout>
              </c:layout>
              <c:spPr/>
              <c:txPr>
                <a:bodyPr/>
                <a:lstStyle/>
                <a:p>
                  <a:pPr>
                    <a:defRPr sz="2800">
                      <a:solidFill>
                        <a:srgbClr val="000000"/>
                      </a:solidFill>
                      <a:latin typeface="Times"/>
                      <a:cs typeface="Times"/>
                    </a:defRPr>
                  </a:pPr>
                  <a:endParaRPr lang="en-US"/>
                </a:p>
              </c:txPr>
              <c:showLegendKey val="0"/>
              <c:showVal val="0"/>
              <c:showCatName val="1"/>
              <c:showSerName val="0"/>
              <c:showPercent val="0"/>
              <c:showBubbleSize val="0"/>
            </c:dLbl>
            <c:txPr>
              <a:bodyPr/>
              <a:lstStyle/>
              <a:p>
                <a:pPr>
                  <a:defRPr sz="2800">
                    <a:solidFill>
                      <a:srgbClr val="000000"/>
                    </a:solidFill>
                  </a:defRPr>
                </a:pPr>
                <a:endParaRPr lang="en-US"/>
              </a:p>
            </c:txPr>
            <c:showLegendKey val="0"/>
            <c:showVal val="0"/>
            <c:showCatName val="1"/>
            <c:showSerName val="0"/>
            <c:showPercent val="0"/>
            <c:showBubbleSize val="0"/>
            <c:showLeaderLines val="1"/>
          </c:dLbls>
          <c:cat>
            <c:strRef>
              <c:f>'20-29'!$A$40:$A$41</c:f>
              <c:strCache>
                <c:ptCount val="2"/>
                <c:pt idx="0">
                  <c:v>Yes</c:v>
                </c:pt>
                <c:pt idx="1">
                  <c:v>No</c:v>
                </c:pt>
              </c:strCache>
            </c:strRef>
          </c:cat>
          <c:val>
            <c:numRef>
              <c:f>'20-29'!$AC$40:$AC$41</c:f>
              <c:numCache>
                <c:formatCode>General</c:formatCode>
                <c:ptCount val="2"/>
                <c:pt idx="0">
                  <c:v>24.0</c:v>
                </c:pt>
                <c:pt idx="1">
                  <c:v>8.0</c:v>
                </c:pt>
              </c:numCache>
            </c:numRef>
          </c:val>
        </c:ser>
        <c:dLbls>
          <c:showLegendKey val="0"/>
          <c:showVal val="1"/>
          <c:showCatName val="1"/>
          <c:showSerName val="0"/>
          <c:showPercent val="0"/>
          <c:showBubbleSize val="0"/>
          <c:showLeaderLines val="1"/>
        </c:dLbls>
      </c:pie3DChart>
    </c:plotArea>
    <c:plotVisOnly val="1"/>
    <c:dispBlanksAs val="gap"/>
    <c:showDLblsOverMax val="0"/>
  </c:chart>
  <c:spPr>
    <a:noFill/>
  </c:spPr>
  <c:txPr>
    <a:bodyPr/>
    <a:lstStyle/>
    <a:p>
      <a:pPr>
        <a:defRPr sz="1800">
          <a:solidFill>
            <a:srgbClr val="FFFFFF"/>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468270595841"/>
          <c:y val="0.15941629884128"/>
          <c:w val="0.557706791556599"/>
          <c:h val="0.689368060769908"/>
        </c:manualLayout>
      </c:layout>
      <c:barChart>
        <c:barDir val="bar"/>
        <c:grouping val="clustered"/>
        <c:varyColors val="0"/>
        <c:ser>
          <c:idx val="0"/>
          <c:order val="0"/>
          <c:invertIfNegative val="0"/>
          <c:cat>
            <c:strRef>
              <c:f>'15'!$B$1:$G$1</c:f>
              <c:strCache>
                <c:ptCount val="6"/>
                <c:pt idx="0">
                  <c:v>Change thesis/development statements</c:v>
                </c:pt>
                <c:pt idx="1">
                  <c:v>Improved writing/paper overall/clarified points</c:v>
                </c:pt>
                <c:pt idx="2">
                  <c:v>Changed the structure</c:v>
                </c:pt>
                <c:pt idx="3">
                  <c:v>Changed only what I found relevant</c:v>
                </c:pt>
                <c:pt idx="4">
                  <c:v>Added Scientific examples/Evidence</c:v>
                </c:pt>
                <c:pt idx="5">
                  <c:v>Different than my instructor's feedback/wasn't helpful</c:v>
                </c:pt>
              </c:strCache>
            </c:strRef>
          </c:cat>
          <c:val>
            <c:numRef>
              <c:f>'15'!$B$36:$G$36</c:f>
              <c:numCache>
                <c:formatCode>General</c:formatCode>
                <c:ptCount val="6"/>
                <c:pt idx="0">
                  <c:v>3.0</c:v>
                </c:pt>
                <c:pt idx="1">
                  <c:v>14.0</c:v>
                </c:pt>
                <c:pt idx="2">
                  <c:v>4.0</c:v>
                </c:pt>
                <c:pt idx="3">
                  <c:v>17.0</c:v>
                </c:pt>
                <c:pt idx="4">
                  <c:v>2.0</c:v>
                </c:pt>
                <c:pt idx="5">
                  <c:v>3.0</c:v>
                </c:pt>
              </c:numCache>
            </c:numRef>
          </c:val>
        </c:ser>
        <c:dLbls>
          <c:showLegendKey val="0"/>
          <c:showVal val="0"/>
          <c:showCatName val="0"/>
          <c:showSerName val="0"/>
          <c:showPercent val="0"/>
          <c:showBubbleSize val="0"/>
        </c:dLbls>
        <c:gapWidth val="150"/>
        <c:axId val="2137244872"/>
        <c:axId val="2137248104"/>
      </c:barChart>
      <c:catAx>
        <c:axId val="2137244872"/>
        <c:scaling>
          <c:orientation val="minMax"/>
        </c:scaling>
        <c:delete val="0"/>
        <c:axPos val="l"/>
        <c:numFmt formatCode="General" sourceLinked="1"/>
        <c:majorTickMark val="out"/>
        <c:minorTickMark val="none"/>
        <c:tickLblPos val="nextTo"/>
        <c:txPr>
          <a:bodyPr/>
          <a:lstStyle/>
          <a:p>
            <a:pPr>
              <a:defRPr lang="en-CA" sz="1600">
                <a:solidFill>
                  <a:schemeClr val="bg1"/>
                </a:solidFill>
              </a:defRPr>
            </a:pPr>
            <a:endParaRPr lang="en-US"/>
          </a:p>
        </c:txPr>
        <c:crossAx val="2137248104"/>
        <c:crosses val="autoZero"/>
        <c:auto val="1"/>
        <c:lblAlgn val="ctr"/>
        <c:lblOffset val="100"/>
        <c:noMultiLvlLbl val="0"/>
      </c:catAx>
      <c:valAx>
        <c:axId val="2137248104"/>
        <c:scaling>
          <c:orientation val="minMax"/>
        </c:scaling>
        <c:delete val="0"/>
        <c:axPos val="b"/>
        <c:majorGridlines/>
        <c:title>
          <c:tx>
            <c:rich>
              <a:bodyPr/>
              <a:lstStyle/>
              <a:p>
                <a:pPr>
                  <a:defRPr lang="en-CA">
                    <a:solidFill>
                      <a:schemeClr val="bg1"/>
                    </a:solidFill>
                  </a:defRPr>
                </a:pPr>
                <a:r>
                  <a:rPr lang="en-US">
                    <a:solidFill>
                      <a:schemeClr val="bg1"/>
                    </a:solidFill>
                  </a:rPr>
                  <a:t># of Responses</a:t>
                </a:r>
              </a:p>
            </c:rich>
          </c:tx>
          <c:layout/>
          <c:overlay val="0"/>
        </c:title>
        <c:numFmt formatCode="General" sourceLinked="1"/>
        <c:majorTickMark val="out"/>
        <c:minorTickMark val="none"/>
        <c:tickLblPos val="nextTo"/>
        <c:txPr>
          <a:bodyPr/>
          <a:lstStyle/>
          <a:p>
            <a:pPr>
              <a:defRPr lang="en-CA" sz="1800">
                <a:solidFill>
                  <a:schemeClr val="bg1"/>
                </a:solidFill>
              </a:defRPr>
            </a:pPr>
            <a:endParaRPr lang="en-US"/>
          </a:p>
        </c:txPr>
        <c:crossAx val="2137244872"/>
        <c:crosses val="autoZero"/>
        <c:crossBetween val="between"/>
      </c:valAx>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jp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629B0-A697-4E2E-903B-78867C2815F6}" type="doc">
      <dgm:prSet loTypeId="urn:microsoft.com/office/officeart/2005/8/layout/vList3#1" loCatId="list" qsTypeId="urn:microsoft.com/office/officeart/2005/8/quickstyle/3d1" qsCatId="3D" csTypeId="urn:microsoft.com/office/officeart/2005/8/colors/accent1_2" csCatId="accent1" phldr="1"/>
      <dgm:spPr/>
    </dgm:pt>
    <dgm:pt modelId="{9EBE343D-131D-40E6-8EB7-B8AC23B4C5A8}">
      <dgm:prSet phldrT="[Text]" custT="1"/>
      <dgm:spPr/>
      <dgm:t>
        <a:bodyPr/>
        <a:lstStyle/>
        <a:p>
          <a:r>
            <a:rPr lang="en-US" sz="5400" dirty="0" smtClean="0">
              <a:latin typeface="Times" pitchFamily="18" charset="0"/>
            </a:rPr>
            <a:t>Do you currently use peer review? What has been your experience?</a:t>
          </a:r>
        </a:p>
      </dgm:t>
    </dgm:pt>
    <dgm:pt modelId="{3013E178-BA8C-4DF0-8552-C5BE0185C247}" type="parTrans" cxnId="{02509CBC-15BE-4410-B6AC-85352513231B}">
      <dgm:prSet/>
      <dgm:spPr/>
      <dgm:t>
        <a:bodyPr/>
        <a:lstStyle/>
        <a:p>
          <a:endParaRPr lang="en-CA"/>
        </a:p>
      </dgm:t>
    </dgm:pt>
    <dgm:pt modelId="{EA831260-0E76-4F7C-8E0A-0AB60DE64CBB}" type="sibTrans" cxnId="{02509CBC-15BE-4410-B6AC-85352513231B}">
      <dgm:prSet/>
      <dgm:spPr/>
      <dgm:t>
        <a:bodyPr/>
        <a:lstStyle/>
        <a:p>
          <a:endParaRPr lang="en-CA"/>
        </a:p>
      </dgm:t>
    </dgm:pt>
    <dgm:pt modelId="{A45A79EE-1663-45FF-985F-D6BCA0DE4AF0}" type="pres">
      <dgm:prSet presAssocID="{DA1629B0-A697-4E2E-903B-78867C2815F6}" presName="linearFlow" presStyleCnt="0">
        <dgm:presLayoutVars>
          <dgm:dir/>
          <dgm:resizeHandles val="exact"/>
        </dgm:presLayoutVars>
      </dgm:prSet>
      <dgm:spPr/>
    </dgm:pt>
    <dgm:pt modelId="{80174AC3-56EC-4283-B9B0-00D33D66D512}" type="pres">
      <dgm:prSet presAssocID="{9EBE343D-131D-40E6-8EB7-B8AC23B4C5A8}" presName="composite" presStyleCnt="0"/>
      <dgm:spPr/>
    </dgm:pt>
    <dgm:pt modelId="{B59B9484-218E-46A9-8ECE-26EBFAEC750C}" type="pres">
      <dgm:prSet presAssocID="{9EBE343D-131D-40E6-8EB7-B8AC23B4C5A8}" presName="imgShp" presStyleLbl="fgImgPlace1" presStyleIdx="0" presStyleCnt="1" custLinFactNeighborX="-10784" custLinFactNeighborY="9396"/>
      <dgm:spPr>
        <a:gradFill flip="none" rotWithShape="0">
          <a:gsLst>
            <a:gs pos="0">
              <a:schemeClr val="bg2"/>
            </a:gs>
            <a:gs pos="0">
              <a:schemeClr val="bg1">
                <a:lumMod val="85000"/>
              </a:schemeClr>
            </a:gs>
          </a:gsLst>
          <a:lin ang="2700000" scaled="1"/>
          <a:tileRect/>
        </a:gradFill>
      </dgm:spPr>
    </dgm:pt>
    <dgm:pt modelId="{88003EF2-0681-46BB-A29F-7D5CEAACB7C1}" type="pres">
      <dgm:prSet presAssocID="{9EBE343D-131D-40E6-8EB7-B8AC23B4C5A8}" presName="txShp" presStyleLbl="node1" presStyleIdx="0" presStyleCnt="1" custScaleX="120857" custScaleY="110005" custLinFactNeighborY="9396">
        <dgm:presLayoutVars>
          <dgm:bulletEnabled val="1"/>
        </dgm:presLayoutVars>
      </dgm:prSet>
      <dgm:spPr/>
      <dgm:t>
        <a:bodyPr/>
        <a:lstStyle/>
        <a:p>
          <a:endParaRPr lang="en-CA"/>
        </a:p>
      </dgm:t>
    </dgm:pt>
  </dgm:ptLst>
  <dgm:cxnLst>
    <dgm:cxn modelId="{02509CBC-15BE-4410-B6AC-85352513231B}" srcId="{DA1629B0-A697-4E2E-903B-78867C2815F6}" destId="{9EBE343D-131D-40E6-8EB7-B8AC23B4C5A8}" srcOrd="0" destOrd="0" parTransId="{3013E178-BA8C-4DF0-8552-C5BE0185C247}" sibTransId="{EA831260-0E76-4F7C-8E0A-0AB60DE64CBB}"/>
    <dgm:cxn modelId="{0CABEF2A-D617-B347-88D1-9C47F8A6687E}" type="presOf" srcId="{9EBE343D-131D-40E6-8EB7-B8AC23B4C5A8}" destId="{88003EF2-0681-46BB-A29F-7D5CEAACB7C1}" srcOrd="0" destOrd="0" presId="urn:microsoft.com/office/officeart/2005/8/layout/vList3#1"/>
    <dgm:cxn modelId="{5E72FB33-231F-2648-9A3A-8A6D8F48E665}" type="presOf" srcId="{DA1629B0-A697-4E2E-903B-78867C2815F6}" destId="{A45A79EE-1663-45FF-985F-D6BCA0DE4AF0}" srcOrd="0" destOrd="0" presId="urn:microsoft.com/office/officeart/2005/8/layout/vList3#1"/>
    <dgm:cxn modelId="{467E40A2-A2F1-124E-AE51-581AE21F4F00}" type="presParOf" srcId="{A45A79EE-1663-45FF-985F-D6BCA0DE4AF0}" destId="{80174AC3-56EC-4283-B9B0-00D33D66D512}" srcOrd="0" destOrd="0" presId="urn:microsoft.com/office/officeart/2005/8/layout/vList3#1"/>
    <dgm:cxn modelId="{DAAD1485-11E2-994E-878C-8FEA950CA1D2}" type="presParOf" srcId="{80174AC3-56EC-4283-B9B0-00D33D66D512}" destId="{B59B9484-218E-46A9-8ECE-26EBFAEC750C}" srcOrd="0" destOrd="0" presId="urn:microsoft.com/office/officeart/2005/8/layout/vList3#1"/>
    <dgm:cxn modelId="{8FF457D1-F293-F847-9F95-2B5BD4137DCA}" type="presParOf" srcId="{80174AC3-56EC-4283-B9B0-00D33D66D512}" destId="{88003EF2-0681-46BB-A29F-7D5CEAACB7C1}" srcOrd="1" destOrd="0" presId="urn:microsoft.com/office/officeart/2005/8/layout/vList3#1"/>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3C0FD-68A8-4C31-8DFF-B51B75D0BF1D}" type="doc">
      <dgm:prSet loTypeId="urn:microsoft.com/office/officeart/2005/8/layout/bList2" loCatId="picture" qsTypeId="urn:microsoft.com/office/officeart/2005/8/quickstyle/3d1" qsCatId="3D" csTypeId="urn:microsoft.com/office/officeart/2005/8/colors/accent1_2" csCatId="accent1" phldr="1"/>
      <dgm:spPr/>
      <dgm:t>
        <a:bodyPr/>
        <a:lstStyle/>
        <a:p>
          <a:endParaRPr lang="en-US"/>
        </a:p>
      </dgm:t>
    </dgm:pt>
    <dgm:pt modelId="{DD081159-83B7-4D5B-912E-A76AFA3445F5}">
      <dgm:prSet phldrT="[Text]" custT="1"/>
      <dgm:spPr/>
      <dgm:t>
        <a:bodyPr/>
        <a:lstStyle/>
        <a:p>
          <a:r>
            <a:rPr lang="en-US" sz="3600" dirty="0" smtClean="0">
              <a:solidFill>
                <a:schemeClr val="tx1"/>
              </a:solidFill>
            </a:rPr>
            <a:t>Students</a:t>
          </a:r>
          <a:endParaRPr lang="en-US" sz="2800" dirty="0">
            <a:solidFill>
              <a:schemeClr val="tx1"/>
            </a:solidFill>
          </a:endParaRPr>
        </a:p>
      </dgm:t>
    </dgm:pt>
    <dgm:pt modelId="{E89E2449-7732-45DD-A2D3-BBFE20CE22C8}" type="parTrans" cxnId="{55B3A8D4-DDE3-4369-A171-DEA2D3D0C446}">
      <dgm:prSet/>
      <dgm:spPr/>
      <dgm:t>
        <a:bodyPr/>
        <a:lstStyle/>
        <a:p>
          <a:endParaRPr lang="en-US"/>
        </a:p>
      </dgm:t>
    </dgm:pt>
    <dgm:pt modelId="{0F691B02-795D-48DE-B3A1-61CDA7D9C6C3}" type="sibTrans" cxnId="{55B3A8D4-DDE3-4369-A171-DEA2D3D0C446}">
      <dgm:prSet/>
      <dgm:spPr/>
      <dgm:t>
        <a:bodyPr/>
        <a:lstStyle/>
        <a:p>
          <a:endParaRPr lang="en-US"/>
        </a:p>
      </dgm:t>
    </dgm:pt>
    <dgm:pt modelId="{02A2A918-53B4-4B72-8C6C-C0226D47703C}">
      <dgm:prSet custT="1"/>
      <dgm:spPr/>
      <dgm:t>
        <a:bodyPr/>
        <a:lstStyle/>
        <a:p>
          <a:pPr>
            <a:spcAft>
              <a:spcPts val="1200"/>
            </a:spcAft>
          </a:pPr>
          <a:r>
            <a:rPr lang="en-US" sz="2400" dirty="0" smtClean="0"/>
            <a:t>Fairness of</a:t>
          </a:r>
          <a:r>
            <a:rPr lang="en-US" sz="2400" baseline="0" dirty="0" smtClean="0"/>
            <a:t> peer marks</a:t>
          </a:r>
        </a:p>
      </dgm:t>
    </dgm:pt>
    <dgm:pt modelId="{201ED724-219F-4D79-8272-883FDB909F6E}" type="parTrans" cxnId="{9F3960C7-C1A2-4B8E-A474-A34F1B800835}">
      <dgm:prSet/>
      <dgm:spPr/>
      <dgm:t>
        <a:bodyPr/>
        <a:lstStyle/>
        <a:p>
          <a:endParaRPr lang="en-US"/>
        </a:p>
      </dgm:t>
    </dgm:pt>
    <dgm:pt modelId="{51500EA5-3B08-4359-94C6-C71A9FE9006E}" type="sibTrans" cxnId="{9F3960C7-C1A2-4B8E-A474-A34F1B800835}">
      <dgm:prSet/>
      <dgm:spPr/>
      <dgm:t>
        <a:bodyPr/>
        <a:lstStyle/>
        <a:p>
          <a:endParaRPr lang="en-US"/>
        </a:p>
      </dgm:t>
    </dgm:pt>
    <dgm:pt modelId="{9AA53854-DF45-4C0F-A656-410DD71B1CBC}">
      <dgm:prSet custT="1"/>
      <dgm:spPr/>
      <dgm:t>
        <a:bodyPr/>
        <a:lstStyle/>
        <a:p>
          <a:pPr>
            <a:spcAft>
              <a:spcPts val="1200"/>
            </a:spcAft>
          </a:pPr>
          <a:r>
            <a:rPr lang="en-US" sz="2400" baseline="0" dirty="0" smtClean="0"/>
            <a:t>Uncomfortable</a:t>
          </a:r>
        </a:p>
      </dgm:t>
    </dgm:pt>
    <dgm:pt modelId="{8548CCB7-2F61-4C73-8FD0-244014441606}" type="parTrans" cxnId="{0BA33436-32D6-48C0-94DA-D7E383AC4D49}">
      <dgm:prSet/>
      <dgm:spPr/>
      <dgm:t>
        <a:bodyPr/>
        <a:lstStyle/>
        <a:p>
          <a:endParaRPr lang="en-US"/>
        </a:p>
      </dgm:t>
    </dgm:pt>
    <dgm:pt modelId="{EBE70204-9F05-4625-A18B-22E493D2A407}" type="sibTrans" cxnId="{0BA33436-32D6-48C0-94DA-D7E383AC4D49}">
      <dgm:prSet/>
      <dgm:spPr/>
      <dgm:t>
        <a:bodyPr/>
        <a:lstStyle/>
        <a:p>
          <a:endParaRPr lang="en-US"/>
        </a:p>
      </dgm:t>
    </dgm:pt>
    <dgm:pt modelId="{8C7AD245-9BDC-4B2C-9714-E9055C4F8789}">
      <dgm:prSet custT="1"/>
      <dgm:spPr/>
      <dgm:t>
        <a:bodyPr/>
        <a:lstStyle/>
        <a:p>
          <a:pPr>
            <a:spcAft>
              <a:spcPts val="1200"/>
            </a:spcAft>
          </a:pPr>
          <a:r>
            <a:rPr lang="en-US" sz="2400" baseline="0" dirty="0" smtClean="0"/>
            <a:t>Unsure how to mark peers</a:t>
          </a:r>
        </a:p>
      </dgm:t>
    </dgm:pt>
    <dgm:pt modelId="{87765123-B45E-4258-958C-8AEE5A037B19}" type="parTrans" cxnId="{AEA10CAD-2214-40C2-A5A5-C894741B66EB}">
      <dgm:prSet/>
      <dgm:spPr/>
      <dgm:t>
        <a:bodyPr/>
        <a:lstStyle/>
        <a:p>
          <a:endParaRPr lang="en-US"/>
        </a:p>
      </dgm:t>
    </dgm:pt>
    <dgm:pt modelId="{7D81151F-86DE-416B-94BD-874634B528FD}" type="sibTrans" cxnId="{AEA10CAD-2214-40C2-A5A5-C894741B66EB}">
      <dgm:prSet/>
      <dgm:spPr/>
      <dgm:t>
        <a:bodyPr/>
        <a:lstStyle/>
        <a:p>
          <a:endParaRPr lang="en-US"/>
        </a:p>
      </dgm:t>
    </dgm:pt>
    <dgm:pt modelId="{9EC71C6E-A30F-45A9-BE42-3F4142C45FAB}">
      <dgm:prSet custT="1"/>
      <dgm:spPr/>
      <dgm:t>
        <a:bodyPr/>
        <a:lstStyle/>
        <a:p>
          <a:pPr>
            <a:spcAft>
              <a:spcPts val="1200"/>
            </a:spcAft>
          </a:pPr>
          <a:r>
            <a:rPr lang="en-US" sz="2400" baseline="0" dirty="0" smtClean="0"/>
            <a:t>Perception of value</a:t>
          </a:r>
        </a:p>
      </dgm:t>
    </dgm:pt>
    <dgm:pt modelId="{BB92BF0D-1F1A-41BB-8D47-4151EDD21E20}" type="parTrans" cxnId="{07F21635-A132-4CD6-AFE6-E88E42A11A2B}">
      <dgm:prSet/>
      <dgm:spPr/>
      <dgm:t>
        <a:bodyPr/>
        <a:lstStyle/>
        <a:p>
          <a:endParaRPr lang="en-US"/>
        </a:p>
      </dgm:t>
    </dgm:pt>
    <dgm:pt modelId="{F970CE4C-5DAA-4BDD-B5FC-1293E545024D}" type="sibTrans" cxnId="{07F21635-A132-4CD6-AFE6-E88E42A11A2B}">
      <dgm:prSet/>
      <dgm:spPr/>
      <dgm:t>
        <a:bodyPr/>
        <a:lstStyle/>
        <a:p>
          <a:endParaRPr lang="en-US"/>
        </a:p>
      </dgm:t>
    </dgm:pt>
    <dgm:pt modelId="{E6FFD602-F642-4094-BA8E-CDD7D353FD6C}">
      <dgm:prSet custT="1"/>
      <dgm:spPr/>
      <dgm:t>
        <a:bodyPr/>
        <a:lstStyle/>
        <a:p>
          <a:pPr>
            <a:spcAft>
              <a:spcPts val="1200"/>
            </a:spcAft>
          </a:pPr>
          <a:r>
            <a:rPr lang="en-US" sz="2400" dirty="0" smtClean="0"/>
            <a:t>Time commitment</a:t>
          </a:r>
          <a:endParaRPr lang="en-US" sz="2400" dirty="0"/>
        </a:p>
      </dgm:t>
    </dgm:pt>
    <dgm:pt modelId="{8A664A4D-8023-4672-A54B-91EC6B856FA7}" type="parTrans" cxnId="{7818CA6F-6C9E-48F2-90B5-09FDFD9C1EB2}">
      <dgm:prSet/>
      <dgm:spPr/>
      <dgm:t>
        <a:bodyPr/>
        <a:lstStyle/>
        <a:p>
          <a:endParaRPr lang="en-US"/>
        </a:p>
      </dgm:t>
    </dgm:pt>
    <dgm:pt modelId="{59BBD96B-4FDE-4180-BCCC-68DA48C27358}" type="sibTrans" cxnId="{7818CA6F-6C9E-48F2-90B5-09FDFD9C1EB2}">
      <dgm:prSet/>
      <dgm:spPr/>
      <dgm:t>
        <a:bodyPr/>
        <a:lstStyle/>
        <a:p>
          <a:endParaRPr lang="en-US"/>
        </a:p>
      </dgm:t>
    </dgm:pt>
    <dgm:pt modelId="{0889B51F-5CFE-4F8A-AA84-C31835751046}">
      <dgm:prSet custT="1"/>
      <dgm:spPr/>
      <dgm:t>
        <a:bodyPr/>
        <a:lstStyle/>
        <a:p>
          <a:r>
            <a:rPr lang="en-US" sz="3600" dirty="0" smtClean="0">
              <a:solidFill>
                <a:schemeClr val="tx1"/>
              </a:solidFill>
            </a:rPr>
            <a:t>Instructors</a:t>
          </a:r>
          <a:endParaRPr lang="en-US" sz="2800" dirty="0">
            <a:solidFill>
              <a:schemeClr val="tx1"/>
            </a:solidFill>
          </a:endParaRPr>
        </a:p>
      </dgm:t>
    </dgm:pt>
    <dgm:pt modelId="{7D1C4C36-7888-4E63-92D3-C7D92241799B}" type="parTrans" cxnId="{4066AA09-A570-4AAD-B44A-C6ECE9602916}">
      <dgm:prSet/>
      <dgm:spPr/>
      <dgm:t>
        <a:bodyPr/>
        <a:lstStyle/>
        <a:p>
          <a:endParaRPr lang="en-US"/>
        </a:p>
      </dgm:t>
    </dgm:pt>
    <dgm:pt modelId="{26F23A97-54C5-45D1-994E-3C2504CDE099}" type="sibTrans" cxnId="{4066AA09-A570-4AAD-B44A-C6ECE9602916}">
      <dgm:prSet/>
      <dgm:spPr/>
      <dgm:t>
        <a:bodyPr/>
        <a:lstStyle/>
        <a:p>
          <a:endParaRPr lang="en-US"/>
        </a:p>
      </dgm:t>
    </dgm:pt>
    <dgm:pt modelId="{58020E83-9B0C-4BB9-A3BF-94417627AA18}">
      <dgm:prSet custT="1"/>
      <dgm:spPr/>
      <dgm:t>
        <a:bodyPr/>
        <a:lstStyle/>
        <a:p>
          <a:r>
            <a:rPr lang="en-CA" sz="2400" dirty="0" smtClean="0"/>
            <a:t>Quality of student feedback</a:t>
          </a:r>
          <a:endParaRPr lang="en-CA" sz="2400" dirty="0"/>
        </a:p>
      </dgm:t>
    </dgm:pt>
    <dgm:pt modelId="{AD9E87F7-913A-41D2-872A-C5FF0477A4F0}" type="parTrans" cxnId="{E9D2A656-506D-42C4-9A0C-DA1B2942344C}">
      <dgm:prSet/>
      <dgm:spPr/>
      <dgm:t>
        <a:bodyPr/>
        <a:lstStyle/>
        <a:p>
          <a:endParaRPr lang="en-US"/>
        </a:p>
      </dgm:t>
    </dgm:pt>
    <dgm:pt modelId="{7F961872-20EE-46BF-A054-9C2BB21FE9B2}" type="sibTrans" cxnId="{E9D2A656-506D-42C4-9A0C-DA1B2942344C}">
      <dgm:prSet/>
      <dgm:spPr/>
      <dgm:t>
        <a:bodyPr/>
        <a:lstStyle/>
        <a:p>
          <a:endParaRPr lang="en-US"/>
        </a:p>
      </dgm:t>
    </dgm:pt>
    <dgm:pt modelId="{F9DCCAC5-3BBB-43A5-AC9F-A7B1A8040CA1}">
      <dgm:prSet custT="1"/>
      <dgm:spPr/>
      <dgm:t>
        <a:bodyPr/>
        <a:lstStyle/>
        <a:p>
          <a:r>
            <a:rPr lang="en-CA" sz="2400" dirty="0" smtClean="0"/>
            <a:t>Incorporation of student feedback</a:t>
          </a:r>
          <a:endParaRPr lang="en-CA" sz="2400" dirty="0"/>
        </a:p>
      </dgm:t>
    </dgm:pt>
    <dgm:pt modelId="{B5C5ADFF-18E8-4121-8DAA-D34C08D4C03D}" type="parTrans" cxnId="{BBAEDBCE-68FE-44CF-A9B7-50E3CF49A155}">
      <dgm:prSet/>
      <dgm:spPr/>
      <dgm:t>
        <a:bodyPr/>
        <a:lstStyle/>
        <a:p>
          <a:endParaRPr lang="en-US"/>
        </a:p>
      </dgm:t>
    </dgm:pt>
    <dgm:pt modelId="{E0D2DAC8-BE2D-4584-B92F-F3F449BC5EA3}" type="sibTrans" cxnId="{BBAEDBCE-68FE-44CF-A9B7-50E3CF49A155}">
      <dgm:prSet/>
      <dgm:spPr/>
      <dgm:t>
        <a:bodyPr/>
        <a:lstStyle/>
        <a:p>
          <a:endParaRPr lang="en-US"/>
        </a:p>
      </dgm:t>
    </dgm:pt>
    <dgm:pt modelId="{FD761CC4-7A99-4DCC-87E4-8EA8BC2329E6}">
      <dgm:prSet custT="1"/>
      <dgm:spPr/>
      <dgm:t>
        <a:bodyPr/>
        <a:lstStyle/>
        <a:p>
          <a:r>
            <a:rPr lang="en-CA" sz="2400" dirty="0" smtClean="0"/>
            <a:t>Dysfunctional group behavior</a:t>
          </a:r>
          <a:endParaRPr lang="en-CA" sz="2400" dirty="0"/>
        </a:p>
      </dgm:t>
    </dgm:pt>
    <dgm:pt modelId="{463C9126-345C-4730-8157-4A5C08B40C75}" type="parTrans" cxnId="{09F138AD-57F2-48DE-8D0B-51D419FD47A9}">
      <dgm:prSet/>
      <dgm:spPr/>
      <dgm:t>
        <a:bodyPr/>
        <a:lstStyle/>
        <a:p>
          <a:endParaRPr lang="en-US"/>
        </a:p>
      </dgm:t>
    </dgm:pt>
    <dgm:pt modelId="{5B434136-4F18-4773-859C-A28B48D706AD}" type="sibTrans" cxnId="{09F138AD-57F2-48DE-8D0B-51D419FD47A9}">
      <dgm:prSet/>
      <dgm:spPr/>
      <dgm:t>
        <a:bodyPr/>
        <a:lstStyle/>
        <a:p>
          <a:endParaRPr lang="en-US"/>
        </a:p>
      </dgm:t>
    </dgm:pt>
    <dgm:pt modelId="{676A77A6-E4EE-452E-936F-F115D6524F53}">
      <dgm:prSet custT="1"/>
      <dgm:spPr/>
      <dgm:t>
        <a:bodyPr/>
        <a:lstStyle/>
        <a:p>
          <a:r>
            <a:rPr lang="en-US" sz="2400" dirty="0" smtClean="0"/>
            <a:t>Questions about validity</a:t>
          </a:r>
        </a:p>
      </dgm:t>
    </dgm:pt>
    <dgm:pt modelId="{DF8B248E-E8EA-4294-80CD-FBB8597C3511}" type="parTrans" cxnId="{FF3D6C6B-A6C6-4259-BED4-C90B35A134D6}">
      <dgm:prSet/>
      <dgm:spPr/>
      <dgm:t>
        <a:bodyPr/>
        <a:lstStyle/>
        <a:p>
          <a:endParaRPr lang="en-US"/>
        </a:p>
      </dgm:t>
    </dgm:pt>
    <dgm:pt modelId="{07753541-09F9-475F-BC4E-323F95857E09}" type="sibTrans" cxnId="{FF3D6C6B-A6C6-4259-BED4-C90B35A134D6}">
      <dgm:prSet/>
      <dgm:spPr/>
      <dgm:t>
        <a:bodyPr/>
        <a:lstStyle/>
        <a:p>
          <a:endParaRPr lang="en-US"/>
        </a:p>
      </dgm:t>
    </dgm:pt>
    <dgm:pt modelId="{F7936B50-AA95-4F1B-BB26-17A9AA0FB2C6}">
      <dgm:prSet custT="1"/>
      <dgm:spPr/>
      <dgm:t>
        <a:bodyPr/>
        <a:lstStyle/>
        <a:p>
          <a:r>
            <a:rPr lang="en-CA" sz="2400" dirty="0" smtClean="0"/>
            <a:t>Time commitment</a:t>
          </a:r>
          <a:endParaRPr lang="en-CA" sz="2400" dirty="0"/>
        </a:p>
      </dgm:t>
    </dgm:pt>
    <dgm:pt modelId="{FB4DA0F9-560D-452E-ABA7-E362733A95ED}" type="parTrans" cxnId="{0D0B675D-2D14-48DB-8F7C-FA014E2D19C4}">
      <dgm:prSet/>
      <dgm:spPr/>
      <dgm:t>
        <a:bodyPr/>
        <a:lstStyle/>
        <a:p>
          <a:endParaRPr lang="en-US"/>
        </a:p>
      </dgm:t>
    </dgm:pt>
    <dgm:pt modelId="{ECBDA1BE-A786-47C0-8885-FB1C17DF0F9E}" type="sibTrans" cxnId="{0D0B675D-2D14-48DB-8F7C-FA014E2D19C4}">
      <dgm:prSet/>
      <dgm:spPr/>
      <dgm:t>
        <a:bodyPr/>
        <a:lstStyle/>
        <a:p>
          <a:endParaRPr lang="en-US"/>
        </a:p>
      </dgm:t>
    </dgm:pt>
    <dgm:pt modelId="{AE127E45-3F74-4CC2-A922-5A9CD4218AFE}">
      <dgm:prSet custT="1"/>
      <dgm:spPr/>
      <dgm:t>
        <a:bodyPr/>
        <a:lstStyle/>
        <a:p>
          <a:pPr>
            <a:spcAft>
              <a:spcPts val="1200"/>
            </a:spcAft>
          </a:pPr>
          <a:r>
            <a:rPr lang="en-US" sz="2400" dirty="0" smtClean="0"/>
            <a:t>Negative feedback</a:t>
          </a:r>
          <a:endParaRPr lang="en-US" sz="2400" baseline="0" dirty="0" smtClean="0"/>
        </a:p>
      </dgm:t>
    </dgm:pt>
    <dgm:pt modelId="{552A600A-CC1A-4DEC-AAE4-87E4178590B8}" type="parTrans" cxnId="{6957D3EE-24FF-4FD3-B10D-77652AB62EE6}">
      <dgm:prSet/>
      <dgm:spPr/>
      <dgm:t>
        <a:bodyPr/>
        <a:lstStyle/>
        <a:p>
          <a:endParaRPr lang="en-US"/>
        </a:p>
      </dgm:t>
    </dgm:pt>
    <dgm:pt modelId="{93CA18EB-3B19-4FD6-8971-416C6DBF8972}" type="sibTrans" cxnId="{6957D3EE-24FF-4FD3-B10D-77652AB62EE6}">
      <dgm:prSet/>
      <dgm:spPr/>
      <dgm:t>
        <a:bodyPr/>
        <a:lstStyle/>
        <a:p>
          <a:endParaRPr lang="en-US"/>
        </a:p>
      </dgm:t>
    </dgm:pt>
    <dgm:pt modelId="{2A798897-D940-4A66-83FD-7E6EA13C3A65}" type="pres">
      <dgm:prSet presAssocID="{A0C3C0FD-68A8-4C31-8DFF-B51B75D0BF1D}" presName="diagram" presStyleCnt="0">
        <dgm:presLayoutVars>
          <dgm:dir/>
          <dgm:animLvl val="lvl"/>
          <dgm:resizeHandles val="exact"/>
        </dgm:presLayoutVars>
      </dgm:prSet>
      <dgm:spPr/>
      <dgm:t>
        <a:bodyPr/>
        <a:lstStyle/>
        <a:p>
          <a:endParaRPr lang="en-US"/>
        </a:p>
      </dgm:t>
    </dgm:pt>
    <dgm:pt modelId="{B4C27219-648D-4F1C-8F14-5DD60C3546E6}" type="pres">
      <dgm:prSet presAssocID="{DD081159-83B7-4D5B-912E-A76AFA3445F5}" presName="compNode" presStyleCnt="0"/>
      <dgm:spPr/>
    </dgm:pt>
    <dgm:pt modelId="{10677097-2B2A-4076-AFAF-ACAF7E62FED8}" type="pres">
      <dgm:prSet presAssocID="{DD081159-83B7-4D5B-912E-A76AFA3445F5}" presName="childRect" presStyleLbl="bgAcc1" presStyleIdx="0" presStyleCnt="2" custScaleY="123090">
        <dgm:presLayoutVars>
          <dgm:bulletEnabled val="1"/>
        </dgm:presLayoutVars>
      </dgm:prSet>
      <dgm:spPr/>
      <dgm:t>
        <a:bodyPr/>
        <a:lstStyle/>
        <a:p>
          <a:endParaRPr lang="en-US"/>
        </a:p>
      </dgm:t>
    </dgm:pt>
    <dgm:pt modelId="{8EFB2214-1D32-4665-B6E1-01DA6AD2C3A6}" type="pres">
      <dgm:prSet presAssocID="{DD081159-83B7-4D5B-912E-A76AFA3445F5}" presName="parentText" presStyleLbl="node1" presStyleIdx="0" presStyleCnt="0">
        <dgm:presLayoutVars>
          <dgm:chMax val="0"/>
          <dgm:bulletEnabled val="1"/>
        </dgm:presLayoutVars>
      </dgm:prSet>
      <dgm:spPr/>
      <dgm:t>
        <a:bodyPr/>
        <a:lstStyle/>
        <a:p>
          <a:endParaRPr lang="en-US"/>
        </a:p>
      </dgm:t>
    </dgm:pt>
    <dgm:pt modelId="{7215E86A-E92A-480D-860E-DDEFDB6AAF29}" type="pres">
      <dgm:prSet presAssocID="{DD081159-83B7-4D5B-912E-A76AFA3445F5}" presName="parentRect" presStyleLbl="alignNode1" presStyleIdx="0" presStyleCnt="2"/>
      <dgm:spPr/>
      <dgm:t>
        <a:bodyPr/>
        <a:lstStyle/>
        <a:p>
          <a:endParaRPr lang="en-US"/>
        </a:p>
      </dgm:t>
    </dgm:pt>
    <dgm:pt modelId="{858399D9-F054-4926-AC4C-ED1683A67002}" type="pres">
      <dgm:prSet presAssocID="{DD081159-83B7-4D5B-912E-A76AFA3445F5}" presName="adorn" presStyleLbl="fgAccFollowNode1" presStyleIdx="0" presStyleCnt="2" custScaleX="123891" custScaleY="117960"/>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2575F77F-8B0E-4FA2-A7E8-52CAA89B63F0}" type="pres">
      <dgm:prSet presAssocID="{0F691B02-795D-48DE-B3A1-61CDA7D9C6C3}" presName="sibTrans" presStyleLbl="sibTrans2D1" presStyleIdx="0" presStyleCnt="0"/>
      <dgm:spPr/>
      <dgm:t>
        <a:bodyPr/>
        <a:lstStyle/>
        <a:p>
          <a:endParaRPr lang="en-US"/>
        </a:p>
      </dgm:t>
    </dgm:pt>
    <dgm:pt modelId="{A586096E-9AD3-4DA5-AA50-E4AD24751186}" type="pres">
      <dgm:prSet presAssocID="{0889B51F-5CFE-4F8A-AA84-C31835751046}" presName="compNode" presStyleCnt="0"/>
      <dgm:spPr/>
    </dgm:pt>
    <dgm:pt modelId="{40DB5454-56C9-4CA2-9281-6ED2F3F6435E}" type="pres">
      <dgm:prSet presAssocID="{0889B51F-5CFE-4F8A-AA84-C31835751046}" presName="childRect" presStyleLbl="bgAcc1" presStyleIdx="1" presStyleCnt="2" custScaleY="120723">
        <dgm:presLayoutVars>
          <dgm:bulletEnabled val="1"/>
        </dgm:presLayoutVars>
      </dgm:prSet>
      <dgm:spPr/>
      <dgm:t>
        <a:bodyPr/>
        <a:lstStyle/>
        <a:p>
          <a:endParaRPr lang="en-US"/>
        </a:p>
      </dgm:t>
    </dgm:pt>
    <dgm:pt modelId="{D71850E7-B943-4F13-B470-AAE6410D8B46}" type="pres">
      <dgm:prSet presAssocID="{0889B51F-5CFE-4F8A-AA84-C31835751046}" presName="parentText" presStyleLbl="node1" presStyleIdx="0" presStyleCnt="0">
        <dgm:presLayoutVars>
          <dgm:chMax val="0"/>
          <dgm:bulletEnabled val="1"/>
        </dgm:presLayoutVars>
      </dgm:prSet>
      <dgm:spPr/>
      <dgm:t>
        <a:bodyPr/>
        <a:lstStyle/>
        <a:p>
          <a:endParaRPr lang="en-US"/>
        </a:p>
      </dgm:t>
    </dgm:pt>
    <dgm:pt modelId="{C1F2FD40-E217-4C63-B040-C9F912F14FEE}" type="pres">
      <dgm:prSet presAssocID="{0889B51F-5CFE-4F8A-AA84-C31835751046}" presName="parentRect" presStyleLbl="alignNode1" presStyleIdx="1" presStyleCnt="2"/>
      <dgm:spPr/>
      <dgm:t>
        <a:bodyPr/>
        <a:lstStyle/>
        <a:p>
          <a:endParaRPr lang="en-US"/>
        </a:p>
      </dgm:t>
    </dgm:pt>
    <dgm:pt modelId="{E7D40979-8AEA-4836-9F7D-7FC0EC1E82EB}" type="pres">
      <dgm:prSet presAssocID="{0889B51F-5CFE-4F8A-AA84-C31835751046}" presName="adorn" presStyleLbl="fgAccFollowNode1" presStyleIdx="1" presStyleCnt="2" custScaleX="123891" custScaleY="11796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BBAEDBCE-68FE-44CF-A9B7-50E3CF49A155}" srcId="{0889B51F-5CFE-4F8A-AA84-C31835751046}" destId="{F9DCCAC5-3BBB-43A5-AC9F-A7B1A8040CA1}" srcOrd="1" destOrd="0" parTransId="{B5C5ADFF-18E8-4121-8DAA-D34C08D4C03D}" sibTransId="{E0D2DAC8-BE2D-4584-B92F-F3F449BC5EA3}"/>
    <dgm:cxn modelId="{A2878980-F2B7-334D-8A3D-9FB37403C5A9}" type="presOf" srcId="{E6FFD602-F642-4094-BA8E-CDD7D353FD6C}" destId="{10677097-2B2A-4076-AFAF-ACAF7E62FED8}" srcOrd="0" destOrd="5" presId="urn:microsoft.com/office/officeart/2005/8/layout/bList2"/>
    <dgm:cxn modelId="{AEA10CAD-2214-40C2-A5A5-C894741B66EB}" srcId="{DD081159-83B7-4D5B-912E-A76AFA3445F5}" destId="{8C7AD245-9BDC-4B2C-9714-E9055C4F8789}" srcOrd="3" destOrd="0" parTransId="{87765123-B45E-4258-958C-8AEE5A037B19}" sibTransId="{7D81151F-86DE-416B-94BD-874634B528FD}"/>
    <dgm:cxn modelId="{7818CA6F-6C9E-48F2-90B5-09FDFD9C1EB2}" srcId="{DD081159-83B7-4D5B-912E-A76AFA3445F5}" destId="{E6FFD602-F642-4094-BA8E-CDD7D353FD6C}" srcOrd="5" destOrd="0" parTransId="{8A664A4D-8023-4672-A54B-91EC6B856FA7}" sibTransId="{59BBD96B-4FDE-4180-BCCC-68DA48C27358}"/>
    <dgm:cxn modelId="{B6FA1218-2A8D-A34A-95FC-3202D8B48709}" type="presOf" srcId="{58020E83-9B0C-4BB9-A3BF-94417627AA18}" destId="{40DB5454-56C9-4CA2-9281-6ED2F3F6435E}" srcOrd="0" destOrd="0" presId="urn:microsoft.com/office/officeart/2005/8/layout/bList2"/>
    <dgm:cxn modelId="{09F138AD-57F2-48DE-8D0B-51D419FD47A9}" srcId="{0889B51F-5CFE-4F8A-AA84-C31835751046}" destId="{FD761CC4-7A99-4DCC-87E4-8EA8BC2329E6}" srcOrd="2" destOrd="0" parTransId="{463C9126-345C-4730-8157-4A5C08B40C75}" sibTransId="{5B434136-4F18-4773-859C-A28B48D706AD}"/>
    <dgm:cxn modelId="{35B048AC-65EF-D148-AD6C-BEE5A88D89BC}" type="presOf" srcId="{9EC71C6E-A30F-45A9-BE42-3F4142C45FAB}" destId="{10677097-2B2A-4076-AFAF-ACAF7E62FED8}" srcOrd="0" destOrd="4" presId="urn:microsoft.com/office/officeart/2005/8/layout/bList2"/>
    <dgm:cxn modelId="{56B17A3E-E2F3-1E48-8C71-5228CC3ED6EB}" type="presOf" srcId="{02A2A918-53B4-4B72-8C6C-C0226D47703C}" destId="{10677097-2B2A-4076-AFAF-ACAF7E62FED8}" srcOrd="0" destOrd="0" presId="urn:microsoft.com/office/officeart/2005/8/layout/bList2"/>
    <dgm:cxn modelId="{6957D3EE-24FF-4FD3-B10D-77652AB62EE6}" srcId="{DD081159-83B7-4D5B-912E-A76AFA3445F5}" destId="{AE127E45-3F74-4CC2-A922-5A9CD4218AFE}" srcOrd="2" destOrd="0" parTransId="{552A600A-CC1A-4DEC-AAE4-87E4178590B8}" sibTransId="{93CA18EB-3B19-4FD6-8971-416C6DBF8972}"/>
    <dgm:cxn modelId="{07F21635-A132-4CD6-AFE6-E88E42A11A2B}" srcId="{DD081159-83B7-4D5B-912E-A76AFA3445F5}" destId="{9EC71C6E-A30F-45A9-BE42-3F4142C45FAB}" srcOrd="4" destOrd="0" parTransId="{BB92BF0D-1F1A-41BB-8D47-4151EDD21E20}" sibTransId="{F970CE4C-5DAA-4BDD-B5FC-1293E545024D}"/>
    <dgm:cxn modelId="{E9D2A656-506D-42C4-9A0C-DA1B2942344C}" srcId="{0889B51F-5CFE-4F8A-AA84-C31835751046}" destId="{58020E83-9B0C-4BB9-A3BF-94417627AA18}" srcOrd="0" destOrd="0" parTransId="{AD9E87F7-913A-41D2-872A-C5FF0477A4F0}" sibTransId="{7F961872-20EE-46BF-A054-9C2BB21FE9B2}"/>
    <dgm:cxn modelId="{9D4EEC14-FA4E-FC48-B16F-1F51C6F01480}" type="presOf" srcId="{F9DCCAC5-3BBB-43A5-AC9F-A7B1A8040CA1}" destId="{40DB5454-56C9-4CA2-9281-6ED2F3F6435E}" srcOrd="0" destOrd="1" presId="urn:microsoft.com/office/officeart/2005/8/layout/bList2"/>
    <dgm:cxn modelId="{965DB58E-480F-1C4B-BCFA-450D330D9F1B}" type="presOf" srcId="{676A77A6-E4EE-452E-936F-F115D6524F53}" destId="{40DB5454-56C9-4CA2-9281-6ED2F3F6435E}" srcOrd="0" destOrd="3" presId="urn:microsoft.com/office/officeart/2005/8/layout/bList2"/>
    <dgm:cxn modelId="{B1937C9E-1373-BC48-BBE5-1998AB537176}" type="presOf" srcId="{DD081159-83B7-4D5B-912E-A76AFA3445F5}" destId="{8EFB2214-1D32-4665-B6E1-01DA6AD2C3A6}" srcOrd="0" destOrd="0" presId="urn:microsoft.com/office/officeart/2005/8/layout/bList2"/>
    <dgm:cxn modelId="{0D9E0B53-087D-354C-9DA9-7822A0728C42}" type="presOf" srcId="{8C7AD245-9BDC-4B2C-9714-E9055C4F8789}" destId="{10677097-2B2A-4076-AFAF-ACAF7E62FED8}" srcOrd="0" destOrd="3" presId="urn:microsoft.com/office/officeart/2005/8/layout/bList2"/>
    <dgm:cxn modelId="{FF3D6C6B-A6C6-4259-BED4-C90B35A134D6}" srcId="{0889B51F-5CFE-4F8A-AA84-C31835751046}" destId="{676A77A6-E4EE-452E-936F-F115D6524F53}" srcOrd="3" destOrd="0" parTransId="{DF8B248E-E8EA-4294-80CD-FBB8597C3511}" sibTransId="{07753541-09F9-475F-BC4E-323F95857E09}"/>
    <dgm:cxn modelId="{31198777-DE59-164E-A541-01A485786DBF}" type="presOf" srcId="{FD761CC4-7A99-4DCC-87E4-8EA8BC2329E6}" destId="{40DB5454-56C9-4CA2-9281-6ED2F3F6435E}" srcOrd="0" destOrd="2" presId="urn:microsoft.com/office/officeart/2005/8/layout/bList2"/>
    <dgm:cxn modelId="{207B7C01-7A2E-1046-AC9A-9C86C822E92F}" type="presOf" srcId="{AE127E45-3F74-4CC2-A922-5A9CD4218AFE}" destId="{10677097-2B2A-4076-AFAF-ACAF7E62FED8}" srcOrd="0" destOrd="2" presId="urn:microsoft.com/office/officeart/2005/8/layout/bList2"/>
    <dgm:cxn modelId="{78CFCD90-7C01-4247-B988-EB2A3D57F096}" type="presOf" srcId="{A0C3C0FD-68A8-4C31-8DFF-B51B75D0BF1D}" destId="{2A798897-D940-4A66-83FD-7E6EA13C3A65}" srcOrd="0" destOrd="0" presId="urn:microsoft.com/office/officeart/2005/8/layout/bList2"/>
    <dgm:cxn modelId="{349A086B-A3CC-104B-8123-4E0B8961AF59}" type="presOf" srcId="{DD081159-83B7-4D5B-912E-A76AFA3445F5}" destId="{7215E86A-E92A-480D-860E-DDEFDB6AAF29}" srcOrd="1" destOrd="0" presId="urn:microsoft.com/office/officeart/2005/8/layout/bList2"/>
    <dgm:cxn modelId="{8E9E5DFB-5B39-CC42-AD73-2A9958BEC9B0}" type="presOf" srcId="{0889B51F-5CFE-4F8A-AA84-C31835751046}" destId="{D71850E7-B943-4F13-B470-AAE6410D8B46}" srcOrd="0" destOrd="0" presId="urn:microsoft.com/office/officeart/2005/8/layout/bList2"/>
    <dgm:cxn modelId="{844DF0E8-5F2F-2B4A-9731-72617D7A3819}" type="presOf" srcId="{0889B51F-5CFE-4F8A-AA84-C31835751046}" destId="{C1F2FD40-E217-4C63-B040-C9F912F14FEE}" srcOrd="1" destOrd="0" presId="urn:microsoft.com/office/officeart/2005/8/layout/bList2"/>
    <dgm:cxn modelId="{4066AA09-A570-4AAD-B44A-C6ECE9602916}" srcId="{A0C3C0FD-68A8-4C31-8DFF-B51B75D0BF1D}" destId="{0889B51F-5CFE-4F8A-AA84-C31835751046}" srcOrd="1" destOrd="0" parTransId="{7D1C4C36-7888-4E63-92D3-C7D92241799B}" sibTransId="{26F23A97-54C5-45D1-994E-3C2504CDE099}"/>
    <dgm:cxn modelId="{9F3960C7-C1A2-4B8E-A474-A34F1B800835}" srcId="{DD081159-83B7-4D5B-912E-A76AFA3445F5}" destId="{02A2A918-53B4-4B72-8C6C-C0226D47703C}" srcOrd="0" destOrd="0" parTransId="{201ED724-219F-4D79-8272-883FDB909F6E}" sibTransId="{51500EA5-3B08-4359-94C6-C71A9FE9006E}"/>
    <dgm:cxn modelId="{CA6E3D03-7293-F943-84B7-3F8B0A9F53C8}" type="presOf" srcId="{9AA53854-DF45-4C0F-A656-410DD71B1CBC}" destId="{10677097-2B2A-4076-AFAF-ACAF7E62FED8}" srcOrd="0" destOrd="1" presId="urn:microsoft.com/office/officeart/2005/8/layout/bList2"/>
    <dgm:cxn modelId="{0BA33436-32D6-48C0-94DA-D7E383AC4D49}" srcId="{DD081159-83B7-4D5B-912E-A76AFA3445F5}" destId="{9AA53854-DF45-4C0F-A656-410DD71B1CBC}" srcOrd="1" destOrd="0" parTransId="{8548CCB7-2F61-4C73-8FD0-244014441606}" sibTransId="{EBE70204-9F05-4625-A18B-22E493D2A407}"/>
    <dgm:cxn modelId="{55B3A8D4-DDE3-4369-A171-DEA2D3D0C446}" srcId="{A0C3C0FD-68A8-4C31-8DFF-B51B75D0BF1D}" destId="{DD081159-83B7-4D5B-912E-A76AFA3445F5}" srcOrd="0" destOrd="0" parTransId="{E89E2449-7732-45DD-A2D3-BBFE20CE22C8}" sibTransId="{0F691B02-795D-48DE-B3A1-61CDA7D9C6C3}"/>
    <dgm:cxn modelId="{0D0B675D-2D14-48DB-8F7C-FA014E2D19C4}" srcId="{0889B51F-5CFE-4F8A-AA84-C31835751046}" destId="{F7936B50-AA95-4F1B-BB26-17A9AA0FB2C6}" srcOrd="4" destOrd="0" parTransId="{FB4DA0F9-560D-452E-ABA7-E362733A95ED}" sibTransId="{ECBDA1BE-A786-47C0-8885-FB1C17DF0F9E}"/>
    <dgm:cxn modelId="{5E4D34CB-9FC5-0B48-9E6D-2E5BE2A8FA31}" type="presOf" srcId="{0F691B02-795D-48DE-B3A1-61CDA7D9C6C3}" destId="{2575F77F-8B0E-4FA2-A7E8-52CAA89B63F0}" srcOrd="0" destOrd="0" presId="urn:microsoft.com/office/officeart/2005/8/layout/bList2"/>
    <dgm:cxn modelId="{DF8622C5-2130-7F44-9C09-A549D4DEBCB0}" type="presOf" srcId="{F7936B50-AA95-4F1B-BB26-17A9AA0FB2C6}" destId="{40DB5454-56C9-4CA2-9281-6ED2F3F6435E}" srcOrd="0" destOrd="4" presId="urn:microsoft.com/office/officeart/2005/8/layout/bList2"/>
    <dgm:cxn modelId="{48ADEC40-7ECF-A147-8B24-FB7B5A1F1796}" type="presParOf" srcId="{2A798897-D940-4A66-83FD-7E6EA13C3A65}" destId="{B4C27219-648D-4F1C-8F14-5DD60C3546E6}" srcOrd="0" destOrd="0" presId="urn:microsoft.com/office/officeart/2005/8/layout/bList2"/>
    <dgm:cxn modelId="{BD13A062-B5C8-AD4B-AA66-1CC0EAB8644A}" type="presParOf" srcId="{B4C27219-648D-4F1C-8F14-5DD60C3546E6}" destId="{10677097-2B2A-4076-AFAF-ACAF7E62FED8}" srcOrd="0" destOrd="0" presId="urn:microsoft.com/office/officeart/2005/8/layout/bList2"/>
    <dgm:cxn modelId="{E213F3BA-50D9-A44D-A1DB-3A18116E4F71}" type="presParOf" srcId="{B4C27219-648D-4F1C-8F14-5DD60C3546E6}" destId="{8EFB2214-1D32-4665-B6E1-01DA6AD2C3A6}" srcOrd="1" destOrd="0" presId="urn:microsoft.com/office/officeart/2005/8/layout/bList2"/>
    <dgm:cxn modelId="{F2014238-4827-784C-9AEB-807264BC41A3}" type="presParOf" srcId="{B4C27219-648D-4F1C-8F14-5DD60C3546E6}" destId="{7215E86A-E92A-480D-860E-DDEFDB6AAF29}" srcOrd="2" destOrd="0" presId="urn:microsoft.com/office/officeart/2005/8/layout/bList2"/>
    <dgm:cxn modelId="{E54B653C-CD6D-5C4D-92EF-84BF818EE467}" type="presParOf" srcId="{B4C27219-648D-4F1C-8F14-5DD60C3546E6}" destId="{858399D9-F054-4926-AC4C-ED1683A67002}" srcOrd="3" destOrd="0" presId="urn:microsoft.com/office/officeart/2005/8/layout/bList2"/>
    <dgm:cxn modelId="{2798FC69-92B4-7640-8262-C381A51F6642}" type="presParOf" srcId="{2A798897-D940-4A66-83FD-7E6EA13C3A65}" destId="{2575F77F-8B0E-4FA2-A7E8-52CAA89B63F0}" srcOrd="1" destOrd="0" presId="urn:microsoft.com/office/officeart/2005/8/layout/bList2"/>
    <dgm:cxn modelId="{433E5E1E-364D-D74E-9780-DD5217AE4CF3}" type="presParOf" srcId="{2A798897-D940-4A66-83FD-7E6EA13C3A65}" destId="{A586096E-9AD3-4DA5-AA50-E4AD24751186}" srcOrd="2" destOrd="0" presId="urn:microsoft.com/office/officeart/2005/8/layout/bList2"/>
    <dgm:cxn modelId="{18FFA0AF-A273-7242-B3E6-214C2C632221}" type="presParOf" srcId="{A586096E-9AD3-4DA5-AA50-E4AD24751186}" destId="{40DB5454-56C9-4CA2-9281-6ED2F3F6435E}" srcOrd="0" destOrd="0" presId="urn:microsoft.com/office/officeart/2005/8/layout/bList2"/>
    <dgm:cxn modelId="{723BB742-1C74-CB4C-9F45-E5C3E9A13E48}" type="presParOf" srcId="{A586096E-9AD3-4DA5-AA50-E4AD24751186}" destId="{D71850E7-B943-4F13-B470-AAE6410D8B46}" srcOrd="1" destOrd="0" presId="urn:microsoft.com/office/officeart/2005/8/layout/bList2"/>
    <dgm:cxn modelId="{9AB33844-CDEE-2643-91AE-3B18C04CF4F2}" type="presParOf" srcId="{A586096E-9AD3-4DA5-AA50-E4AD24751186}" destId="{C1F2FD40-E217-4C63-B040-C9F912F14FEE}" srcOrd="2" destOrd="0" presId="urn:microsoft.com/office/officeart/2005/8/layout/bList2"/>
    <dgm:cxn modelId="{695E6055-5D56-354B-B7FA-4E9AC261784D}" type="presParOf" srcId="{A586096E-9AD3-4DA5-AA50-E4AD24751186}" destId="{E7D40979-8AEA-4836-9F7D-7FC0EC1E82E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5C5265-960B-44E2-80A9-6C68FC484CC1}"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CA"/>
        </a:p>
      </dgm:t>
    </dgm:pt>
    <dgm:pt modelId="{8A81B46B-92A5-4F57-B2E9-28DF69571F45}">
      <dgm:prSet phldrT="[Text]"/>
      <dgm:spPr/>
      <dgm:t>
        <a:bodyPr/>
        <a:lstStyle/>
        <a:p>
          <a:r>
            <a:rPr lang="en-CA" dirty="0" smtClean="0">
              <a:latin typeface="Times" pitchFamily="18" charset="0"/>
              <a:cs typeface="Times" pitchFamily="18" charset="0"/>
            </a:rPr>
            <a:t>Format</a:t>
          </a:r>
          <a:endParaRPr lang="en-CA" dirty="0">
            <a:latin typeface="Times" pitchFamily="18" charset="0"/>
            <a:cs typeface="Times" pitchFamily="18" charset="0"/>
          </a:endParaRPr>
        </a:p>
      </dgm:t>
    </dgm:pt>
    <dgm:pt modelId="{DF3947EE-7398-468F-A83B-A4F375A3EBC2}" type="parTrans" cxnId="{4DD1B8BF-19F8-48DF-BE9F-495C10AEB1D4}">
      <dgm:prSet/>
      <dgm:spPr/>
      <dgm:t>
        <a:bodyPr/>
        <a:lstStyle/>
        <a:p>
          <a:endParaRPr lang="en-CA"/>
        </a:p>
      </dgm:t>
    </dgm:pt>
    <dgm:pt modelId="{0B3914D3-AD51-48AE-81C3-E9A13D671DB1}" type="sibTrans" cxnId="{4DD1B8BF-19F8-48DF-BE9F-495C10AEB1D4}">
      <dgm:prSet/>
      <dgm:spPr/>
      <dgm:t>
        <a:bodyPr/>
        <a:lstStyle/>
        <a:p>
          <a:endParaRPr lang="en-CA"/>
        </a:p>
      </dgm:t>
    </dgm:pt>
    <dgm:pt modelId="{75D093F1-8A29-41CE-98F9-00BE1F743ED5}">
      <dgm:prSet phldrT="[Text]"/>
      <dgm:spPr/>
      <dgm:t>
        <a:bodyPr/>
        <a:lstStyle/>
        <a:p>
          <a:r>
            <a:rPr lang="en-US" dirty="0" smtClean="0">
              <a:latin typeface="Times" pitchFamily="18" charset="0"/>
            </a:rPr>
            <a:t>Small group seminar (sections capped at 27)</a:t>
          </a:r>
          <a:endParaRPr lang="en-CA" dirty="0"/>
        </a:p>
      </dgm:t>
    </dgm:pt>
    <dgm:pt modelId="{A9D14C23-9B28-4D7E-BB1C-E78F9C627EC2}" type="parTrans" cxnId="{1C3D2CD9-8F46-4B26-8139-928692745F65}">
      <dgm:prSet/>
      <dgm:spPr/>
      <dgm:t>
        <a:bodyPr/>
        <a:lstStyle/>
        <a:p>
          <a:endParaRPr lang="en-CA"/>
        </a:p>
      </dgm:t>
    </dgm:pt>
    <dgm:pt modelId="{A79160E8-FA43-424D-8B84-AC1E38E2136B}" type="sibTrans" cxnId="{1C3D2CD9-8F46-4B26-8139-928692745F65}">
      <dgm:prSet/>
      <dgm:spPr/>
      <dgm:t>
        <a:bodyPr/>
        <a:lstStyle/>
        <a:p>
          <a:endParaRPr lang="en-CA"/>
        </a:p>
      </dgm:t>
    </dgm:pt>
    <dgm:pt modelId="{C4C37644-9F50-4B2F-B350-1DA00C40067E}">
      <dgm:prSet phldrT="[Text]"/>
      <dgm:spPr/>
      <dgm:t>
        <a:bodyPr/>
        <a:lstStyle/>
        <a:p>
          <a:r>
            <a:rPr lang="en-CA" dirty="0" smtClean="0">
              <a:latin typeface="Times" pitchFamily="18" charset="0"/>
              <a:cs typeface="Times" pitchFamily="18" charset="0"/>
            </a:rPr>
            <a:t>Themes</a:t>
          </a:r>
          <a:endParaRPr lang="en-CA" dirty="0">
            <a:latin typeface="Times" pitchFamily="18" charset="0"/>
            <a:cs typeface="Times" pitchFamily="18" charset="0"/>
          </a:endParaRPr>
        </a:p>
      </dgm:t>
    </dgm:pt>
    <dgm:pt modelId="{7F9B65E1-FFA0-4079-B4B2-11526CCF13C7}" type="parTrans" cxnId="{AF27BB5E-416B-40BD-B9FC-ABE966BAAB41}">
      <dgm:prSet/>
      <dgm:spPr/>
      <dgm:t>
        <a:bodyPr/>
        <a:lstStyle/>
        <a:p>
          <a:endParaRPr lang="en-CA"/>
        </a:p>
      </dgm:t>
    </dgm:pt>
    <dgm:pt modelId="{6B0CCFD1-F737-4BB3-9096-9670950B3C58}" type="sibTrans" cxnId="{AF27BB5E-416B-40BD-B9FC-ABE966BAAB41}">
      <dgm:prSet/>
      <dgm:spPr/>
      <dgm:t>
        <a:bodyPr/>
        <a:lstStyle/>
        <a:p>
          <a:endParaRPr lang="en-CA"/>
        </a:p>
      </dgm:t>
    </dgm:pt>
    <dgm:pt modelId="{B00EC21C-26E3-4166-8D9C-9D0B82F6018C}">
      <dgm:prSet/>
      <dgm:spPr/>
      <dgm:t>
        <a:bodyPr/>
        <a:lstStyle/>
        <a:p>
          <a:r>
            <a:rPr lang="en-US" dirty="0" smtClean="0">
              <a:latin typeface="Times" pitchFamily="18" charset="0"/>
            </a:rPr>
            <a:t>Nature of Science</a:t>
          </a:r>
          <a:endParaRPr lang="en-CA" dirty="0"/>
        </a:p>
      </dgm:t>
    </dgm:pt>
    <dgm:pt modelId="{38F0A908-DF9C-4146-A1D1-2E15E02EA3D0}" type="parTrans" cxnId="{BCDC95BA-D40F-42FE-895A-59A20DADE795}">
      <dgm:prSet/>
      <dgm:spPr/>
      <dgm:t>
        <a:bodyPr/>
        <a:lstStyle/>
        <a:p>
          <a:endParaRPr lang="en-CA"/>
        </a:p>
      </dgm:t>
    </dgm:pt>
    <dgm:pt modelId="{BEB5FA8E-9212-4824-B50D-64B049F5755F}" type="sibTrans" cxnId="{BCDC95BA-D40F-42FE-895A-59A20DADE795}">
      <dgm:prSet/>
      <dgm:spPr/>
      <dgm:t>
        <a:bodyPr/>
        <a:lstStyle/>
        <a:p>
          <a:endParaRPr lang="en-CA"/>
        </a:p>
      </dgm:t>
    </dgm:pt>
    <dgm:pt modelId="{3E1C3FB7-478A-4AFF-A00B-42B1C2AB7CA6}">
      <dgm:prSet phldrT="[Text]"/>
      <dgm:spPr/>
      <dgm:t>
        <a:bodyPr/>
        <a:lstStyle/>
        <a:p>
          <a:r>
            <a:rPr lang="en-CA" dirty="0" smtClean="0">
              <a:latin typeface="Times" pitchFamily="18" charset="0"/>
              <a:cs typeface="Times" pitchFamily="18" charset="0"/>
            </a:rPr>
            <a:t>Writing</a:t>
          </a:r>
          <a:endParaRPr lang="en-CA" dirty="0">
            <a:latin typeface="Times" pitchFamily="18" charset="0"/>
            <a:cs typeface="Times" pitchFamily="18" charset="0"/>
          </a:endParaRPr>
        </a:p>
      </dgm:t>
    </dgm:pt>
    <dgm:pt modelId="{081D1B58-E5AB-40EC-881C-4712352B2C26}" type="parTrans" cxnId="{34C593FB-6B9D-42B9-874E-79578BB5C0E6}">
      <dgm:prSet/>
      <dgm:spPr/>
      <dgm:t>
        <a:bodyPr/>
        <a:lstStyle/>
        <a:p>
          <a:endParaRPr lang="en-CA"/>
        </a:p>
      </dgm:t>
    </dgm:pt>
    <dgm:pt modelId="{76003540-6A77-4797-B81A-5BEF34DC55D9}" type="sibTrans" cxnId="{34C593FB-6B9D-42B9-874E-79578BB5C0E6}">
      <dgm:prSet/>
      <dgm:spPr/>
      <dgm:t>
        <a:bodyPr/>
        <a:lstStyle/>
        <a:p>
          <a:endParaRPr lang="en-CA"/>
        </a:p>
      </dgm:t>
    </dgm:pt>
    <dgm:pt modelId="{3EC32EF7-624C-4CB3-8C57-3CA351087B38}">
      <dgm:prSet/>
      <dgm:spPr/>
      <dgm:t>
        <a:bodyPr/>
        <a:lstStyle/>
        <a:p>
          <a:r>
            <a:rPr lang="en-US" dirty="0" smtClean="0">
              <a:latin typeface="Times" pitchFamily="18" charset="0"/>
            </a:rPr>
            <a:t>Writing intensive course</a:t>
          </a:r>
        </a:p>
      </dgm:t>
    </dgm:pt>
    <dgm:pt modelId="{69510370-CE96-4A38-9E37-8317BD2798BF}" type="parTrans" cxnId="{9196AA45-78AA-479C-A2C1-5BA3B44B447C}">
      <dgm:prSet/>
      <dgm:spPr/>
      <dgm:t>
        <a:bodyPr/>
        <a:lstStyle/>
        <a:p>
          <a:endParaRPr lang="en-CA"/>
        </a:p>
      </dgm:t>
    </dgm:pt>
    <dgm:pt modelId="{E80C575D-0D67-4678-B445-DAC36BED7669}" type="sibTrans" cxnId="{9196AA45-78AA-479C-A2C1-5BA3B44B447C}">
      <dgm:prSet/>
      <dgm:spPr/>
      <dgm:t>
        <a:bodyPr/>
        <a:lstStyle/>
        <a:p>
          <a:endParaRPr lang="en-CA"/>
        </a:p>
      </dgm:t>
    </dgm:pt>
    <dgm:pt modelId="{D5F85F00-282A-452C-971E-19C7485DA515}">
      <dgm:prSet phldrT="[Text]"/>
      <dgm:spPr/>
      <dgm:t>
        <a:bodyPr/>
        <a:lstStyle/>
        <a:p>
          <a:r>
            <a:rPr lang="en-US" dirty="0" smtClean="0">
              <a:latin typeface="Times" pitchFamily="18" charset="0"/>
            </a:rPr>
            <a:t>50 min sessions (M, W, F)</a:t>
          </a:r>
          <a:endParaRPr lang="en-CA" dirty="0"/>
        </a:p>
      </dgm:t>
    </dgm:pt>
    <dgm:pt modelId="{EB997350-FA42-4933-B667-19371B9E5B16}" type="parTrans" cxnId="{010F1CC7-A530-456B-A6B9-3336EBC1E9E3}">
      <dgm:prSet/>
      <dgm:spPr/>
      <dgm:t>
        <a:bodyPr/>
        <a:lstStyle/>
        <a:p>
          <a:endParaRPr lang="en-CA"/>
        </a:p>
      </dgm:t>
    </dgm:pt>
    <dgm:pt modelId="{6848371B-8A5C-4EFD-A291-4F114501EF71}" type="sibTrans" cxnId="{010F1CC7-A530-456B-A6B9-3336EBC1E9E3}">
      <dgm:prSet/>
      <dgm:spPr/>
      <dgm:t>
        <a:bodyPr/>
        <a:lstStyle/>
        <a:p>
          <a:endParaRPr lang="en-CA"/>
        </a:p>
      </dgm:t>
    </dgm:pt>
    <dgm:pt modelId="{38F8D19F-C0F5-4EA7-B3DB-340157D086E5}">
      <dgm:prSet phldrT="[Text]"/>
      <dgm:spPr/>
      <dgm:t>
        <a:bodyPr/>
        <a:lstStyle/>
        <a:p>
          <a:r>
            <a:rPr lang="en-US" dirty="0" smtClean="0">
              <a:latin typeface="Times" pitchFamily="18" charset="0"/>
            </a:rPr>
            <a:t>All sections merge biweekly for speakers</a:t>
          </a:r>
          <a:endParaRPr lang="en-CA" dirty="0"/>
        </a:p>
      </dgm:t>
    </dgm:pt>
    <dgm:pt modelId="{F9C8929A-9DC1-4328-B658-848B533E1C23}" type="parTrans" cxnId="{8BFEE57C-E4D3-475E-AA9F-5E26F6781532}">
      <dgm:prSet/>
      <dgm:spPr/>
      <dgm:t>
        <a:bodyPr/>
        <a:lstStyle/>
        <a:p>
          <a:endParaRPr lang="en-CA"/>
        </a:p>
      </dgm:t>
    </dgm:pt>
    <dgm:pt modelId="{8C51698A-CC65-4849-AAB3-7A480A66E57C}" type="sibTrans" cxnId="{8BFEE57C-E4D3-475E-AA9F-5E26F6781532}">
      <dgm:prSet/>
      <dgm:spPr/>
      <dgm:t>
        <a:bodyPr/>
        <a:lstStyle/>
        <a:p>
          <a:endParaRPr lang="en-CA"/>
        </a:p>
      </dgm:t>
    </dgm:pt>
    <dgm:pt modelId="{5D76967D-28EC-4214-9F9E-D0A8DAD7F09C}">
      <dgm:prSet/>
      <dgm:spPr/>
      <dgm:t>
        <a:bodyPr/>
        <a:lstStyle/>
        <a:p>
          <a:r>
            <a:rPr lang="en-US" dirty="0" smtClean="0">
              <a:latin typeface="Times" pitchFamily="18" charset="0"/>
            </a:rPr>
            <a:t>Scientific Argumentation &amp; Evidence </a:t>
          </a:r>
          <a:endParaRPr lang="en-US" dirty="0">
            <a:latin typeface="Times" pitchFamily="18" charset="0"/>
          </a:endParaRPr>
        </a:p>
      </dgm:t>
    </dgm:pt>
    <dgm:pt modelId="{1B0036B6-2305-4ECF-9377-CBA1C843404E}" type="parTrans" cxnId="{F3A10478-F55E-4761-9BF7-97F05AE77B4F}">
      <dgm:prSet/>
      <dgm:spPr/>
      <dgm:t>
        <a:bodyPr/>
        <a:lstStyle/>
        <a:p>
          <a:endParaRPr lang="en-CA"/>
        </a:p>
      </dgm:t>
    </dgm:pt>
    <dgm:pt modelId="{DBBC2151-8FD8-447F-8FC3-2F8221EC690C}" type="sibTrans" cxnId="{F3A10478-F55E-4761-9BF7-97F05AE77B4F}">
      <dgm:prSet/>
      <dgm:spPr/>
      <dgm:t>
        <a:bodyPr/>
        <a:lstStyle/>
        <a:p>
          <a:endParaRPr lang="en-CA"/>
        </a:p>
      </dgm:t>
    </dgm:pt>
    <dgm:pt modelId="{DA16F168-97DD-4404-9525-09670FFE2F4F}">
      <dgm:prSet/>
      <dgm:spPr/>
      <dgm:t>
        <a:bodyPr/>
        <a:lstStyle/>
        <a:p>
          <a:r>
            <a:rPr lang="en-US" dirty="0" smtClean="0">
              <a:latin typeface="Times" pitchFamily="18" charset="0"/>
            </a:rPr>
            <a:t>Science &amp; Society</a:t>
          </a:r>
          <a:endParaRPr lang="en-US" dirty="0">
            <a:latin typeface="Times" pitchFamily="18" charset="0"/>
          </a:endParaRPr>
        </a:p>
      </dgm:t>
    </dgm:pt>
    <dgm:pt modelId="{2E99DB99-20FD-4D4A-B65D-112180BA6D56}" type="parTrans" cxnId="{6E863F9B-0997-4B5F-8D4D-911F17BE1232}">
      <dgm:prSet/>
      <dgm:spPr/>
      <dgm:t>
        <a:bodyPr/>
        <a:lstStyle/>
        <a:p>
          <a:endParaRPr lang="en-CA"/>
        </a:p>
      </dgm:t>
    </dgm:pt>
    <dgm:pt modelId="{D3212B89-4A72-4AD9-B26D-DD53D5E4F143}" type="sibTrans" cxnId="{6E863F9B-0997-4B5F-8D4D-911F17BE1232}">
      <dgm:prSet/>
      <dgm:spPr/>
      <dgm:t>
        <a:bodyPr/>
        <a:lstStyle/>
        <a:p>
          <a:endParaRPr lang="en-CA"/>
        </a:p>
      </dgm:t>
    </dgm:pt>
    <dgm:pt modelId="{08C6FCE2-E9A4-486E-9E4D-41577A763008}">
      <dgm:prSet/>
      <dgm:spPr/>
      <dgm:t>
        <a:bodyPr/>
        <a:lstStyle/>
        <a:p>
          <a:r>
            <a:rPr lang="en-US" dirty="0" smtClean="0">
              <a:latin typeface="Times" pitchFamily="18" charset="0"/>
            </a:rPr>
            <a:t> Four in-class essays</a:t>
          </a:r>
        </a:p>
      </dgm:t>
    </dgm:pt>
    <dgm:pt modelId="{67A415AC-8B48-4311-B98F-051A15903915}" type="parTrans" cxnId="{FEBF3A87-9C44-4539-88A9-4B1F9A496ABF}">
      <dgm:prSet/>
      <dgm:spPr/>
      <dgm:t>
        <a:bodyPr/>
        <a:lstStyle/>
        <a:p>
          <a:endParaRPr lang="en-CA"/>
        </a:p>
      </dgm:t>
    </dgm:pt>
    <dgm:pt modelId="{8318657F-3349-4858-8418-460B59F34737}" type="sibTrans" cxnId="{FEBF3A87-9C44-4539-88A9-4B1F9A496ABF}">
      <dgm:prSet/>
      <dgm:spPr/>
      <dgm:t>
        <a:bodyPr/>
        <a:lstStyle/>
        <a:p>
          <a:endParaRPr lang="en-CA"/>
        </a:p>
      </dgm:t>
    </dgm:pt>
    <dgm:pt modelId="{D2F9730A-CC3C-4714-8F4E-7C50B5CFDA6E}">
      <dgm:prSet/>
      <dgm:spPr/>
      <dgm:t>
        <a:bodyPr/>
        <a:lstStyle/>
        <a:p>
          <a:r>
            <a:rPr lang="en-US" dirty="0" smtClean="0">
              <a:latin typeface="Times" pitchFamily="18" charset="0"/>
            </a:rPr>
            <a:t>Term paper (argumentative essay)</a:t>
          </a:r>
        </a:p>
      </dgm:t>
    </dgm:pt>
    <dgm:pt modelId="{D9DAF925-FBF0-48C9-B203-CB13F1BCDF6F}" type="parTrans" cxnId="{F7815087-D80E-4A84-8BF3-51678864CCD7}">
      <dgm:prSet/>
      <dgm:spPr/>
      <dgm:t>
        <a:bodyPr/>
        <a:lstStyle/>
        <a:p>
          <a:endParaRPr lang="en-CA"/>
        </a:p>
      </dgm:t>
    </dgm:pt>
    <dgm:pt modelId="{6A7A6E35-64E9-40D4-9505-0BCEF5327C5F}" type="sibTrans" cxnId="{F7815087-D80E-4A84-8BF3-51678864CCD7}">
      <dgm:prSet/>
      <dgm:spPr/>
      <dgm:t>
        <a:bodyPr/>
        <a:lstStyle/>
        <a:p>
          <a:endParaRPr lang="en-CA"/>
        </a:p>
      </dgm:t>
    </dgm:pt>
    <dgm:pt modelId="{970FA131-0010-433A-8DAA-2182B30BF664}" type="pres">
      <dgm:prSet presAssocID="{695C5265-960B-44E2-80A9-6C68FC484CC1}" presName="linear" presStyleCnt="0">
        <dgm:presLayoutVars>
          <dgm:dir/>
          <dgm:animLvl val="lvl"/>
          <dgm:resizeHandles val="exact"/>
        </dgm:presLayoutVars>
      </dgm:prSet>
      <dgm:spPr/>
      <dgm:t>
        <a:bodyPr/>
        <a:lstStyle/>
        <a:p>
          <a:endParaRPr lang="en-US"/>
        </a:p>
      </dgm:t>
    </dgm:pt>
    <dgm:pt modelId="{1F004AA6-0BEB-4A40-9DEC-BA38ACE1CEFD}" type="pres">
      <dgm:prSet presAssocID="{8A81B46B-92A5-4F57-B2E9-28DF69571F45}" presName="parentLin" presStyleCnt="0"/>
      <dgm:spPr/>
    </dgm:pt>
    <dgm:pt modelId="{F9D5F745-9BEE-439A-95AC-C21F648F1798}" type="pres">
      <dgm:prSet presAssocID="{8A81B46B-92A5-4F57-B2E9-28DF69571F45}" presName="parentLeftMargin" presStyleLbl="node1" presStyleIdx="0" presStyleCnt="3"/>
      <dgm:spPr/>
      <dgm:t>
        <a:bodyPr/>
        <a:lstStyle/>
        <a:p>
          <a:endParaRPr lang="en-US"/>
        </a:p>
      </dgm:t>
    </dgm:pt>
    <dgm:pt modelId="{27DC2082-E3FE-46B1-9951-865FA45A04D8}" type="pres">
      <dgm:prSet presAssocID="{8A81B46B-92A5-4F57-B2E9-28DF69571F45}" presName="parentText" presStyleLbl="node1" presStyleIdx="0" presStyleCnt="3" custScaleX="49034" custLinFactX="-2269" custLinFactNeighborX="-100000">
        <dgm:presLayoutVars>
          <dgm:chMax val="0"/>
          <dgm:bulletEnabled val="1"/>
        </dgm:presLayoutVars>
      </dgm:prSet>
      <dgm:spPr/>
      <dgm:t>
        <a:bodyPr/>
        <a:lstStyle/>
        <a:p>
          <a:endParaRPr lang="en-US"/>
        </a:p>
      </dgm:t>
    </dgm:pt>
    <dgm:pt modelId="{EB28BCD8-3148-45C2-8FBB-59480E240CAB}" type="pres">
      <dgm:prSet presAssocID="{8A81B46B-92A5-4F57-B2E9-28DF69571F45}" presName="negativeSpace" presStyleCnt="0"/>
      <dgm:spPr/>
    </dgm:pt>
    <dgm:pt modelId="{0A215AAA-1332-4544-976F-E11A3C023D82}" type="pres">
      <dgm:prSet presAssocID="{8A81B46B-92A5-4F57-B2E9-28DF69571F45}" presName="childText" presStyleLbl="conFgAcc1" presStyleIdx="0" presStyleCnt="3">
        <dgm:presLayoutVars>
          <dgm:bulletEnabled val="1"/>
        </dgm:presLayoutVars>
      </dgm:prSet>
      <dgm:spPr/>
      <dgm:t>
        <a:bodyPr/>
        <a:lstStyle/>
        <a:p>
          <a:endParaRPr lang="en-US"/>
        </a:p>
      </dgm:t>
    </dgm:pt>
    <dgm:pt modelId="{6B5B33C3-A13A-4B89-AE02-8552DD3A88AA}" type="pres">
      <dgm:prSet presAssocID="{0B3914D3-AD51-48AE-81C3-E9A13D671DB1}" presName="spaceBetweenRectangles" presStyleCnt="0"/>
      <dgm:spPr/>
    </dgm:pt>
    <dgm:pt modelId="{8EAFA399-5AE7-4C03-ACEF-57B76D3B8E97}" type="pres">
      <dgm:prSet presAssocID="{C4C37644-9F50-4B2F-B350-1DA00C40067E}" presName="parentLin" presStyleCnt="0"/>
      <dgm:spPr/>
    </dgm:pt>
    <dgm:pt modelId="{52A7B47E-3946-4819-9205-A76CF5219F07}" type="pres">
      <dgm:prSet presAssocID="{C4C37644-9F50-4B2F-B350-1DA00C40067E}" presName="parentLeftMargin" presStyleLbl="node1" presStyleIdx="0" presStyleCnt="3"/>
      <dgm:spPr/>
      <dgm:t>
        <a:bodyPr/>
        <a:lstStyle/>
        <a:p>
          <a:endParaRPr lang="en-US"/>
        </a:p>
      </dgm:t>
    </dgm:pt>
    <dgm:pt modelId="{E3975540-073A-4CFB-A26A-94B439E6FA73}" type="pres">
      <dgm:prSet presAssocID="{C4C37644-9F50-4B2F-B350-1DA00C40067E}" presName="parentText" presStyleLbl="node1" presStyleIdx="1" presStyleCnt="3" custScaleX="49034" custLinFactX="-2269" custLinFactNeighborX="-100000">
        <dgm:presLayoutVars>
          <dgm:chMax val="0"/>
          <dgm:bulletEnabled val="1"/>
        </dgm:presLayoutVars>
      </dgm:prSet>
      <dgm:spPr/>
      <dgm:t>
        <a:bodyPr/>
        <a:lstStyle/>
        <a:p>
          <a:endParaRPr lang="en-US"/>
        </a:p>
      </dgm:t>
    </dgm:pt>
    <dgm:pt modelId="{BBD35D2F-6DE3-495A-BFF3-6C5B45CE8216}" type="pres">
      <dgm:prSet presAssocID="{C4C37644-9F50-4B2F-B350-1DA00C40067E}" presName="negativeSpace" presStyleCnt="0"/>
      <dgm:spPr/>
    </dgm:pt>
    <dgm:pt modelId="{A46D6CE9-CBDE-4B7E-9313-3DAAF357FC4C}" type="pres">
      <dgm:prSet presAssocID="{C4C37644-9F50-4B2F-B350-1DA00C40067E}" presName="childText" presStyleLbl="conFgAcc1" presStyleIdx="1" presStyleCnt="3">
        <dgm:presLayoutVars>
          <dgm:bulletEnabled val="1"/>
        </dgm:presLayoutVars>
      </dgm:prSet>
      <dgm:spPr/>
      <dgm:t>
        <a:bodyPr/>
        <a:lstStyle/>
        <a:p>
          <a:endParaRPr lang="en-US"/>
        </a:p>
      </dgm:t>
    </dgm:pt>
    <dgm:pt modelId="{BF6D21E7-FC8B-45B0-9553-FD52DE49D91F}" type="pres">
      <dgm:prSet presAssocID="{6B0CCFD1-F737-4BB3-9096-9670950B3C58}" presName="spaceBetweenRectangles" presStyleCnt="0"/>
      <dgm:spPr/>
    </dgm:pt>
    <dgm:pt modelId="{03FF4803-167D-459C-A02D-1D7D78C4F7EC}" type="pres">
      <dgm:prSet presAssocID="{3E1C3FB7-478A-4AFF-A00B-42B1C2AB7CA6}" presName="parentLin" presStyleCnt="0"/>
      <dgm:spPr/>
    </dgm:pt>
    <dgm:pt modelId="{AC6F9665-C7E1-451D-BEB1-1B6128460ABF}" type="pres">
      <dgm:prSet presAssocID="{3E1C3FB7-478A-4AFF-A00B-42B1C2AB7CA6}" presName="parentLeftMargin" presStyleLbl="node1" presStyleIdx="1" presStyleCnt="3"/>
      <dgm:spPr/>
      <dgm:t>
        <a:bodyPr/>
        <a:lstStyle/>
        <a:p>
          <a:endParaRPr lang="en-US"/>
        </a:p>
      </dgm:t>
    </dgm:pt>
    <dgm:pt modelId="{DC06A2DD-403A-4602-8303-62D3F42486A4}" type="pres">
      <dgm:prSet presAssocID="{3E1C3FB7-478A-4AFF-A00B-42B1C2AB7CA6}" presName="parentText" presStyleLbl="node1" presStyleIdx="2" presStyleCnt="3" custScaleX="49034" custLinFactX="-2269" custLinFactNeighborX="-100000">
        <dgm:presLayoutVars>
          <dgm:chMax val="0"/>
          <dgm:bulletEnabled val="1"/>
        </dgm:presLayoutVars>
      </dgm:prSet>
      <dgm:spPr/>
      <dgm:t>
        <a:bodyPr/>
        <a:lstStyle/>
        <a:p>
          <a:endParaRPr lang="en-US"/>
        </a:p>
      </dgm:t>
    </dgm:pt>
    <dgm:pt modelId="{6EA0224B-6405-4375-93D7-B3455106B551}" type="pres">
      <dgm:prSet presAssocID="{3E1C3FB7-478A-4AFF-A00B-42B1C2AB7CA6}" presName="negativeSpace" presStyleCnt="0"/>
      <dgm:spPr/>
    </dgm:pt>
    <dgm:pt modelId="{C3E27DEB-E9FA-4120-A904-3E4FAED068EF}" type="pres">
      <dgm:prSet presAssocID="{3E1C3FB7-478A-4AFF-A00B-42B1C2AB7CA6}" presName="childText" presStyleLbl="conFgAcc1" presStyleIdx="2" presStyleCnt="3">
        <dgm:presLayoutVars>
          <dgm:bulletEnabled val="1"/>
        </dgm:presLayoutVars>
      </dgm:prSet>
      <dgm:spPr/>
      <dgm:t>
        <a:bodyPr/>
        <a:lstStyle/>
        <a:p>
          <a:endParaRPr lang="en-US"/>
        </a:p>
      </dgm:t>
    </dgm:pt>
  </dgm:ptLst>
  <dgm:cxnLst>
    <dgm:cxn modelId="{4C470971-F56F-B140-9436-3E9D2E73928F}" type="presOf" srcId="{B00EC21C-26E3-4166-8D9C-9D0B82F6018C}" destId="{A46D6CE9-CBDE-4B7E-9313-3DAAF357FC4C}" srcOrd="0" destOrd="0" presId="urn:microsoft.com/office/officeart/2005/8/layout/list1"/>
    <dgm:cxn modelId="{1C3D2CD9-8F46-4B26-8139-928692745F65}" srcId="{8A81B46B-92A5-4F57-B2E9-28DF69571F45}" destId="{75D093F1-8A29-41CE-98F9-00BE1F743ED5}" srcOrd="0" destOrd="0" parTransId="{A9D14C23-9B28-4D7E-BB1C-E78F9C627EC2}" sibTransId="{A79160E8-FA43-424D-8B84-AC1E38E2136B}"/>
    <dgm:cxn modelId="{AF27BB5E-416B-40BD-B9FC-ABE966BAAB41}" srcId="{695C5265-960B-44E2-80A9-6C68FC484CC1}" destId="{C4C37644-9F50-4B2F-B350-1DA00C40067E}" srcOrd="1" destOrd="0" parTransId="{7F9B65E1-FFA0-4079-B4B2-11526CCF13C7}" sibTransId="{6B0CCFD1-F737-4BB3-9096-9670950B3C58}"/>
    <dgm:cxn modelId="{74197143-9211-4748-92B9-FF2B4B66AF33}" type="presOf" srcId="{8A81B46B-92A5-4F57-B2E9-28DF69571F45}" destId="{F9D5F745-9BEE-439A-95AC-C21F648F1798}" srcOrd="0" destOrd="0" presId="urn:microsoft.com/office/officeart/2005/8/layout/list1"/>
    <dgm:cxn modelId="{010F1CC7-A530-456B-A6B9-3336EBC1E9E3}" srcId="{8A81B46B-92A5-4F57-B2E9-28DF69571F45}" destId="{D5F85F00-282A-452C-971E-19C7485DA515}" srcOrd="1" destOrd="0" parTransId="{EB997350-FA42-4933-B667-19371B9E5B16}" sibTransId="{6848371B-8A5C-4EFD-A291-4F114501EF71}"/>
    <dgm:cxn modelId="{338EBCC4-09B3-BE46-BD9E-808CD1BE3EC3}" type="presOf" srcId="{75D093F1-8A29-41CE-98F9-00BE1F743ED5}" destId="{0A215AAA-1332-4544-976F-E11A3C023D82}" srcOrd="0" destOrd="0" presId="urn:microsoft.com/office/officeart/2005/8/layout/list1"/>
    <dgm:cxn modelId="{34C593FB-6B9D-42B9-874E-79578BB5C0E6}" srcId="{695C5265-960B-44E2-80A9-6C68FC484CC1}" destId="{3E1C3FB7-478A-4AFF-A00B-42B1C2AB7CA6}" srcOrd="2" destOrd="0" parTransId="{081D1B58-E5AB-40EC-881C-4712352B2C26}" sibTransId="{76003540-6A77-4797-B81A-5BEF34DC55D9}"/>
    <dgm:cxn modelId="{D43367BE-1CE6-0441-9096-8C50D54BBA67}" type="presOf" srcId="{3EC32EF7-624C-4CB3-8C57-3CA351087B38}" destId="{C3E27DEB-E9FA-4120-A904-3E4FAED068EF}" srcOrd="0" destOrd="0" presId="urn:microsoft.com/office/officeart/2005/8/layout/list1"/>
    <dgm:cxn modelId="{F3A10478-F55E-4761-9BF7-97F05AE77B4F}" srcId="{C4C37644-9F50-4B2F-B350-1DA00C40067E}" destId="{5D76967D-28EC-4214-9F9E-D0A8DAD7F09C}" srcOrd="1" destOrd="0" parTransId="{1B0036B6-2305-4ECF-9377-CBA1C843404E}" sibTransId="{DBBC2151-8FD8-447F-8FC3-2F8221EC690C}"/>
    <dgm:cxn modelId="{DE0343EF-F013-A34E-A70E-C78B8999A614}" type="presOf" srcId="{D5F85F00-282A-452C-971E-19C7485DA515}" destId="{0A215AAA-1332-4544-976F-E11A3C023D82}" srcOrd="0" destOrd="1" presId="urn:microsoft.com/office/officeart/2005/8/layout/list1"/>
    <dgm:cxn modelId="{A0DB35F0-AB2F-B949-93BE-CC3FEF929072}" type="presOf" srcId="{D2F9730A-CC3C-4714-8F4E-7C50B5CFDA6E}" destId="{C3E27DEB-E9FA-4120-A904-3E4FAED068EF}" srcOrd="0" destOrd="2" presId="urn:microsoft.com/office/officeart/2005/8/layout/list1"/>
    <dgm:cxn modelId="{F7815087-D80E-4A84-8BF3-51678864CCD7}" srcId="{3E1C3FB7-478A-4AFF-A00B-42B1C2AB7CA6}" destId="{D2F9730A-CC3C-4714-8F4E-7C50B5CFDA6E}" srcOrd="2" destOrd="0" parTransId="{D9DAF925-FBF0-48C9-B203-CB13F1BCDF6F}" sibTransId="{6A7A6E35-64E9-40D4-9505-0BCEF5327C5F}"/>
    <dgm:cxn modelId="{FEBF3A87-9C44-4539-88A9-4B1F9A496ABF}" srcId="{3E1C3FB7-478A-4AFF-A00B-42B1C2AB7CA6}" destId="{08C6FCE2-E9A4-486E-9E4D-41577A763008}" srcOrd="1" destOrd="0" parTransId="{67A415AC-8B48-4311-B98F-051A15903915}" sibTransId="{8318657F-3349-4858-8418-460B59F34737}"/>
    <dgm:cxn modelId="{2AD7E335-F8D4-BE46-8E98-6D28E45BBCBF}" type="presOf" srcId="{DA16F168-97DD-4404-9525-09670FFE2F4F}" destId="{A46D6CE9-CBDE-4B7E-9313-3DAAF357FC4C}" srcOrd="0" destOrd="2" presId="urn:microsoft.com/office/officeart/2005/8/layout/list1"/>
    <dgm:cxn modelId="{473D2EE7-538A-1147-8432-872F36E7BFB0}" type="presOf" srcId="{3E1C3FB7-478A-4AFF-A00B-42B1C2AB7CA6}" destId="{DC06A2DD-403A-4602-8303-62D3F42486A4}" srcOrd="1" destOrd="0" presId="urn:microsoft.com/office/officeart/2005/8/layout/list1"/>
    <dgm:cxn modelId="{8BFEE57C-E4D3-475E-AA9F-5E26F6781532}" srcId="{8A81B46B-92A5-4F57-B2E9-28DF69571F45}" destId="{38F8D19F-C0F5-4EA7-B3DB-340157D086E5}" srcOrd="2" destOrd="0" parTransId="{F9C8929A-9DC1-4328-B658-848B533E1C23}" sibTransId="{8C51698A-CC65-4849-AAB3-7A480A66E57C}"/>
    <dgm:cxn modelId="{9196AA45-78AA-479C-A2C1-5BA3B44B447C}" srcId="{3E1C3FB7-478A-4AFF-A00B-42B1C2AB7CA6}" destId="{3EC32EF7-624C-4CB3-8C57-3CA351087B38}" srcOrd="0" destOrd="0" parTransId="{69510370-CE96-4A38-9E37-8317BD2798BF}" sibTransId="{E80C575D-0D67-4678-B445-DAC36BED7669}"/>
    <dgm:cxn modelId="{BCDC95BA-D40F-42FE-895A-59A20DADE795}" srcId="{C4C37644-9F50-4B2F-B350-1DA00C40067E}" destId="{B00EC21C-26E3-4166-8D9C-9D0B82F6018C}" srcOrd="0" destOrd="0" parTransId="{38F0A908-DF9C-4146-A1D1-2E15E02EA3D0}" sibTransId="{BEB5FA8E-9212-4824-B50D-64B049F5755F}"/>
    <dgm:cxn modelId="{FFD766FE-3EA9-5941-A038-5BDF4714D275}" type="presOf" srcId="{C4C37644-9F50-4B2F-B350-1DA00C40067E}" destId="{E3975540-073A-4CFB-A26A-94B439E6FA73}" srcOrd="1" destOrd="0" presId="urn:microsoft.com/office/officeart/2005/8/layout/list1"/>
    <dgm:cxn modelId="{2677C82A-7ECD-3E40-896B-2AC39854337F}" type="presOf" srcId="{5D76967D-28EC-4214-9F9E-D0A8DAD7F09C}" destId="{A46D6CE9-CBDE-4B7E-9313-3DAAF357FC4C}" srcOrd="0" destOrd="1" presId="urn:microsoft.com/office/officeart/2005/8/layout/list1"/>
    <dgm:cxn modelId="{3B73BCCE-5910-B24A-A953-65A887005029}" type="presOf" srcId="{C4C37644-9F50-4B2F-B350-1DA00C40067E}" destId="{52A7B47E-3946-4819-9205-A76CF5219F07}" srcOrd="0" destOrd="0" presId="urn:microsoft.com/office/officeart/2005/8/layout/list1"/>
    <dgm:cxn modelId="{16DBCC4C-3DE0-3F43-A330-70A9AE1A1546}" type="presOf" srcId="{08C6FCE2-E9A4-486E-9E4D-41577A763008}" destId="{C3E27DEB-E9FA-4120-A904-3E4FAED068EF}" srcOrd="0" destOrd="1" presId="urn:microsoft.com/office/officeart/2005/8/layout/list1"/>
    <dgm:cxn modelId="{4DD1B8BF-19F8-48DF-BE9F-495C10AEB1D4}" srcId="{695C5265-960B-44E2-80A9-6C68FC484CC1}" destId="{8A81B46B-92A5-4F57-B2E9-28DF69571F45}" srcOrd="0" destOrd="0" parTransId="{DF3947EE-7398-468F-A83B-A4F375A3EBC2}" sibTransId="{0B3914D3-AD51-48AE-81C3-E9A13D671DB1}"/>
    <dgm:cxn modelId="{6E863F9B-0997-4B5F-8D4D-911F17BE1232}" srcId="{C4C37644-9F50-4B2F-B350-1DA00C40067E}" destId="{DA16F168-97DD-4404-9525-09670FFE2F4F}" srcOrd="2" destOrd="0" parTransId="{2E99DB99-20FD-4D4A-B65D-112180BA6D56}" sibTransId="{D3212B89-4A72-4AD9-B26D-DD53D5E4F143}"/>
    <dgm:cxn modelId="{57134A9B-D524-E242-AB66-23975EF96368}" type="presOf" srcId="{38F8D19F-C0F5-4EA7-B3DB-340157D086E5}" destId="{0A215AAA-1332-4544-976F-E11A3C023D82}" srcOrd="0" destOrd="2" presId="urn:microsoft.com/office/officeart/2005/8/layout/list1"/>
    <dgm:cxn modelId="{01DAD03E-505C-964C-A382-0C573AB684ED}" type="presOf" srcId="{695C5265-960B-44E2-80A9-6C68FC484CC1}" destId="{970FA131-0010-433A-8DAA-2182B30BF664}" srcOrd="0" destOrd="0" presId="urn:microsoft.com/office/officeart/2005/8/layout/list1"/>
    <dgm:cxn modelId="{C326311C-26EE-B049-B905-2D1B4076B207}" type="presOf" srcId="{3E1C3FB7-478A-4AFF-A00B-42B1C2AB7CA6}" destId="{AC6F9665-C7E1-451D-BEB1-1B6128460ABF}" srcOrd="0" destOrd="0" presId="urn:microsoft.com/office/officeart/2005/8/layout/list1"/>
    <dgm:cxn modelId="{0D9E581B-8D82-3749-B3DA-D78CAB9FD9A6}" type="presOf" srcId="{8A81B46B-92A5-4F57-B2E9-28DF69571F45}" destId="{27DC2082-E3FE-46B1-9951-865FA45A04D8}" srcOrd="1" destOrd="0" presId="urn:microsoft.com/office/officeart/2005/8/layout/list1"/>
    <dgm:cxn modelId="{8946A3FA-6B8A-0C4E-992C-E25F53BA5B95}" type="presParOf" srcId="{970FA131-0010-433A-8DAA-2182B30BF664}" destId="{1F004AA6-0BEB-4A40-9DEC-BA38ACE1CEFD}" srcOrd="0" destOrd="0" presId="urn:microsoft.com/office/officeart/2005/8/layout/list1"/>
    <dgm:cxn modelId="{81406902-A3E8-DC40-8E2C-0E449DC7C58F}" type="presParOf" srcId="{1F004AA6-0BEB-4A40-9DEC-BA38ACE1CEFD}" destId="{F9D5F745-9BEE-439A-95AC-C21F648F1798}" srcOrd="0" destOrd="0" presId="urn:microsoft.com/office/officeart/2005/8/layout/list1"/>
    <dgm:cxn modelId="{0902F00B-8166-A942-8657-0C293455CAD0}" type="presParOf" srcId="{1F004AA6-0BEB-4A40-9DEC-BA38ACE1CEFD}" destId="{27DC2082-E3FE-46B1-9951-865FA45A04D8}" srcOrd="1" destOrd="0" presId="urn:microsoft.com/office/officeart/2005/8/layout/list1"/>
    <dgm:cxn modelId="{306BCA65-D912-6A4B-9043-17CBB795B953}" type="presParOf" srcId="{970FA131-0010-433A-8DAA-2182B30BF664}" destId="{EB28BCD8-3148-45C2-8FBB-59480E240CAB}" srcOrd="1" destOrd="0" presId="urn:microsoft.com/office/officeart/2005/8/layout/list1"/>
    <dgm:cxn modelId="{3AB33F28-96F8-F34B-B953-EF0B5C415393}" type="presParOf" srcId="{970FA131-0010-433A-8DAA-2182B30BF664}" destId="{0A215AAA-1332-4544-976F-E11A3C023D82}" srcOrd="2" destOrd="0" presId="urn:microsoft.com/office/officeart/2005/8/layout/list1"/>
    <dgm:cxn modelId="{7E04A775-2C5F-B146-95BF-ADCA1B896711}" type="presParOf" srcId="{970FA131-0010-433A-8DAA-2182B30BF664}" destId="{6B5B33C3-A13A-4B89-AE02-8552DD3A88AA}" srcOrd="3" destOrd="0" presId="urn:microsoft.com/office/officeart/2005/8/layout/list1"/>
    <dgm:cxn modelId="{6D028F37-8D82-2347-BD47-E5DC5F032573}" type="presParOf" srcId="{970FA131-0010-433A-8DAA-2182B30BF664}" destId="{8EAFA399-5AE7-4C03-ACEF-57B76D3B8E97}" srcOrd="4" destOrd="0" presId="urn:microsoft.com/office/officeart/2005/8/layout/list1"/>
    <dgm:cxn modelId="{A64DEC2F-1210-0148-90F6-5346EED709E0}" type="presParOf" srcId="{8EAFA399-5AE7-4C03-ACEF-57B76D3B8E97}" destId="{52A7B47E-3946-4819-9205-A76CF5219F07}" srcOrd="0" destOrd="0" presId="urn:microsoft.com/office/officeart/2005/8/layout/list1"/>
    <dgm:cxn modelId="{724C1A00-6FC3-F144-B90F-53D7615A1656}" type="presParOf" srcId="{8EAFA399-5AE7-4C03-ACEF-57B76D3B8E97}" destId="{E3975540-073A-4CFB-A26A-94B439E6FA73}" srcOrd="1" destOrd="0" presId="urn:microsoft.com/office/officeart/2005/8/layout/list1"/>
    <dgm:cxn modelId="{6F1C3AC9-BEDB-8D42-B56A-576E37972962}" type="presParOf" srcId="{970FA131-0010-433A-8DAA-2182B30BF664}" destId="{BBD35D2F-6DE3-495A-BFF3-6C5B45CE8216}" srcOrd="5" destOrd="0" presId="urn:microsoft.com/office/officeart/2005/8/layout/list1"/>
    <dgm:cxn modelId="{1E69DF70-C562-874E-A6F4-CCA66845331A}" type="presParOf" srcId="{970FA131-0010-433A-8DAA-2182B30BF664}" destId="{A46D6CE9-CBDE-4B7E-9313-3DAAF357FC4C}" srcOrd="6" destOrd="0" presId="urn:microsoft.com/office/officeart/2005/8/layout/list1"/>
    <dgm:cxn modelId="{8CAC2082-7EAB-844D-BC53-9A1083DE9AC7}" type="presParOf" srcId="{970FA131-0010-433A-8DAA-2182B30BF664}" destId="{BF6D21E7-FC8B-45B0-9553-FD52DE49D91F}" srcOrd="7" destOrd="0" presId="urn:microsoft.com/office/officeart/2005/8/layout/list1"/>
    <dgm:cxn modelId="{194092A8-ADEF-D745-AEB8-B20C6CD11241}" type="presParOf" srcId="{970FA131-0010-433A-8DAA-2182B30BF664}" destId="{03FF4803-167D-459C-A02D-1D7D78C4F7EC}" srcOrd="8" destOrd="0" presId="urn:microsoft.com/office/officeart/2005/8/layout/list1"/>
    <dgm:cxn modelId="{2B812FF8-FDBC-BE4A-A1E2-FBE1C75E974D}" type="presParOf" srcId="{03FF4803-167D-459C-A02D-1D7D78C4F7EC}" destId="{AC6F9665-C7E1-451D-BEB1-1B6128460ABF}" srcOrd="0" destOrd="0" presId="urn:microsoft.com/office/officeart/2005/8/layout/list1"/>
    <dgm:cxn modelId="{3AD6B94B-9B5E-D34E-9DE9-FD23A62BB570}" type="presParOf" srcId="{03FF4803-167D-459C-A02D-1D7D78C4F7EC}" destId="{DC06A2DD-403A-4602-8303-62D3F42486A4}" srcOrd="1" destOrd="0" presId="urn:microsoft.com/office/officeart/2005/8/layout/list1"/>
    <dgm:cxn modelId="{74BFF5B3-B516-DE49-A4F4-25B2979886BC}" type="presParOf" srcId="{970FA131-0010-433A-8DAA-2182B30BF664}" destId="{6EA0224B-6405-4375-93D7-B3455106B551}" srcOrd="9" destOrd="0" presId="urn:microsoft.com/office/officeart/2005/8/layout/list1"/>
    <dgm:cxn modelId="{40D7991D-19E0-F34B-8FB4-87CB2FE5D43E}" type="presParOf" srcId="{970FA131-0010-433A-8DAA-2182B30BF664}" destId="{C3E27DEB-E9FA-4120-A904-3E4FAED068EF}"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1629B0-A697-4E2E-903B-78867C2815F6}" type="doc">
      <dgm:prSet loTypeId="urn:microsoft.com/office/officeart/2005/8/layout/vList3#1" loCatId="list" qsTypeId="urn:microsoft.com/office/officeart/2005/8/quickstyle/3d1" qsCatId="3D" csTypeId="urn:microsoft.com/office/officeart/2005/8/colors/accent1_2" csCatId="accent1" phldr="1"/>
      <dgm:spPr/>
    </dgm:pt>
    <dgm:pt modelId="{9EBE343D-131D-40E6-8EB7-B8AC23B4C5A8}">
      <dgm:prSet phldrT="[Text]"/>
      <dgm:spPr/>
      <dgm:t>
        <a:bodyPr/>
        <a:lstStyle/>
        <a:p>
          <a:r>
            <a:rPr lang="en-US" dirty="0" smtClean="0">
              <a:latin typeface="Times" pitchFamily="18" charset="0"/>
            </a:rPr>
            <a:t>How do you prepare students to provide useful feedback?</a:t>
          </a:r>
          <a:endParaRPr lang="en-CA" dirty="0"/>
        </a:p>
      </dgm:t>
    </dgm:pt>
    <dgm:pt modelId="{3013E178-BA8C-4DF0-8552-C5BE0185C247}" type="parTrans" cxnId="{02509CBC-15BE-4410-B6AC-85352513231B}">
      <dgm:prSet/>
      <dgm:spPr/>
      <dgm:t>
        <a:bodyPr/>
        <a:lstStyle/>
        <a:p>
          <a:endParaRPr lang="en-CA"/>
        </a:p>
      </dgm:t>
    </dgm:pt>
    <dgm:pt modelId="{EA831260-0E76-4F7C-8E0A-0AB60DE64CBB}" type="sibTrans" cxnId="{02509CBC-15BE-4410-B6AC-85352513231B}">
      <dgm:prSet/>
      <dgm:spPr/>
      <dgm:t>
        <a:bodyPr/>
        <a:lstStyle/>
        <a:p>
          <a:endParaRPr lang="en-CA"/>
        </a:p>
      </dgm:t>
    </dgm:pt>
    <dgm:pt modelId="{04785F76-DA5F-4CAF-8C5A-5F4AF801B580}">
      <dgm:prSet/>
      <dgm:spPr/>
      <dgm:t>
        <a:bodyPr/>
        <a:lstStyle/>
        <a:p>
          <a:r>
            <a:rPr lang="en-US" dirty="0" smtClean="0">
              <a:latin typeface="Times" pitchFamily="18" charset="0"/>
            </a:rPr>
            <a:t>How can we encourage students to use peer feedback?</a:t>
          </a:r>
        </a:p>
      </dgm:t>
    </dgm:pt>
    <dgm:pt modelId="{54AEFA0E-D5AB-46DA-92B6-2349B43D39E5}" type="parTrans" cxnId="{1BAF06EE-76F6-47AA-A6D3-D72EA10C1AC8}">
      <dgm:prSet/>
      <dgm:spPr/>
      <dgm:t>
        <a:bodyPr/>
        <a:lstStyle/>
        <a:p>
          <a:endParaRPr lang="en-CA"/>
        </a:p>
      </dgm:t>
    </dgm:pt>
    <dgm:pt modelId="{17F5245B-A8FE-4B4D-BFEA-C015402FAA28}" type="sibTrans" cxnId="{1BAF06EE-76F6-47AA-A6D3-D72EA10C1AC8}">
      <dgm:prSet/>
      <dgm:spPr/>
      <dgm:t>
        <a:bodyPr/>
        <a:lstStyle/>
        <a:p>
          <a:endParaRPr lang="en-CA"/>
        </a:p>
      </dgm:t>
    </dgm:pt>
    <dgm:pt modelId="{A45A79EE-1663-45FF-985F-D6BCA0DE4AF0}" type="pres">
      <dgm:prSet presAssocID="{DA1629B0-A697-4E2E-903B-78867C2815F6}" presName="linearFlow" presStyleCnt="0">
        <dgm:presLayoutVars>
          <dgm:dir/>
          <dgm:resizeHandles val="exact"/>
        </dgm:presLayoutVars>
      </dgm:prSet>
      <dgm:spPr/>
    </dgm:pt>
    <dgm:pt modelId="{80174AC3-56EC-4283-B9B0-00D33D66D512}" type="pres">
      <dgm:prSet presAssocID="{9EBE343D-131D-40E6-8EB7-B8AC23B4C5A8}" presName="composite" presStyleCnt="0"/>
      <dgm:spPr/>
    </dgm:pt>
    <dgm:pt modelId="{B59B9484-218E-46A9-8ECE-26EBFAEC750C}" type="pres">
      <dgm:prSet presAssocID="{9EBE343D-131D-40E6-8EB7-B8AC23B4C5A8}" presName="imgShp" presStyleLbl="fgImgPlace1" presStyleIdx="0" presStyleCnt="2" custLinFactNeighborX="-21924" custLinFactNeighborY="9396"/>
      <dgm:spPr>
        <a:gradFill flip="none" rotWithShape="0">
          <a:gsLst>
            <a:gs pos="0">
              <a:schemeClr val="bg2"/>
            </a:gs>
            <a:gs pos="0">
              <a:schemeClr val="bg1">
                <a:lumMod val="85000"/>
              </a:schemeClr>
            </a:gs>
          </a:gsLst>
          <a:lin ang="2700000" scaled="1"/>
          <a:tileRect/>
        </a:gradFill>
      </dgm:spPr>
    </dgm:pt>
    <dgm:pt modelId="{88003EF2-0681-46BB-A29F-7D5CEAACB7C1}" type="pres">
      <dgm:prSet presAssocID="{9EBE343D-131D-40E6-8EB7-B8AC23B4C5A8}" presName="txShp" presStyleLbl="node1" presStyleIdx="0" presStyleCnt="2" custScaleX="117629" custScaleY="80374" custLinFactNeighborY="9396">
        <dgm:presLayoutVars>
          <dgm:bulletEnabled val="1"/>
        </dgm:presLayoutVars>
      </dgm:prSet>
      <dgm:spPr/>
      <dgm:t>
        <a:bodyPr/>
        <a:lstStyle/>
        <a:p>
          <a:endParaRPr lang="en-CA"/>
        </a:p>
      </dgm:t>
    </dgm:pt>
    <dgm:pt modelId="{6AA5306A-731C-44DC-A182-45E1D5CB328A}" type="pres">
      <dgm:prSet presAssocID="{EA831260-0E76-4F7C-8E0A-0AB60DE64CBB}" presName="spacing" presStyleCnt="0"/>
      <dgm:spPr/>
    </dgm:pt>
    <dgm:pt modelId="{6B7BAB39-0C06-4AF0-B861-749DEC079782}" type="pres">
      <dgm:prSet presAssocID="{04785F76-DA5F-4CAF-8C5A-5F4AF801B580}" presName="composite" presStyleCnt="0"/>
      <dgm:spPr/>
    </dgm:pt>
    <dgm:pt modelId="{4DBB5D1B-E771-4F4D-B8A6-FD6BB3F25E8C}" type="pres">
      <dgm:prSet presAssocID="{04785F76-DA5F-4CAF-8C5A-5F4AF801B580}" presName="imgShp" presStyleLbl="fgImgPlace1" presStyleIdx="1" presStyleCnt="2" custLinFactNeighborX="-21924"/>
      <dgm:spPr>
        <a:gradFill rotWithShape="0">
          <a:gsLst>
            <a:gs pos="0">
              <a:schemeClr val="bg2"/>
            </a:gs>
            <a:gs pos="55000">
              <a:schemeClr val="bg2"/>
            </a:gs>
          </a:gsLst>
          <a:lin ang="2700000" scaled="0"/>
        </a:gradFill>
      </dgm:spPr>
    </dgm:pt>
    <dgm:pt modelId="{195DEE73-C34E-4886-B7BC-0429315B84D3}" type="pres">
      <dgm:prSet presAssocID="{04785F76-DA5F-4CAF-8C5A-5F4AF801B580}" presName="txShp" presStyleLbl="node1" presStyleIdx="1" presStyleCnt="2" custScaleX="120477" custScaleY="82380">
        <dgm:presLayoutVars>
          <dgm:bulletEnabled val="1"/>
        </dgm:presLayoutVars>
      </dgm:prSet>
      <dgm:spPr/>
      <dgm:t>
        <a:bodyPr/>
        <a:lstStyle/>
        <a:p>
          <a:endParaRPr lang="en-CA"/>
        </a:p>
      </dgm:t>
    </dgm:pt>
  </dgm:ptLst>
  <dgm:cxnLst>
    <dgm:cxn modelId="{8BC9D633-2E79-DC43-AD25-205848C9B7DB}" type="presOf" srcId="{04785F76-DA5F-4CAF-8C5A-5F4AF801B580}" destId="{195DEE73-C34E-4886-B7BC-0429315B84D3}" srcOrd="0" destOrd="0" presId="urn:microsoft.com/office/officeart/2005/8/layout/vList3#1"/>
    <dgm:cxn modelId="{3A7346D3-F7B0-134E-BE26-E143520BC4A0}" type="presOf" srcId="{9EBE343D-131D-40E6-8EB7-B8AC23B4C5A8}" destId="{88003EF2-0681-46BB-A29F-7D5CEAACB7C1}" srcOrd="0" destOrd="0" presId="urn:microsoft.com/office/officeart/2005/8/layout/vList3#1"/>
    <dgm:cxn modelId="{C91172AC-16F5-D940-AADA-31C17D633755}" type="presOf" srcId="{DA1629B0-A697-4E2E-903B-78867C2815F6}" destId="{A45A79EE-1663-45FF-985F-D6BCA0DE4AF0}" srcOrd="0" destOrd="0" presId="urn:microsoft.com/office/officeart/2005/8/layout/vList3#1"/>
    <dgm:cxn modelId="{1BAF06EE-76F6-47AA-A6D3-D72EA10C1AC8}" srcId="{DA1629B0-A697-4E2E-903B-78867C2815F6}" destId="{04785F76-DA5F-4CAF-8C5A-5F4AF801B580}" srcOrd="1" destOrd="0" parTransId="{54AEFA0E-D5AB-46DA-92B6-2349B43D39E5}" sibTransId="{17F5245B-A8FE-4B4D-BFEA-C015402FAA28}"/>
    <dgm:cxn modelId="{02509CBC-15BE-4410-B6AC-85352513231B}" srcId="{DA1629B0-A697-4E2E-903B-78867C2815F6}" destId="{9EBE343D-131D-40E6-8EB7-B8AC23B4C5A8}" srcOrd="0" destOrd="0" parTransId="{3013E178-BA8C-4DF0-8552-C5BE0185C247}" sibTransId="{EA831260-0E76-4F7C-8E0A-0AB60DE64CBB}"/>
    <dgm:cxn modelId="{B9E5A7CF-2A48-9648-96BC-4FA3A359FB4C}" type="presParOf" srcId="{A45A79EE-1663-45FF-985F-D6BCA0DE4AF0}" destId="{80174AC3-56EC-4283-B9B0-00D33D66D512}" srcOrd="0" destOrd="0" presId="urn:microsoft.com/office/officeart/2005/8/layout/vList3#1"/>
    <dgm:cxn modelId="{7ED766B6-0C83-6744-86CD-552AF27684B0}" type="presParOf" srcId="{80174AC3-56EC-4283-B9B0-00D33D66D512}" destId="{B59B9484-218E-46A9-8ECE-26EBFAEC750C}" srcOrd="0" destOrd="0" presId="urn:microsoft.com/office/officeart/2005/8/layout/vList3#1"/>
    <dgm:cxn modelId="{7CCCD8F5-F7D3-6C45-8941-92815BD2B46D}" type="presParOf" srcId="{80174AC3-56EC-4283-B9B0-00D33D66D512}" destId="{88003EF2-0681-46BB-A29F-7D5CEAACB7C1}" srcOrd="1" destOrd="0" presId="urn:microsoft.com/office/officeart/2005/8/layout/vList3#1"/>
    <dgm:cxn modelId="{09395022-8BD3-7B4D-A1CF-CCBBAD4BF81C}" type="presParOf" srcId="{A45A79EE-1663-45FF-985F-D6BCA0DE4AF0}" destId="{6AA5306A-731C-44DC-A182-45E1D5CB328A}" srcOrd="1" destOrd="0" presId="urn:microsoft.com/office/officeart/2005/8/layout/vList3#1"/>
    <dgm:cxn modelId="{697283C2-783B-0645-91B7-3EA8ECA3A130}" type="presParOf" srcId="{A45A79EE-1663-45FF-985F-D6BCA0DE4AF0}" destId="{6B7BAB39-0C06-4AF0-B861-749DEC079782}" srcOrd="2" destOrd="0" presId="urn:microsoft.com/office/officeart/2005/8/layout/vList3#1"/>
    <dgm:cxn modelId="{6ECBADEF-358A-E147-917A-8CEC37F9E705}" type="presParOf" srcId="{6B7BAB39-0C06-4AF0-B861-749DEC079782}" destId="{4DBB5D1B-E771-4F4D-B8A6-FD6BB3F25E8C}" srcOrd="0" destOrd="0" presId="urn:microsoft.com/office/officeart/2005/8/layout/vList3#1"/>
    <dgm:cxn modelId="{1058C233-9B74-7A4F-9FD0-4D59273E9176}" type="presParOf" srcId="{6B7BAB39-0C06-4AF0-B861-749DEC079782}" destId="{195DEE73-C34E-4886-B7BC-0429315B84D3}" srcOrd="1" destOrd="0" presId="urn:microsoft.com/office/officeart/2005/8/layout/vList3#1"/>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03EF2-0681-46BB-A29F-7D5CEAACB7C1}">
      <dsp:nvSpPr>
        <dsp:cNvPr id="0" name=""/>
        <dsp:cNvSpPr/>
      </dsp:nvSpPr>
      <dsp:spPr>
        <a:xfrm rot="10800000">
          <a:off x="1345484" y="1761147"/>
          <a:ext cx="7349024" cy="3366426"/>
        </a:xfrm>
        <a:prstGeom prst="homePlat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49485" tIns="205740" rIns="384048" bIns="205740" numCol="1" spcCol="1270" anchor="ctr" anchorCtr="0">
          <a:noAutofit/>
        </a:bodyPr>
        <a:lstStyle/>
        <a:p>
          <a:pPr lvl="0" algn="ctr" defTabSz="2400300">
            <a:lnSpc>
              <a:spcPct val="90000"/>
            </a:lnSpc>
            <a:spcBef>
              <a:spcPct val="0"/>
            </a:spcBef>
            <a:spcAft>
              <a:spcPct val="35000"/>
            </a:spcAft>
          </a:pPr>
          <a:r>
            <a:rPr lang="en-US" sz="5400" kern="1200" dirty="0" smtClean="0">
              <a:latin typeface="Times" pitchFamily="18" charset="0"/>
            </a:rPr>
            <a:t>Do you currently use peer review? What has been your experience?</a:t>
          </a:r>
        </a:p>
      </dsp:txBody>
      <dsp:txXfrm rot="10800000">
        <a:off x="2187090" y="1761147"/>
        <a:ext cx="6507418" cy="3366426"/>
      </dsp:txXfrm>
    </dsp:sp>
    <dsp:sp modelId="{B59B9484-218E-46A9-8ECE-26EBFAEC750C}">
      <dsp:nvSpPr>
        <dsp:cNvPr id="0" name=""/>
        <dsp:cNvSpPr/>
      </dsp:nvSpPr>
      <dsp:spPr>
        <a:xfrm>
          <a:off x="119474" y="1914236"/>
          <a:ext cx="3060248" cy="3060248"/>
        </a:xfrm>
        <a:prstGeom prst="ellipse">
          <a:avLst/>
        </a:prstGeom>
        <a:gradFill flip="none" rotWithShape="0">
          <a:gsLst>
            <a:gs pos="0">
              <a:schemeClr val="bg2"/>
            </a:gs>
            <a:gs pos="0">
              <a:schemeClr val="bg1">
                <a:lumMod val="85000"/>
              </a:schemeClr>
            </a:gs>
          </a:gsLst>
          <a:lin ang="2700000" scaled="1"/>
          <a:tileRect/>
        </a:grad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77097-2B2A-4076-AFAF-ACAF7E62FED8}">
      <dsp:nvSpPr>
        <dsp:cNvPr id="0" name=""/>
        <dsp:cNvSpPr/>
      </dsp:nvSpPr>
      <dsp:spPr>
        <a:xfrm>
          <a:off x="7272" y="520627"/>
          <a:ext cx="3909234" cy="3591964"/>
        </a:xfrm>
        <a:prstGeom prst="round2SameRect">
          <a:avLst>
            <a:gd name="adj1" fmla="val 8000"/>
            <a:gd name="adj2" fmla="val 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ts val="1200"/>
            </a:spcAft>
            <a:buChar char="••"/>
          </a:pPr>
          <a:r>
            <a:rPr lang="en-US" sz="2400" kern="1200" dirty="0" smtClean="0"/>
            <a:t>Fairness of</a:t>
          </a:r>
          <a:r>
            <a:rPr lang="en-US" sz="2400" kern="1200" baseline="0" dirty="0" smtClean="0"/>
            <a:t> peer marks</a:t>
          </a:r>
        </a:p>
        <a:p>
          <a:pPr marL="228600" lvl="1" indent="-228600" algn="l" defTabSz="1066800">
            <a:lnSpc>
              <a:spcPct val="90000"/>
            </a:lnSpc>
            <a:spcBef>
              <a:spcPct val="0"/>
            </a:spcBef>
            <a:spcAft>
              <a:spcPts val="1200"/>
            </a:spcAft>
            <a:buChar char="••"/>
          </a:pPr>
          <a:r>
            <a:rPr lang="en-US" sz="2400" kern="1200" baseline="0" dirty="0" smtClean="0"/>
            <a:t>Uncomfortable</a:t>
          </a:r>
        </a:p>
        <a:p>
          <a:pPr marL="228600" lvl="1" indent="-228600" algn="l" defTabSz="1066800">
            <a:lnSpc>
              <a:spcPct val="90000"/>
            </a:lnSpc>
            <a:spcBef>
              <a:spcPct val="0"/>
            </a:spcBef>
            <a:spcAft>
              <a:spcPts val="1200"/>
            </a:spcAft>
            <a:buChar char="••"/>
          </a:pPr>
          <a:r>
            <a:rPr lang="en-US" sz="2400" kern="1200" dirty="0" smtClean="0"/>
            <a:t>Negative feedback</a:t>
          </a:r>
          <a:endParaRPr lang="en-US" sz="2400" kern="1200" baseline="0" dirty="0" smtClean="0"/>
        </a:p>
        <a:p>
          <a:pPr marL="228600" lvl="1" indent="-228600" algn="l" defTabSz="1066800">
            <a:lnSpc>
              <a:spcPct val="90000"/>
            </a:lnSpc>
            <a:spcBef>
              <a:spcPct val="0"/>
            </a:spcBef>
            <a:spcAft>
              <a:spcPts val="1200"/>
            </a:spcAft>
            <a:buChar char="••"/>
          </a:pPr>
          <a:r>
            <a:rPr lang="en-US" sz="2400" kern="1200" baseline="0" dirty="0" smtClean="0"/>
            <a:t>Unsure how to mark peers</a:t>
          </a:r>
        </a:p>
        <a:p>
          <a:pPr marL="228600" lvl="1" indent="-228600" algn="l" defTabSz="1066800">
            <a:lnSpc>
              <a:spcPct val="90000"/>
            </a:lnSpc>
            <a:spcBef>
              <a:spcPct val="0"/>
            </a:spcBef>
            <a:spcAft>
              <a:spcPts val="1200"/>
            </a:spcAft>
            <a:buChar char="••"/>
          </a:pPr>
          <a:r>
            <a:rPr lang="en-US" sz="2400" kern="1200" baseline="0" dirty="0" smtClean="0"/>
            <a:t>Perception of value</a:t>
          </a:r>
        </a:p>
        <a:p>
          <a:pPr marL="228600" lvl="1" indent="-228600" algn="l" defTabSz="1066800">
            <a:lnSpc>
              <a:spcPct val="90000"/>
            </a:lnSpc>
            <a:spcBef>
              <a:spcPct val="0"/>
            </a:spcBef>
            <a:spcAft>
              <a:spcPts val="1200"/>
            </a:spcAft>
            <a:buChar char="••"/>
          </a:pPr>
          <a:r>
            <a:rPr lang="en-US" sz="2400" kern="1200" dirty="0" smtClean="0"/>
            <a:t>Time commitment</a:t>
          </a:r>
          <a:endParaRPr lang="en-US" sz="2400" kern="1200" dirty="0"/>
        </a:p>
      </dsp:txBody>
      <dsp:txXfrm>
        <a:off x="91436" y="604791"/>
        <a:ext cx="3740906" cy="3507800"/>
      </dsp:txXfrm>
    </dsp:sp>
    <dsp:sp modelId="{7215E86A-E92A-480D-860E-DDEFDB6AAF29}">
      <dsp:nvSpPr>
        <dsp:cNvPr id="0" name=""/>
        <dsp:cNvSpPr/>
      </dsp:nvSpPr>
      <dsp:spPr>
        <a:xfrm>
          <a:off x="7272" y="3775690"/>
          <a:ext cx="3909234" cy="1254809"/>
        </a:xfrm>
        <a:prstGeom prst="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en-US" sz="3600" kern="1200" dirty="0" smtClean="0">
              <a:solidFill>
                <a:schemeClr val="tx1"/>
              </a:solidFill>
            </a:rPr>
            <a:t>Students</a:t>
          </a:r>
          <a:endParaRPr lang="en-US" sz="2800" kern="1200" dirty="0">
            <a:solidFill>
              <a:schemeClr val="tx1"/>
            </a:solidFill>
          </a:endParaRPr>
        </a:p>
      </dsp:txBody>
      <dsp:txXfrm>
        <a:off x="7272" y="3775690"/>
        <a:ext cx="2752981" cy="1254809"/>
      </dsp:txXfrm>
    </dsp:sp>
    <dsp:sp modelId="{858399D9-F054-4926-AC4C-ED1683A67002}">
      <dsp:nvSpPr>
        <dsp:cNvPr id="0" name=""/>
        <dsp:cNvSpPr/>
      </dsp:nvSpPr>
      <dsp:spPr>
        <a:xfrm>
          <a:off x="2707397" y="3852137"/>
          <a:ext cx="1695116" cy="16139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DB5454-56C9-4CA2-9281-6ED2F3F6435E}">
      <dsp:nvSpPr>
        <dsp:cNvPr id="0" name=""/>
        <dsp:cNvSpPr/>
      </dsp:nvSpPr>
      <dsp:spPr>
        <a:xfrm>
          <a:off x="4741484" y="537895"/>
          <a:ext cx="3909234" cy="3522891"/>
        </a:xfrm>
        <a:prstGeom prst="round2SameRect">
          <a:avLst>
            <a:gd name="adj1" fmla="val 8000"/>
            <a:gd name="adj2" fmla="val 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CA" sz="2400" kern="1200" dirty="0" smtClean="0"/>
            <a:t>Quality of student feedback</a:t>
          </a:r>
          <a:endParaRPr lang="en-CA" sz="2400" kern="1200" dirty="0"/>
        </a:p>
        <a:p>
          <a:pPr marL="228600" lvl="1" indent="-228600" algn="l" defTabSz="1066800">
            <a:lnSpc>
              <a:spcPct val="90000"/>
            </a:lnSpc>
            <a:spcBef>
              <a:spcPct val="0"/>
            </a:spcBef>
            <a:spcAft>
              <a:spcPct val="15000"/>
            </a:spcAft>
            <a:buChar char="••"/>
          </a:pPr>
          <a:r>
            <a:rPr lang="en-CA" sz="2400" kern="1200" dirty="0" smtClean="0"/>
            <a:t>Incorporation of student feedback</a:t>
          </a:r>
          <a:endParaRPr lang="en-CA" sz="2400" kern="1200" dirty="0"/>
        </a:p>
        <a:p>
          <a:pPr marL="228600" lvl="1" indent="-228600" algn="l" defTabSz="1066800">
            <a:lnSpc>
              <a:spcPct val="90000"/>
            </a:lnSpc>
            <a:spcBef>
              <a:spcPct val="0"/>
            </a:spcBef>
            <a:spcAft>
              <a:spcPct val="15000"/>
            </a:spcAft>
            <a:buChar char="••"/>
          </a:pPr>
          <a:r>
            <a:rPr lang="en-CA" sz="2400" kern="1200" dirty="0" smtClean="0"/>
            <a:t>Dysfunctional group behavior</a:t>
          </a:r>
          <a:endParaRPr lang="en-CA" sz="2400" kern="1200" dirty="0"/>
        </a:p>
        <a:p>
          <a:pPr marL="228600" lvl="1" indent="-228600" algn="l" defTabSz="1066800">
            <a:lnSpc>
              <a:spcPct val="90000"/>
            </a:lnSpc>
            <a:spcBef>
              <a:spcPct val="0"/>
            </a:spcBef>
            <a:spcAft>
              <a:spcPct val="15000"/>
            </a:spcAft>
            <a:buChar char="••"/>
          </a:pPr>
          <a:r>
            <a:rPr lang="en-US" sz="2400" kern="1200" dirty="0" smtClean="0"/>
            <a:t>Questions about validity</a:t>
          </a:r>
        </a:p>
        <a:p>
          <a:pPr marL="228600" lvl="1" indent="-228600" algn="l" defTabSz="1066800">
            <a:lnSpc>
              <a:spcPct val="90000"/>
            </a:lnSpc>
            <a:spcBef>
              <a:spcPct val="0"/>
            </a:spcBef>
            <a:spcAft>
              <a:spcPct val="15000"/>
            </a:spcAft>
            <a:buChar char="••"/>
          </a:pPr>
          <a:r>
            <a:rPr lang="en-CA" sz="2400" kern="1200" dirty="0" smtClean="0"/>
            <a:t>Time commitment</a:t>
          </a:r>
          <a:endParaRPr lang="en-CA" sz="2400" kern="1200" dirty="0"/>
        </a:p>
      </dsp:txBody>
      <dsp:txXfrm>
        <a:off x="4824030" y="620441"/>
        <a:ext cx="3744142" cy="3440345"/>
      </dsp:txXfrm>
    </dsp:sp>
    <dsp:sp modelId="{C1F2FD40-E217-4C63-B040-C9F912F14FEE}">
      <dsp:nvSpPr>
        <dsp:cNvPr id="0" name=""/>
        <dsp:cNvSpPr/>
      </dsp:nvSpPr>
      <dsp:spPr>
        <a:xfrm>
          <a:off x="4741484" y="3758421"/>
          <a:ext cx="3909234" cy="1254809"/>
        </a:xfrm>
        <a:prstGeom prst="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en-US" sz="3600" kern="1200" dirty="0" smtClean="0">
              <a:solidFill>
                <a:schemeClr val="tx1"/>
              </a:solidFill>
            </a:rPr>
            <a:t>Instructors</a:t>
          </a:r>
          <a:endParaRPr lang="en-US" sz="2800" kern="1200" dirty="0">
            <a:solidFill>
              <a:schemeClr val="tx1"/>
            </a:solidFill>
          </a:endParaRPr>
        </a:p>
      </dsp:txBody>
      <dsp:txXfrm>
        <a:off x="4741484" y="3758421"/>
        <a:ext cx="2752981" cy="1254809"/>
      </dsp:txXfrm>
    </dsp:sp>
    <dsp:sp modelId="{E7D40979-8AEA-4836-9F7D-7FC0EC1E82EB}">
      <dsp:nvSpPr>
        <dsp:cNvPr id="0" name=""/>
        <dsp:cNvSpPr/>
      </dsp:nvSpPr>
      <dsp:spPr>
        <a:xfrm>
          <a:off x="7441610" y="3834869"/>
          <a:ext cx="1695116" cy="16139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5AAA-1332-4544-976F-E11A3C023D82}">
      <dsp:nvSpPr>
        <dsp:cNvPr id="0" name=""/>
        <dsp:cNvSpPr/>
      </dsp:nvSpPr>
      <dsp:spPr>
        <a:xfrm>
          <a:off x="0" y="377967"/>
          <a:ext cx="6225744" cy="1406475"/>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83187" tIns="395732" rIns="48318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Times" pitchFamily="18" charset="0"/>
            </a:rPr>
            <a:t>Small group seminar (sections capped at 27)</a:t>
          </a:r>
          <a:endParaRPr lang="en-CA" sz="1900" kern="1200" dirty="0"/>
        </a:p>
        <a:p>
          <a:pPr marL="171450" lvl="1" indent="-171450" algn="l" defTabSz="844550">
            <a:lnSpc>
              <a:spcPct val="90000"/>
            </a:lnSpc>
            <a:spcBef>
              <a:spcPct val="0"/>
            </a:spcBef>
            <a:spcAft>
              <a:spcPct val="15000"/>
            </a:spcAft>
            <a:buChar char="••"/>
          </a:pPr>
          <a:r>
            <a:rPr lang="en-US" sz="1900" kern="1200" dirty="0" smtClean="0">
              <a:latin typeface="Times" pitchFamily="18" charset="0"/>
            </a:rPr>
            <a:t>50 min sessions (M, W, F)</a:t>
          </a:r>
          <a:endParaRPr lang="en-CA" sz="1900" kern="1200" dirty="0"/>
        </a:p>
        <a:p>
          <a:pPr marL="171450" lvl="1" indent="-171450" algn="l" defTabSz="844550">
            <a:lnSpc>
              <a:spcPct val="90000"/>
            </a:lnSpc>
            <a:spcBef>
              <a:spcPct val="0"/>
            </a:spcBef>
            <a:spcAft>
              <a:spcPct val="15000"/>
            </a:spcAft>
            <a:buChar char="••"/>
          </a:pPr>
          <a:r>
            <a:rPr lang="en-US" sz="1900" kern="1200" dirty="0" smtClean="0">
              <a:latin typeface="Times" pitchFamily="18" charset="0"/>
            </a:rPr>
            <a:t>All sections merge biweekly for speakers</a:t>
          </a:r>
          <a:endParaRPr lang="en-CA" sz="1900" kern="1200" dirty="0"/>
        </a:p>
      </dsp:txBody>
      <dsp:txXfrm>
        <a:off x="0" y="377967"/>
        <a:ext cx="6225744" cy="1406475"/>
      </dsp:txXfrm>
    </dsp:sp>
    <dsp:sp modelId="{27DC2082-E3FE-46B1-9951-865FA45A04D8}">
      <dsp:nvSpPr>
        <dsp:cNvPr id="0" name=""/>
        <dsp:cNvSpPr/>
      </dsp:nvSpPr>
      <dsp:spPr>
        <a:xfrm>
          <a:off x="0" y="97527"/>
          <a:ext cx="2136911" cy="560880"/>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4723" tIns="0" rIns="164723" bIns="0" numCol="1" spcCol="1270" anchor="ctr" anchorCtr="0">
          <a:noAutofit/>
        </a:bodyPr>
        <a:lstStyle/>
        <a:p>
          <a:pPr lvl="0" algn="l" defTabSz="844550">
            <a:lnSpc>
              <a:spcPct val="90000"/>
            </a:lnSpc>
            <a:spcBef>
              <a:spcPct val="0"/>
            </a:spcBef>
            <a:spcAft>
              <a:spcPct val="35000"/>
            </a:spcAft>
          </a:pPr>
          <a:r>
            <a:rPr lang="en-CA" sz="1900" kern="1200" dirty="0" smtClean="0">
              <a:latin typeface="Times" pitchFamily="18" charset="0"/>
              <a:cs typeface="Times" pitchFamily="18" charset="0"/>
            </a:rPr>
            <a:t>Format</a:t>
          </a:r>
          <a:endParaRPr lang="en-CA" sz="1900" kern="1200" dirty="0">
            <a:latin typeface="Times" pitchFamily="18" charset="0"/>
            <a:cs typeface="Times" pitchFamily="18" charset="0"/>
          </a:endParaRPr>
        </a:p>
      </dsp:txBody>
      <dsp:txXfrm>
        <a:off x="27380" y="124907"/>
        <a:ext cx="2082151" cy="506120"/>
      </dsp:txXfrm>
    </dsp:sp>
    <dsp:sp modelId="{A46D6CE9-CBDE-4B7E-9313-3DAAF357FC4C}">
      <dsp:nvSpPr>
        <dsp:cNvPr id="0" name=""/>
        <dsp:cNvSpPr/>
      </dsp:nvSpPr>
      <dsp:spPr>
        <a:xfrm>
          <a:off x="0" y="2167482"/>
          <a:ext cx="6225744" cy="1406475"/>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83187" tIns="395732" rIns="48318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Times" pitchFamily="18" charset="0"/>
            </a:rPr>
            <a:t>Nature of Science</a:t>
          </a:r>
          <a:endParaRPr lang="en-CA" sz="1900" kern="1200" dirty="0"/>
        </a:p>
        <a:p>
          <a:pPr marL="171450" lvl="1" indent="-171450" algn="l" defTabSz="844550">
            <a:lnSpc>
              <a:spcPct val="90000"/>
            </a:lnSpc>
            <a:spcBef>
              <a:spcPct val="0"/>
            </a:spcBef>
            <a:spcAft>
              <a:spcPct val="15000"/>
            </a:spcAft>
            <a:buChar char="••"/>
          </a:pPr>
          <a:r>
            <a:rPr lang="en-US" sz="1900" kern="1200" dirty="0" smtClean="0">
              <a:latin typeface="Times" pitchFamily="18" charset="0"/>
            </a:rPr>
            <a:t>Scientific Argumentation &amp; Evidence </a:t>
          </a:r>
          <a:endParaRPr lang="en-US" sz="1900" kern="1200" dirty="0">
            <a:latin typeface="Times" pitchFamily="18" charset="0"/>
          </a:endParaRPr>
        </a:p>
        <a:p>
          <a:pPr marL="171450" lvl="1" indent="-171450" algn="l" defTabSz="844550">
            <a:lnSpc>
              <a:spcPct val="90000"/>
            </a:lnSpc>
            <a:spcBef>
              <a:spcPct val="0"/>
            </a:spcBef>
            <a:spcAft>
              <a:spcPct val="15000"/>
            </a:spcAft>
            <a:buChar char="••"/>
          </a:pPr>
          <a:r>
            <a:rPr lang="en-US" sz="1900" kern="1200" dirty="0" smtClean="0">
              <a:latin typeface="Times" pitchFamily="18" charset="0"/>
            </a:rPr>
            <a:t>Science &amp; Society</a:t>
          </a:r>
          <a:endParaRPr lang="en-US" sz="1900" kern="1200" dirty="0">
            <a:latin typeface="Times" pitchFamily="18" charset="0"/>
          </a:endParaRPr>
        </a:p>
      </dsp:txBody>
      <dsp:txXfrm>
        <a:off x="0" y="2167482"/>
        <a:ext cx="6225744" cy="1406475"/>
      </dsp:txXfrm>
    </dsp:sp>
    <dsp:sp modelId="{E3975540-073A-4CFB-A26A-94B439E6FA73}">
      <dsp:nvSpPr>
        <dsp:cNvPr id="0" name=""/>
        <dsp:cNvSpPr/>
      </dsp:nvSpPr>
      <dsp:spPr>
        <a:xfrm>
          <a:off x="0" y="1887042"/>
          <a:ext cx="2136911" cy="560880"/>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4723" tIns="0" rIns="164723" bIns="0" numCol="1" spcCol="1270" anchor="ctr" anchorCtr="0">
          <a:noAutofit/>
        </a:bodyPr>
        <a:lstStyle/>
        <a:p>
          <a:pPr lvl="0" algn="l" defTabSz="844550">
            <a:lnSpc>
              <a:spcPct val="90000"/>
            </a:lnSpc>
            <a:spcBef>
              <a:spcPct val="0"/>
            </a:spcBef>
            <a:spcAft>
              <a:spcPct val="35000"/>
            </a:spcAft>
          </a:pPr>
          <a:r>
            <a:rPr lang="en-CA" sz="1900" kern="1200" dirty="0" smtClean="0">
              <a:latin typeface="Times" pitchFamily="18" charset="0"/>
              <a:cs typeface="Times" pitchFamily="18" charset="0"/>
            </a:rPr>
            <a:t>Themes</a:t>
          </a:r>
          <a:endParaRPr lang="en-CA" sz="1900" kern="1200" dirty="0">
            <a:latin typeface="Times" pitchFamily="18" charset="0"/>
            <a:cs typeface="Times" pitchFamily="18" charset="0"/>
          </a:endParaRPr>
        </a:p>
      </dsp:txBody>
      <dsp:txXfrm>
        <a:off x="27380" y="1914422"/>
        <a:ext cx="2082151" cy="506120"/>
      </dsp:txXfrm>
    </dsp:sp>
    <dsp:sp modelId="{C3E27DEB-E9FA-4120-A904-3E4FAED068EF}">
      <dsp:nvSpPr>
        <dsp:cNvPr id="0" name=""/>
        <dsp:cNvSpPr/>
      </dsp:nvSpPr>
      <dsp:spPr>
        <a:xfrm>
          <a:off x="0" y="3956997"/>
          <a:ext cx="6225744" cy="1406475"/>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83187" tIns="395732" rIns="48318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Times" pitchFamily="18" charset="0"/>
            </a:rPr>
            <a:t>Writing intensive course</a:t>
          </a:r>
        </a:p>
        <a:p>
          <a:pPr marL="171450" lvl="1" indent="-171450" algn="l" defTabSz="844550">
            <a:lnSpc>
              <a:spcPct val="90000"/>
            </a:lnSpc>
            <a:spcBef>
              <a:spcPct val="0"/>
            </a:spcBef>
            <a:spcAft>
              <a:spcPct val="15000"/>
            </a:spcAft>
            <a:buChar char="••"/>
          </a:pPr>
          <a:r>
            <a:rPr lang="en-US" sz="1900" kern="1200" dirty="0" smtClean="0">
              <a:latin typeface="Times" pitchFamily="18" charset="0"/>
            </a:rPr>
            <a:t> Four in-class essays</a:t>
          </a:r>
        </a:p>
        <a:p>
          <a:pPr marL="171450" lvl="1" indent="-171450" algn="l" defTabSz="844550">
            <a:lnSpc>
              <a:spcPct val="90000"/>
            </a:lnSpc>
            <a:spcBef>
              <a:spcPct val="0"/>
            </a:spcBef>
            <a:spcAft>
              <a:spcPct val="15000"/>
            </a:spcAft>
            <a:buChar char="••"/>
          </a:pPr>
          <a:r>
            <a:rPr lang="en-US" sz="1900" kern="1200" dirty="0" smtClean="0">
              <a:latin typeface="Times" pitchFamily="18" charset="0"/>
            </a:rPr>
            <a:t>Term paper (argumentative essay)</a:t>
          </a:r>
        </a:p>
      </dsp:txBody>
      <dsp:txXfrm>
        <a:off x="0" y="3956997"/>
        <a:ext cx="6225744" cy="1406475"/>
      </dsp:txXfrm>
    </dsp:sp>
    <dsp:sp modelId="{DC06A2DD-403A-4602-8303-62D3F42486A4}">
      <dsp:nvSpPr>
        <dsp:cNvPr id="0" name=""/>
        <dsp:cNvSpPr/>
      </dsp:nvSpPr>
      <dsp:spPr>
        <a:xfrm>
          <a:off x="0" y="3676557"/>
          <a:ext cx="2136911" cy="560880"/>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4723" tIns="0" rIns="164723" bIns="0" numCol="1" spcCol="1270" anchor="ctr" anchorCtr="0">
          <a:noAutofit/>
        </a:bodyPr>
        <a:lstStyle/>
        <a:p>
          <a:pPr lvl="0" algn="l" defTabSz="844550">
            <a:lnSpc>
              <a:spcPct val="90000"/>
            </a:lnSpc>
            <a:spcBef>
              <a:spcPct val="0"/>
            </a:spcBef>
            <a:spcAft>
              <a:spcPct val="35000"/>
            </a:spcAft>
          </a:pPr>
          <a:r>
            <a:rPr lang="en-CA" sz="1900" kern="1200" dirty="0" smtClean="0">
              <a:latin typeface="Times" pitchFamily="18" charset="0"/>
              <a:cs typeface="Times" pitchFamily="18" charset="0"/>
            </a:rPr>
            <a:t>Writing</a:t>
          </a:r>
          <a:endParaRPr lang="en-CA" sz="1900" kern="1200" dirty="0">
            <a:latin typeface="Times" pitchFamily="18" charset="0"/>
            <a:cs typeface="Times" pitchFamily="18" charset="0"/>
          </a:endParaRPr>
        </a:p>
      </dsp:txBody>
      <dsp:txXfrm>
        <a:off x="27380" y="3703937"/>
        <a:ext cx="2082151"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03EF2-0681-46BB-A29F-7D5CEAACB7C1}">
      <dsp:nvSpPr>
        <dsp:cNvPr id="0" name=""/>
        <dsp:cNvSpPr/>
      </dsp:nvSpPr>
      <dsp:spPr>
        <a:xfrm rot="10800000">
          <a:off x="1324686" y="439318"/>
          <a:ext cx="7426705" cy="1829888"/>
        </a:xfrm>
        <a:prstGeom prst="homePlat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3969" tIns="144780" rIns="270256" bIns="144780" numCol="1" spcCol="1270" anchor="ctr" anchorCtr="0">
          <a:noAutofit/>
        </a:bodyPr>
        <a:lstStyle/>
        <a:p>
          <a:pPr lvl="0" algn="ctr" defTabSz="1689100">
            <a:lnSpc>
              <a:spcPct val="90000"/>
            </a:lnSpc>
            <a:spcBef>
              <a:spcPct val="0"/>
            </a:spcBef>
            <a:spcAft>
              <a:spcPct val="35000"/>
            </a:spcAft>
          </a:pPr>
          <a:r>
            <a:rPr lang="en-US" sz="3800" kern="1200" dirty="0" smtClean="0">
              <a:latin typeface="Times" pitchFamily="18" charset="0"/>
            </a:rPr>
            <a:t>How do you prepare students to provide useful feedback?</a:t>
          </a:r>
          <a:endParaRPr lang="en-CA" sz="3800" kern="1200" dirty="0"/>
        </a:p>
      </dsp:txBody>
      <dsp:txXfrm rot="10800000">
        <a:off x="1782158" y="439318"/>
        <a:ext cx="6969233" cy="1829888"/>
      </dsp:txXfrm>
    </dsp:sp>
    <dsp:sp modelId="{B59B9484-218E-46A9-8ECE-26EBFAEC750C}">
      <dsp:nvSpPr>
        <dsp:cNvPr id="0" name=""/>
        <dsp:cNvSpPr/>
      </dsp:nvSpPr>
      <dsp:spPr>
        <a:xfrm>
          <a:off x="243699" y="215904"/>
          <a:ext cx="2276716" cy="2276716"/>
        </a:xfrm>
        <a:prstGeom prst="ellipse">
          <a:avLst/>
        </a:prstGeom>
        <a:gradFill flip="none" rotWithShape="0">
          <a:gsLst>
            <a:gs pos="0">
              <a:schemeClr val="bg2"/>
            </a:gs>
            <a:gs pos="0">
              <a:schemeClr val="bg1">
                <a:lumMod val="85000"/>
              </a:schemeClr>
            </a:gs>
          </a:gsLst>
          <a:lin ang="2700000" scaled="1"/>
          <a:tileRect/>
        </a:grad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95DEE73-C34E-4886-B7BC-0429315B84D3}">
      <dsp:nvSpPr>
        <dsp:cNvPr id="0" name=""/>
        <dsp:cNvSpPr/>
      </dsp:nvSpPr>
      <dsp:spPr>
        <a:xfrm rot="10800000">
          <a:off x="1189826" y="3158896"/>
          <a:ext cx="7606518" cy="1875559"/>
        </a:xfrm>
        <a:prstGeom prst="homePlat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3969" tIns="144780" rIns="270256" bIns="144780" numCol="1" spcCol="1270" anchor="ctr" anchorCtr="0">
          <a:noAutofit/>
        </a:bodyPr>
        <a:lstStyle/>
        <a:p>
          <a:pPr lvl="0" algn="ctr" defTabSz="1689100">
            <a:lnSpc>
              <a:spcPct val="90000"/>
            </a:lnSpc>
            <a:spcBef>
              <a:spcPct val="0"/>
            </a:spcBef>
            <a:spcAft>
              <a:spcPct val="35000"/>
            </a:spcAft>
          </a:pPr>
          <a:r>
            <a:rPr lang="en-US" sz="3800" kern="1200" dirty="0" smtClean="0">
              <a:latin typeface="Times" pitchFamily="18" charset="0"/>
            </a:rPr>
            <a:t>How can we encourage students to use peer feedback?</a:t>
          </a:r>
        </a:p>
      </dsp:txBody>
      <dsp:txXfrm rot="10800000">
        <a:off x="1658716" y="3158896"/>
        <a:ext cx="7137628" cy="1875559"/>
      </dsp:txXfrm>
    </dsp:sp>
    <dsp:sp modelId="{4DBB5D1B-E771-4F4D-B8A6-FD6BB3F25E8C}">
      <dsp:nvSpPr>
        <dsp:cNvPr id="0" name=""/>
        <dsp:cNvSpPr/>
      </dsp:nvSpPr>
      <dsp:spPr>
        <a:xfrm>
          <a:off x="198746" y="2958317"/>
          <a:ext cx="2276716" cy="2276716"/>
        </a:xfrm>
        <a:prstGeom prst="ellipse">
          <a:avLst/>
        </a:prstGeom>
        <a:gradFill rotWithShape="0">
          <a:gsLst>
            <a:gs pos="0">
              <a:schemeClr val="bg2"/>
            </a:gs>
            <a:gs pos="55000">
              <a:schemeClr val="bg2"/>
            </a:gs>
          </a:gsLst>
          <a:lin ang="2700000" scaled="0"/>
        </a:gradFill>
        <a:ln>
          <a:noFill/>
        </a:ln>
        <a:effectLst>
          <a:outerShdw blurRad="39000" dist="25400" dir="5400000" rotWithShape="0">
            <a:srgbClr val="000000">
              <a:alpha val="3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514C23-169D-FC47-9FD1-03991012AFE6}" type="datetimeFigureOut">
              <a:rPr lang="en-US" smtClean="0"/>
              <a:pPr/>
              <a:t>2014-06-12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168685-6D7F-8E49-B4FB-6742240F129B}" type="slidenum">
              <a:rPr lang="en-US" smtClean="0"/>
              <a:pPr/>
              <a:t>‹#›</a:t>
            </a:fld>
            <a:endParaRPr lang="en-US"/>
          </a:p>
        </p:txBody>
      </p:sp>
    </p:spTree>
    <p:extLst>
      <p:ext uri="{BB962C8B-B14F-4D97-AF65-F5344CB8AC3E}">
        <p14:creationId xmlns:p14="http://schemas.microsoft.com/office/powerpoint/2010/main" val="594359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C3ED9-F23C-A147-9F96-EEC3046013F1}" type="datetimeFigureOut">
              <a:rPr lang="en-US" smtClean="0"/>
              <a:pPr/>
              <a:t>2014-06-12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CD0B4-BD4D-204D-A737-903A8D6D53C4}" type="slidenum">
              <a:rPr lang="en-US" smtClean="0"/>
              <a:pPr/>
              <a:t>‹#›</a:t>
            </a:fld>
            <a:endParaRPr lang="en-US"/>
          </a:p>
        </p:txBody>
      </p:sp>
    </p:spTree>
    <p:extLst>
      <p:ext uri="{BB962C8B-B14F-4D97-AF65-F5344CB8AC3E}">
        <p14:creationId xmlns:p14="http://schemas.microsoft.com/office/powerpoint/2010/main" val="1197046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cis.apsc.ubc.ca/wiki/images/2/28/Usj.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cis.apsc.ubc.ca/wiki/images/2/28/Usj.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ANDREA</a:t>
            </a:r>
          </a:p>
          <a:p>
            <a:r>
              <a:rPr lang="en-US" dirty="0" smtClean="0"/>
              <a:t/>
            </a:r>
            <a:br>
              <a:rPr lang="en-US" dirty="0" smtClean="0"/>
            </a:br>
            <a:r>
              <a:rPr lang="en-US" dirty="0" smtClean="0"/>
              <a:t>http://</a:t>
            </a:r>
            <a:r>
              <a:rPr lang="en-US" dirty="0" err="1" smtClean="0"/>
              <a:t>www.wordle.net</a:t>
            </a:r>
            <a:r>
              <a:rPr lang="en-US" dirty="0" smtClean="0"/>
              <a:t>/show/</a:t>
            </a:r>
            <a:r>
              <a:rPr lang="en-US" dirty="0" err="1" smtClean="0"/>
              <a:t>wrdl</a:t>
            </a:r>
            <a:r>
              <a:rPr lang="en-US" dirty="0" smtClean="0"/>
              <a:t>/5352878/</a:t>
            </a:r>
            <a:r>
              <a:rPr lang="en-US" dirty="0" err="1" smtClean="0"/>
              <a:t>What_is_peer_review</a:t>
            </a:r>
            <a:endParaRPr lang="en-US" dirty="0"/>
          </a:p>
        </p:txBody>
      </p:sp>
      <p:sp>
        <p:nvSpPr>
          <p:cNvPr id="4" name="Slide Number Placeholder 3"/>
          <p:cNvSpPr>
            <a:spLocks noGrp="1"/>
          </p:cNvSpPr>
          <p:nvPr>
            <p:ph type="sldNum" sz="quarter" idx="10"/>
          </p:nvPr>
        </p:nvSpPr>
        <p:spPr/>
        <p:txBody>
          <a:bodyPr/>
          <a:lstStyle/>
          <a:p>
            <a:fld id="{727E59E7-B554-3E43-84FC-C36FF2F9C40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Here is an example of the screen displayed during the Calibration stage. The goal of this stage is to help you better understand how to rate the writing of others. In the Calibration stage, you will be asked to read and rate three sample essays. The essays represent poor, moderate and high quality work and will be presented in random order. You will be asked to rate each essay on a number of criteria and assign a final point value to each essay. You will need to click the Submit Answers button to progress to the next calibration essay.</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The calibration essays have been reviewed by the SCIE113 course development team, the instructors and some students. Based on the feedback from these reviewers, a correct answer has been selected for each criteria. Your goal is to match the correct answers as closely as possible. By answering a pre-determined number of questions correctly and rating the essay within a set range, you will “master” the essay. You will earn points for each calibration essay you master. Your performance on the Calibration stage will also help determine the weight applied to the ratings you give your peers.</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If you do not master the calibration essays, you will be given a second chance earn mastery.</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The calibration essays and a PDF version of the rubric are available in the course Connect site. You may want to review these prior to the Calibration stage.</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You may also notice each criteria asks you to provide specific feedback. Please disregard these questions in this stage as there is no feedback box available. You will need to provide this feedback during the Peer Review stage.</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8AEAEAA-A0BC-45C5-B5ED-25E7BD48D7B6}" type="slidenum">
              <a:rPr lang="en-US" smtClean="0"/>
              <a:t>10</a:t>
            </a:fld>
            <a:endParaRPr lang="en-US"/>
          </a:p>
        </p:txBody>
      </p:sp>
    </p:spTree>
    <p:extLst>
      <p:ext uri="{BB962C8B-B14F-4D97-AF65-F5344CB8AC3E}">
        <p14:creationId xmlns:p14="http://schemas.microsoft.com/office/powerpoint/2010/main" val="267761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Here is an example of what your Calibration</a:t>
            </a:r>
            <a:r>
              <a:rPr lang="en-US" baseline="0" dirty="0" smtClean="0"/>
              <a:t> Results will look like. At the top of the screen you will see an overview listing what percent of the questions you answered correctly, how much your rating deviated from the correct rating and whether you mastered the calibration. Below that, you will see your answers displayed next to the correct answers for each essay. You can click the blue instructor answer to view an explanation of why that answer was correct.</a:t>
            </a:r>
            <a:endParaRPr lang="en-US" dirty="0"/>
          </a:p>
        </p:txBody>
      </p:sp>
      <p:sp>
        <p:nvSpPr>
          <p:cNvPr id="4" name="Slide Number Placeholder 3"/>
          <p:cNvSpPr>
            <a:spLocks noGrp="1"/>
          </p:cNvSpPr>
          <p:nvPr>
            <p:ph type="sldNum" sz="quarter" idx="10"/>
          </p:nvPr>
        </p:nvSpPr>
        <p:spPr/>
        <p:txBody>
          <a:bodyPr/>
          <a:lstStyle/>
          <a:p>
            <a:fld id="{88AEAEAA-A0BC-45C5-B5ED-25E7BD48D7B6}" type="slidenum">
              <a:rPr lang="en-US" smtClean="0"/>
              <a:t>11</a:t>
            </a:fld>
            <a:endParaRPr lang="en-US"/>
          </a:p>
        </p:txBody>
      </p:sp>
    </p:spTree>
    <p:extLst>
      <p:ext uri="{BB962C8B-B14F-4D97-AF65-F5344CB8AC3E}">
        <p14:creationId xmlns:p14="http://schemas.microsoft.com/office/powerpoint/2010/main" val="125313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In the Review</a:t>
            </a:r>
            <a:r>
              <a:rPr lang="en-US" baseline="0" dirty="0" smtClean="0"/>
              <a:t> stage, you will be asked to rate and provide feedback for three essays written by your peers. You will use the same rubric as you did for the Calibration stage, but will now be prompted to enter feedback as well. Most students report that the feedback is more helpful than the rating since it provides specific information on how they might improve their work. Please be sure to provide feedback and answer the questions included in the rubric.</a:t>
            </a:r>
          </a:p>
          <a:p>
            <a:endParaRPr lang="en-US" baseline="0" dirty="0" smtClean="0"/>
          </a:p>
          <a:p>
            <a:r>
              <a:rPr lang="en-US" baseline="0" dirty="0" smtClean="0"/>
              <a:t>When you have completed the first essay, click the Submit Answers button to access the next essay. You will not be able to change your answers, so be sure you are ready to submit before you click the button.</a:t>
            </a:r>
          </a:p>
          <a:p>
            <a:endParaRPr lang="en-US" baseline="0" dirty="0" smtClean="0"/>
          </a:p>
          <a:p>
            <a:r>
              <a:rPr lang="en-US" baseline="0" dirty="0" smtClean="0"/>
              <a:t>After you review three of your peers’ essays, you will be asked to review your own work (Self-Assessment). You will again use the same rubric, but will not be expected to provide feedback. By the time you reach self-assessment, you will have seen 3 calibration essays and 3 essays from your peers. You should be able to look at your own work critically and start thinking about how you might improve your work.</a:t>
            </a:r>
          </a:p>
          <a:p>
            <a:endParaRPr lang="en-US" dirty="0"/>
          </a:p>
        </p:txBody>
      </p:sp>
      <p:sp>
        <p:nvSpPr>
          <p:cNvPr id="4" name="Slide Number Placeholder 3"/>
          <p:cNvSpPr>
            <a:spLocks noGrp="1"/>
          </p:cNvSpPr>
          <p:nvPr>
            <p:ph type="sldNum" sz="quarter" idx="10"/>
          </p:nvPr>
        </p:nvSpPr>
        <p:spPr/>
        <p:txBody>
          <a:bodyPr/>
          <a:lstStyle/>
          <a:p>
            <a:fld id="{88AEAEAA-A0BC-45C5-B5ED-25E7BD48D7B6}" type="slidenum">
              <a:rPr lang="en-US" smtClean="0"/>
              <a:t>12</a:t>
            </a:fld>
            <a:endParaRPr lang="en-US"/>
          </a:p>
        </p:txBody>
      </p:sp>
    </p:spTree>
    <p:extLst>
      <p:ext uri="{BB962C8B-B14F-4D97-AF65-F5344CB8AC3E}">
        <p14:creationId xmlns:p14="http://schemas.microsoft.com/office/powerpoint/2010/main" val="143214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Once the Peer Review stage has ended,</a:t>
            </a:r>
            <a:r>
              <a:rPr lang="en-US" baseline="0" dirty="0" smtClean="0"/>
              <a:t> you will be able to see your Results. Here is an example of the Results screen. At the top of the page, you see the reviews you performed, how much your rating deviated from the rating average and whether you mastered the review. You master the review simply by rating the work within the allowable deviation.</a:t>
            </a:r>
          </a:p>
          <a:p>
            <a:endParaRPr lang="en-US" baseline="0" dirty="0" smtClean="0"/>
          </a:p>
          <a:p>
            <a:r>
              <a:rPr lang="en-US" baseline="0" dirty="0" smtClean="0"/>
              <a:t>Below that, you see how your peers rated your writing, along with your self assessment. It is normal and expected to see variations in the ratings. This is both because you are still learning to be peer reviewers and because people will disagree. You will likely find it helpful to click the blue rating to see the feedback provided. Pay extra attention to any areas where your self-assessment differs from your peers.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AEAEAA-A0BC-45C5-B5ED-25E7BD48D7B6}" type="slidenum">
              <a:rPr lang="en-US" smtClean="0"/>
              <a:t>13</a:t>
            </a:fld>
            <a:endParaRPr lang="en-US"/>
          </a:p>
        </p:txBody>
      </p:sp>
    </p:spTree>
    <p:extLst>
      <p:ext uri="{BB962C8B-B14F-4D97-AF65-F5344CB8AC3E}">
        <p14:creationId xmlns:p14="http://schemas.microsoft.com/office/powerpoint/2010/main" val="4075937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JOANNE</a:t>
            </a:r>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14</a:t>
            </a:fld>
            <a:endParaRPr lang="en-US"/>
          </a:p>
        </p:txBody>
      </p:sp>
    </p:spTree>
    <p:extLst>
      <p:ext uri="{BB962C8B-B14F-4D97-AF65-F5344CB8AC3E}">
        <p14:creationId xmlns:p14="http://schemas.microsoft.com/office/powerpoint/2010/main" val="1700888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JOANNE</a:t>
            </a:r>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15</a:t>
            </a:fld>
            <a:endParaRPr lang="en-US"/>
          </a:p>
        </p:txBody>
      </p:sp>
    </p:spTree>
    <p:extLst>
      <p:ext uri="{BB962C8B-B14F-4D97-AF65-F5344CB8AC3E}">
        <p14:creationId xmlns:p14="http://schemas.microsoft.com/office/powerpoint/2010/main" val="1700888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Times" pitchFamily="18" charset="0"/>
                <a:cs typeface="Times" pitchFamily="18" charset="0"/>
              </a:rPr>
              <a:t>JOANNE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Times" pitchFamily="18" charset="0"/>
              <a:cs typeface="Times"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Times" pitchFamily="18" charset="0"/>
                <a:cs typeface="Times" pitchFamily="18" charset="0"/>
              </a:rPr>
              <a:t>Nelson, L. (2003). Improving student peer feedback. </a:t>
            </a:r>
            <a:r>
              <a:rPr lang="en-US" sz="1200" u="sng" dirty="0" smtClean="0">
                <a:solidFill>
                  <a:schemeClr val="bg1"/>
                </a:solidFill>
                <a:latin typeface="Times" pitchFamily="18" charset="0"/>
                <a:cs typeface="Times" pitchFamily="18" charset="0"/>
              </a:rPr>
              <a:t>College Teaching</a:t>
            </a:r>
            <a:r>
              <a:rPr lang="en-US" sz="1200" dirty="0" smtClean="0">
                <a:solidFill>
                  <a:schemeClr val="bg1"/>
                </a:solidFill>
                <a:latin typeface="Times" pitchFamily="18" charset="0"/>
                <a:cs typeface="Times" pitchFamily="18" charset="0"/>
              </a:rPr>
              <a:t>. 51 (1). </a:t>
            </a:r>
            <a:r>
              <a:rPr lang="en-US" sz="1200" u="sng" dirty="0" smtClean="0">
                <a:solidFill>
                  <a:schemeClr val="bg1"/>
                </a:solidFill>
                <a:latin typeface="Times" pitchFamily="18" charset="0"/>
                <a:cs typeface="Times" pitchFamily="18" charset="0"/>
                <a:hlinkClick r:id="rId3"/>
              </a:rPr>
              <a:t>http://cis.apsc.ubc.ca/wiki/images/2/28/Usj.pdf</a:t>
            </a:r>
            <a:endParaRPr lang="en-US" sz="1200" dirty="0" smtClean="0">
              <a:solidFill>
                <a:schemeClr val="bg1"/>
              </a:solidFill>
              <a:latin typeface="Times" pitchFamily="18" charset="0"/>
              <a:cs typeface="Times" pitchFamily="18" charset="0"/>
            </a:endParaRPr>
          </a:p>
          <a:p>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16</a:t>
            </a:fld>
            <a:endParaRPr lang="en-US"/>
          </a:p>
        </p:txBody>
      </p:sp>
    </p:spTree>
    <p:extLst>
      <p:ext uri="{BB962C8B-B14F-4D97-AF65-F5344CB8AC3E}">
        <p14:creationId xmlns:p14="http://schemas.microsoft.com/office/powerpoint/2010/main" val="1176317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2000" cy="3429000"/>
          </a:xfrm>
        </p:spPr>
      </p:sp>
      <p:sp>
        <p:nvSpPr>
          <p:cNvPr id="3" name="Notes Placeholder 2"/>
          <p:cNvSpPr>
            <a:spLocks noGrp="1"/>
          </p:cNvSpPr>
          <p:nvPr>
            <p:ph type="body" idx="1"/>
          </p:nvPr>
        </p:nvSpPr>
        <p:spPr/>
        <p:txBody>
          <a:bodyPr/>
          <a:lstStyle/>
          <a:p>
            <a:r>
              <a:rPr lang="en-US" dirty="0" smtClean="0"/>
              <a:t>ANDREA</a:t>
            </a:r>
          </a:p>
          <a:p>
            <a:endParaRPr lang="en-US" dirty="0" smtClean="0"/>
          </a:p>
          <a:p>
            <a:r>
              <a:rPr lang="en-US" dirty="0" smtClean="0"/>
              <a:t>No </a:t>
            </a:r>
            <a:r>
              <a:rPr lang="en-US" dirty="0"/>
              <a:t>improvement from WA1 to WA2 – made more challenging (needed to answer more questions correctly on calibrations, lower value to self review), also developmental nature of writing</a:t>
            </a:r>
          </a:p>
          <a:p>
            <a:r>
              <a:rPr lang="en-US" dirty="0"/>
              <a:t>Issues – deadlines &amp; reminders</a:t>
            </a:r>
          </a:p>
          <a:p>
            <a:r>
              <a:rPr lang="en-US" dirty="0"/>
              <a:t> </a:t>
            </a:r>
          </a:p>
          <a:p>
            <a:endParaRPr lang="en-US" dirty="0"/>
          </a:p>
        </p:txBody>
      </p:sp>
      <p:sp>
        <p:nvSpPr>
          <p:cNvPr id="4" name="Slide Number Placeholder 3"/>
          <p:cNvSpPr>
            <a:spLocks noGrp="1"/>
          </p:cNvSpPr>
          <p:nvPr>
            <p:ph type="sldNum" sz="quarter" idx="10"/>
          </p:nvPr>
        </p:nvSpPr>
        <p:spPr/>
        <p:txBody>
          <a:bodyPr/>
          <a:lstStyle/>
          <a:p>
            <a:fld id="{EA500A08-1D34-424B-BA6D-292A9E893814}" type="slidenum">
              <a:rPr lang="en-US" smtClean="0"/>
              <a:t>17</a:t>
            </a:fld>
            <a:endParaRPr lang="en-US"/>
          </a:p>
        </p:txBody>
      </p:sp>
    </p:spTree>
    <p:extLst>
      <p:ext uri="{BB962C8B-B14F-4D97-AF65-F5344CB8AC3E}">
        <p14:creationId xmlns:p14="http://schemas.microsoft.com/office/powerpoint/2010/main" val="1069818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ANDREA</a:t>
            </a:r>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18</a:t>
            </a:fld>
            <a:endParaRPr lang="en-US"/>
          </a:p>
        </p:txBody>
      </p:sp>
    </p:spTree>
    <p:extLst>
      <p:ext uri="{BB962C8B-B14F-4D97-AF65-F5344CB8AC3E}">
        <p14:creationId xmlns:p14="http://schemas.microsoft.com/office/powerpoint/2010/main" val="415981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2000" cy="3429000"/>
          </a:xfrm>
        </p:spPr>
      </p:sp>
      <p:sp>
        <p:nvSpPr>
          <p:cNvPr id="3" name="Notes Placeholder 2"/>
          <p:cNvSpPr>
            <a:spLocks noGrp="1"/>
          </p:cNvSpPr>
          <p:nvPr>
            <p:ph type="body" idx="1"/>
          </p:nvPr>
        </p:nvSpPr>
        <p:spPr/>
        <p:txBody>
          <a:bodyPr/>
          <a:lstStyle/>
          <a:p>
            <a:r>
              <a:rPr lang="en-US" dirty="0" smtClean="0"/>
              <a:t>ANDREA</a:t>
            </a:r>
            <a:endParaRPr lang="en-US" dirty="0"/>
          </a:p>
        </p:txBody>
      </p:sp>
      <p:sp>
        <p:nvSpPr>
          <p:cNvPr id="4" name="Slide Number Placeholder 3"/>
          <p:cNvSpPr>
            <a:spLocks noGrp="1"/>
          </p:cNvSpPr>
          <p:nvPr>
            <p:ph type="sldNum" sz="quarter" idx="10"/>
          </p:nvPr>
        </p:nvSpPr>
        <p:spPr/>
        <p:txBody>
          <a:bodyPr/>
          <a:lstStyle/>
          <a:p>
            <a:fld id="{EA500A08-1D34-424B-BA6D-292A9E893814}" type="slidenum">
              <a:rPr lang="en-US" smtClean="0"/>
              <a:t>19</a:t>
            </a:fld>
            <a:endParaRPr lang="en-US"/>
          </a:p>
        </p:txBody>
      </p:sp>
    </p:spTree>
    <p:extLst>
      <p:ext uri="{BB962C8B-B14F-4D97-AF65-F5344CB8AC3E}">
        <p14:creationId xmlns:p14="http://schemas.microsoft.com/office/powerpoint/2010/main" val="106981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ANDREA</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www.mwp.hawaii.edu</a:t>
            </a:r>
            <a:r>
              <a:rPr lang="en-US" dirty="0" smtClean="0"/>
              <a:t>/resources/</a:t>
            </a:r>
            <a:r>
              <a:rPr lang="en-US" dirty="0" err="1" smtClean="0"/>
              <a:t>peer_review.htm#what</a:t>
            </a:r>
            <a:endParaRPr lang="en-US" dirty="0" smtClean="0"/>
          </a:p>
          <a:p>
            <a:r>
              <a:rPr lang="en-US" sz="1200" kern="1200" dirty="0" smtClean="0">
                <a:solidFill>
                  <a:schemeClr val="tx1"/>
                </a:solidFill>
                <a:latin typeface="+mn-lt"/>
                <a:ea typeface="+mn-ea"/>
                <a:cs typeface="+mn-cs"/>
              </a:rPr>
              <a:t>Simply stated, </a:t>
            </a:r>
            <a:r>
              <a:rPr lang="en-US" sz="1200" b="1" kern="1200" dirty="0" smtClean="0">
                <a:solidFill>
                  <a:schemeClr val="tx1"/>
                </a:solidFill>
                <a:latin typeface="+mn-lt"/>
                <a:ea typeface="+mn-ea"/>
                <a:cs typeface="+mn-cs"/>
              </a:rPr>
              <a:t>peer review</a:t>
            </a:r>
            <a:r>
              <a:rPr lang="en-US" sz="1200" kern="1200" dirty="0" smtClean="0">
                <a:solidFill>
                  <a:schemeClr val="tx1"/>
                </a:solidFill>
                <a:latin typeface="+mn-lt"/>
                <a:ea typeface="+mn-ea"/>
                <a:cs typeface="+mn-cs"/>
              </a:rPr>
              <a:t> involves sharing one's writing with a group of peer readers who offer feedback and suggestions for improvement.</a:t>
            </a:r>
          </a:p>
          <a:p>
            <a:endParaRPr lang="en-US" dirty="0" smtClean="0"/>
          </a:p>
          <a:p>
            <a:r>
              <a:rPr lang="en-US" dirty="0" smtClean="0"/>
              <a:t>http://</a:t>
            </a:r>
            <a:r>
              <a:rPr lang="en-US" dirty="0" err="1" smtClean="0"/>
              <a:t>www.elearning.ubc.ca</a:t>
            </a:r>
            <a:r>
              <a:rPr lang="en-US" dirty="0" smtClean="0"/>
              <a:t>/toolkit/student-evaluation/</a:t>
            </a:r>
          </a:p>
          <a:p>
            <a:r>
              <a:rPr lang="en-US" dirty="0" smtClean="0"/>
              <a:t>Student peer review (also referred to as Peer Evaluation) is a process modeled after scholarly peer review. In this process students are asked to submit work (typically written) and then evaluate the work of their peers. Evaluation is often anonymous and facilitated through the use of rubrics. Evaluation may focus on writing, content or both. Peer review does not have to be limited to essays or reports, but could include a diverse range of activities such as programming code or lab reports. </a:t>
            </a:r>
          </a:p>
          <a:p>
            <a:r>
              <a:rPr lang="en-US" dirty="0" smtClean="0"/>
              <a:t>Students synthesize, organize and communicate knowledge as they develop the product to be evaluated. While evaluating the work of their peers, students have the opportunity to be exposed to the work of others, explore new ways of thinking about a topic and both refine and reflect on their own understanding. </a:t>
            </a:r>
          </a:p>
          <a:p>
            <a:r>
              <a:rPr lang="en-US" dirty="0" smtClean="0"/>
              <a:t>Several web based systems exist to facilitate student peer evaluation. At UBC, three such systems are: </a:t>
            </a:r>
          </a:p>
          <a:p>
            <a:r>
              <a:rPr lang="en-US" dirty="0" smtClean="0"/>
              <a:t>Calibrated Peer Review (CPR) </a:t>
            </a:r>
          </a:p>
          <a:p>
            <a:r>
              <a:rPr lang="en-US" dirty="0" err="1" smtClean="0"/>
              <a:t>iPeer</a:t>
            </a:r>
            <a:r>
              <a:rPr lang="en-US" dirty="0" smtClean="0"/>
              <a:t> </a:t>
            </a:r>
          </a:p>
          <a:p>
            <a:r>
              <a:rPr lang="en-US" dirty="0" err="1" smtClean="0"/>
              <a:t>Turnitin's</a:t>
            </a:r>
            <a:r>
              <a:rPr lang="en-US" dirty="0" smtClean="0"/>
              <a:t> </a:t>
            </a:r>
            <a:r>
              <a:rPr lang="en-US" dirty="0" err="1" smtClean="0"/>
              <a:t>PeerMark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27E59E7-B554-3E43-84FC-C36FF2F9C40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ANDREA</a:t>
            </a:r>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20</a:t>
            </a:fld>
            <a:endParaRPr lang="en-US"/>
          </a:p>
        </p:txBody>
      </p:sp>
    </p:spTree>
    <p:extLst>
      <p:ext uri="{BB962C8B-B14F-4D97-AF65-F5344CB8AC3E}">
        <p14:creationId xmlns:p14="http://schemas.microsoft.com/office/powerpoint/2010/main" val="324716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2000" cy="3429000"/>
          </a:xfrm>
        </p:spPr>
      </p:sp>
      <p:sp>
        <p:nvSpPr>
          <p:cNvPr id="3" name="Notes Placeholder 2"/>
          <p:cNvSpPr>
            <a:spLocks noGrp="1"/>
          </p:cNvSpPr>
          <p:nvPr>
            <p:ph type="body" idx="1"/>
          </p:nvPr>
        </p:nvSpPr>
        <p:spPr/>
        <p:txBody>
          <a:bodyPr/>
          <a:lstStyle/>
          <a:p>
            <a:r>
              <a:rPr lang="en-US" dirty="0" smtClean="0"/>
              <a:t>JOANNE</a:t>
            </a:r>
          </a:p>
          <a:p>
            <a:endParaRPr lang="en-US" dirty="0" smtClean="0"/>
          </a:p>
          <a:p>
            <a:r>
              <a:rPr lang="en-US" dirty="0" smtClean="0"/>
              <a:t>Yes – New ideas/perspective,</a:t>
            </a:r>
            <a:r>
              <a:rPr lang="en-US" baseline="0" dirty="0" smtClean="0"/>
              <a:t> identify weak points and improve writing</a:t>
            </a:r>
          </a:p>
          <a:p>
            <a:r>
              <a:rPr lang="en-US" baseline="0" dirty="0" smtClean="0"/>
              <a:t>No – no feedback, already knew, didn’t understand assignment</a:t>
            </a:r>
            <a:endParaRPr lang="en-US" dirty="0"/>
          </a:p>
        </p:txBody>
      </p:sp>
      <p:sp>
        <p:nvSpPr>
          <p:cNvPr id="4" name="Slide Number Placeholder 3"/>
          <p:cNvSpPr>
            <a:spLocks noGrp="1"/>
          </p:cNvSpPr>
          <p:nvPr>
            <p:ph type="sldNum" sz="quarter" idx="10"/>
          </p:nvPr>
        </p:nvSpPr>
        <p:spPr/>
        <p:txBody>
          <a:bodyPr/>
          <a:lstStyle/>
          <a:p>
            <a:fld id="{EA500A08-1D34-424B-BA6D-292A9E893814}" type="slidenum">
              <a:rPr lang="en-US" smtClean="0"/>
              <a:t>21</a:t>
            </a:fld>
            <a:endParaRPr lang="en-US"/>
          </a:p>
        </p:txBody>
      </p:sp>
    </p:spTree>
    <p:extLst>
      <p:ext uri="{BB962C8B-B14F-4D97-AF65-F5344CB8AC3E}">
        <p14:creationId xmlns:p14="http://schemas.microsoft.com/office/powerpoint/2010/main" val="106981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2000" cy="3429000"/>
          </a:xfrm>
        </p:spPr>
      </p:sp>
      <p:sp>
        <p:nvSpPr>
          <p:cNvPr id="3" name="Notes Placeholder 2"/>
          <p:cNvSpPr>
            <a:spLocks noGrp="1"/>
          </p:cNvSpPr>
          <p:nvPr>
            <p:ph type="body" idx="1"/>
          </p:nvPr>
        </p:nvSpPr>
        <p:spPr/>
        <p:txBody>
          <a:bodyPr/>
          <a:lstStyle/>
          <a:p>
            <a:r>
              <a:rPr lang="en-US" dirty="0" smtClean="0"/>
              <a:t>JOANNE</a:t>
            </a:r>
            <a:endParaRPr lang="en-US" dirty="0"/>
          </a:p>
        </p:txBody>
      </p:sp>
      <p:sp>
        <p:nvSpPr>
          <p:cNvPr id="4" name="Slide Number Placeholder 3"/>
          <p:cNvSpPr>
            <a:spLocks noGrp="1"/>
          </p:cNvSpPr>
          <p:nvPr>
            <p:ph type="sldNum" sz="quarter" idx="10"/>
          </p:nvPr>
        </p:nvSpPr>
        <p:spPr/>
        <p:txBody>
          <a:bodyPr/>
          <a:lstStyle/>
          <a:p>
            <a:fld id="{EA500A08-1D34-424B-BA6D-292A9E893814}" type="slidenum">
              <a:rPr lang="en-US" smtClean="0"/>
              <a:t>22</a:t>
            </a:fld>
            <a:endParaRPr lang="en-US"/>
          </a:p>
        </p:txBody>
      </p:sp>
    </p:spTree>
    <p:extLst>
      <p:ext uri="{BB962C8B-B14F-4D97-AF65-F5344CB8AC3E}">
        <p14:creationId xmlns:p14="http://schemas.microsoft.com/office/powerpoint/2010/main" val="106981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JOANNE</a:t>
            </a:r>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23</a:t>
            </a:fld>
            <a:endParaRPr lang="en-US"/>
          </a:p>
        </p:txBody>
      </p:sp>
    </p:spTree>
    <p:extLst>
      <p:ext uri="{BB962C8B-B14F-4D97-AF65-F5344CB8AC3E}">
        <p14:creationId xmlns:p14="http://schemas.microsoft.com/office/powerpoint/2010/main" val="1700888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JOANNE</a:t>
            </a:r>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24</a:t>
            </a:fld>
            <a:endParaRPr lang="en-US"/>
          </a:p>
        </p:txBody>
      </p:sp>
    </p:spTree>
    <p:extLst>
      <p:ext uri="{BB962C8B-B14F-4D97-AF65-F5344CB8AC3E}">
        <p14:creationId xmlns:p14="http://schemas.microsoft.com/office/powerpoint/2010/main" val="321069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ANDREA</a:t>
            </a:r>
          </a:p>
          <a:p>
            <a:endParaRPr lang="en-US" dirty="0" smtClean="0"/>
          </a:p>
          <a:p>
            <a:r>
              <a:rPr lang="en-US" dirty="0" smtClean="0"/>
              <a:t>Talk about challenge</a:t>
            </a:r>
            <a:r>
              <a:rPr lang="en-US" baseline="0" dirty="0" smtClean="0"/>
              <a:t> – ways to address… give example of idea, really looking for more ideas.  Peer review </a:t>
            </a:r>
            <a:r>
              <a:rPr lang="en-US" baseline="0" dirty="0" err="1" smtClean="0"/>
              <a:t>PLoS</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3</a:t>
            </a:fld>
            <a:endParaRPr lang="en-US"/>
          </a:p>
        </p:txBody>
      </p:sp>
    </p:spTree>
    <p:extLst>
      <p:ext uri="{BB962C8B-B14F-4D97-AF65-F5344CB8AC3E}">
        <p14:creationId xmlns:p14="http://schemas.microsoft.com/office/powerpoint/2010/main" val="324716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ANDREA</a:t>
            </a:r>
            <a:endParaRPr lang="en-US" sz="1200" dirty="0" smtClean="0">
              <a:solidFill>
                <a:schemeClr val="bg1"/>
              </a:solidFill>
              <a:latin typeface="Times" pitchFamily="18" charset="0"/>
              <a:cs typeface="Times"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Times" pitchFamily="18" charset="0"/>
              <a:cs typeface="Times"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Times" pitchFamily="18" charset="0"/>
                <a:cs typeface="Times" pitchFamily="18" charset="0"/>
              </a:rPr>
              <a:t>http://</a:t>
            </a:r>
            <a:r>
              <a:rPr lang="en-US" sz="1200" dirty="0" err="1" smtClean="0">
                <a:solidFill>
                  <a:schemeClr val="bg1"/>
                </a:solidFill>
                <a:latin typeface="Times" pitchFamily="18" charset="0"/>
                <a:cs typeface="Times" pitchFamily="18" charset="0"/>
              </a:rPr>
              <a:t>www.epa.gov</a:t>
            </a:r>
            <a:r>
              <a:rPr lang="en-US" sz="1200" dirty="0" smtClean="0">
                <a:solidFill>
                  <a:schemeClr val="bg1"/>
                </a:solidFill>
                <a:latin typeface="Times" pitchFamily="18" charset="0"/>
                <a:cs typeface="Times" pitchFamily="18" charset="0"/>
              </a:rPr>
              <a:t>/</a:t>
            </a:r>
            <a:r>
              <a:rPr lang="en-US" sz="1200" dirty="0" err="1" smtClean="0">
                <a:solidFill>
                  <a:schemeClr val="bg1"/>
                </a:solidFill>
                <a:latin typeface="Times" pitchFamily="18" charset="0"/>
                <a:cs typeface="Times" pitchFamily="18" charset="0"/>
              </a:rPr>
              <a:t>ncer</a:t>
            </a:r>
            <a:r>
              <a:rPr lang="en-US" sz="1200" dirty="0" smtClean="0">
                <a:solidFill>
                  <a:schemeClr val="bg1"/>
                </a:solidFill>
                <a:latin typeface="Times" pitchFamily="18" charset="0"/>
                <a:cs typeface="Times" pitchFamily="18" charset="0"/>
              </a:rPr>
              <a:t>/</a:t>
            </a:r>
            <a:r>
              <a:rPr lang="en-US" sz="1200" dirty="0" err="1" smtClean="0">
                <a:solidFill>
                  <a:schemeClr val="bg1"/>
                </a:solidFill>
                <a:latin typeface="Times" pitchFamily="18" charset="0"/>
                <a:cs typeface="Times" pitchFamily="18" charset="0"/>
              </a:rPr>
              <a:t>peerreview</a:t>
            </a:r>
            <a:r>
              <a:rPr lang="en-US" sz="1200" dirty="0" smtClean="0">
                <a:solidFill>
                  <a:schemeClr val="bg1"/>
                </a:solidFill>
                <a:latin typeface="Times" pitchFamily="18" charset="0"/>
                <a:cs typeface="Times" pitchFamily="18"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Times" pitchFamily="18" charset="0"/>
                <a:cs typeface="Times" pitchFamily="18" charset="0"/>
              </a:rPr>
              <a:t>Nelson, L. (2003). Improving student peer feedback. </a:t>
            </a:r>
            <a:r>
              <a:rPr lang="en-US" sz="1200" u="sng" dirty="0" smtClean="0">
                <a:solidFill>
                  <a:schemeClr val="bg1"/>
                </a:solidFill>
                <a:latin typeface="Times" pitchFamily="18" charset="0"/>
                <a:cs typeface="Times" pitchFamily="18" charset="0"/>
              </a:rPr>
              <a:t>College Teaching</a:t>
            </a:r>
            <a:r>
              <a:rPr lang="en-US" sz="1200" dirty="0" smtClean="0">
                <a:solidFill>
                  <a:schemeClr val="bg1"/>
                </a:solidFill>
                <a:latin typeface="Times" pitchFamily="18" charset="0"/>
                <a:cs typeface="Times" pitchFamily="18" charset="0"/>
              </a:rPr>
              <a:t>. 51 (1). </a:t>
            </a:r>
            <a:r>
              <a:rPr lang="en-US" sz="1200" u="sng" dirty="0" smtClean="0">
                <a:solidFill>
                  <a:schemeClr val="bg1"/>
                </a:solidFill>
                <a:latin typeface="Times" pitchFamily="18" charset="0"/>
                <a:cs typeface="Times" pitchFamily="18" charset="0"/>
                <a:hlinkClick r:id="rId3"/>
              </a:rPr>
              <a:t>http://cis.apsc.ubc.ca/wiki/images/2/28/Usj.pdf</a:t>
            </a:r>
            <a:endParaRPr lang="en-US" sz="1200" dirty="0" smtClean="0">
              <a:solidFill>
                <a:schemeClr val="bg1"/>
              </a:solidFill>
              <a:latin typeface="Times" pitchFamily="18" charset="0"/>
              <a:cs typeface="Times" pitchFamily="18" charset="0"/>
            </a:endParaRPr>
          </a:p>
          <a:p>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4</a:t>
            </a:fld>
            <a:endParaRPr lang="en-US"/>
          </a:p>
        </p:txBody>
      </p:sp>
    </p:spTree>
    <p:extLst>
      <p:ext uri="{BB962C8B-B14F-4D97-AF65-F5344CB8AC3E}">
        <p14:creationId xmlns:p14="http://schemas.microsoft.com/office/powerpoint/2010/main" val="117631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ANDREA</a:t>
            </a:r>
          </a:p>
          <a:p>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5</a:t>
            </a:fld>
            <a:endParaRPr lang="en-US"/>
          </a:p>
        </p:txBody>
      </p:sp>
    </p:spTree>
    <p:extLst>
      <p:ext uri="{BB962C8B-B14F-4D97-AF65-F5344CB8AC3E}">
        <p14:creationId xmlns:p14="http://schemas.microsoft.com/office/powerpoint/2010/main" val="121511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466618">
              <a:defRPr/>
            </a:pPr>
            <a:r>
              <a:rPr lang="en-US" baseline="0" dirty="0" smtClean="0"/>
              <a:t>JOANNE:</a:t>
            </a:r>
          </a:p>
          <a:p>
            <a:pPr defTabSz="466618">
              <a:defRPr/>
            </a:pPr>
            <a:endParaRPr lang="en-US" baseline="0" dirty="0" smtClean="0"/>
          </a:p>
          <a:p>
            <a:pPr marL="174982" indent="-174982" defTabSz="466618">
              <a:buFontTx/>
              <a:buChar char="-"/>
              <a:defRPr/>
            </a:pPr>
            <a:r>
              <a:rPr lang="en-US" baseline="0" dirty="0" smtClean="0"/>
              <a:t>Script from 2011 Supper Series – </a:t>
            </a:r>
          </a:p>
          <a:p>
            <a:pPr defTabSz="466618">
              <a:defRPr/>
            </a:pPr>
            <a:endParaRPr lang="en-US" baseline="0" dirty="0" smtClean="0"/>
          </a:p>
          <a:p>
            <a:pPr defTabSz="466618">
              <a:defRPr/>
            </a:pPr>
            <a:r>
              <a:rPr lang="en-US" baseline="0" dirty="0" smtClean="0"/>
              <a:t>With SCIE113, We set out to create a course that gets students thinking about, “What is science?” and “Where does it fit in my life?” </a:t>
            </a:r>
          </a:p>
          <a:p>
            <a:pPr defTabSz="466618">
              <a:defRPr/>
            </a:pPr>
            <a:r>
              <a:rPr lang="en-US" baseline="0" dirty="0" smtClean="0"/>
              <a:t>Our goals included changing student’s attitudes towards and about science, exploring what it means to think like a scientist, and how to communicate like a scientist</a:t>
            </a:r>
          </a:p>
          <a:p>
            <a:endParaRPr lang="en-US" dirty="0" smtClean="0"/>
          </a:p>
          <a:p>
            <a:endParaRPr lang="en-US" dirty="0" smtClean="0"/>
          </a:p>
          <a:p>
            <a:r>
              <a:rPr lang="en-US" dirty="0" smtClean="0"/>
              <a:t>Class</a:t>
            </a:r>
            <a:r>
              <a:rPr lang="en-US" baseline="0" dirty="0" smtClean="0"/>
              <a:t> size limited to 24-26 students, seminar meets three times a week.  </a:t>
            </a:r>
          </a:p>
          <a:p>
            <a:r>
              <a:rPr lang="en-US" baseline="0" dirty="0" smtClean="0"/>
              <a:t>Course content essentially explores two questions with students, “What is science?” and “Where does science fit in my life?”</a:t>
            </a:r>
          </a:p>
          <a:p>
            <a:r>
              <a:rPr lang="en-US" baseline="0" dirty="0" smtClean="0"/>
              <a:t>The emphasis is on effective communication through evidence based argumentation skills.</a:t>
            </a:r>
          </a:p>
          <a:p>
            <a:r>
              <a:rPr lang="en-US" baseline="0" dirty="0" smtClean="0"/>
              <a:t>Writing intensive course, fulfills communication requirement of BSc, open to all incoming FYS student not in coordinated </a:t>
            </a:r>
            <a:r>
              <a:rPr lang="en-US" baseline="0" dirty="0" err="1" smtClean="0"/>
              <a:t>scie</a:t>
            </a:r>
            <a:r>
              <a:rPr lang="en-US" baseline="0" dirty="0" smtClean="0"/>
              <a:t> or </a:t>
            </a:r>
            <a:r>
              <a:rPr lang="en-US" baseline="0" dirty="0" err="1" smtClean="0"/>
              <a:t>scieONE</a:t>
            </a:r>
            <a:endParaRPr lang="en-US" baseline="0" dirty="0" smtClean="0"/>
          </a:p>
          <a:p>
            <a:r>
              <a:rPr lang="en-US" baseline="0" dirty="0" smtClean="0"/>
              <a:t>More details available course content, learning objectives handout (1-2 available on each table)</a:t>
            </a:r>
          </a:p>
          <a:p>
            <a:r>
              <a:rPr lang="en-US" baseline="0" dirty="0" smtClean="0"/>
              <a:t>We’ve also brought a copy of the syllabus and faculty binders for the course, if you’d like to take a look.</a:t>
            </a:r>
          </a:p>
          <a:p>
            <a:r>
              <a:rPr lang="en-US" baseline="0" dirty="0" smtClean="0"/>
              <a:t>Seminar = unique course format for FYS science students at UBC</a:t>
            </a:r>
          </a:p>
          <a:p>
            <a:r>
              <a:rPr lang="en-US" baseline="0" dirty="0" smtClean="0"/>
              <a:t>Another unique aspect of the course = science and society speaker series, goal broaden student views – expand students’ horizons so they think widely about their future and what they can do with a science degree</a:t>
            </a:r>
          </a:p>
          <a:p>
            <a:endParaRPr lang="en-US" baseline="0" dirty="0" smtClean="0"/>
          </a:p>
        </p:txBody>
      </p:sp>
      <p:sp>
        <p:nvSpPr>
          <p:cNvPr id="4" name="Slide Number Placeholder 3"/>
          <p:cNvSpPr>
            <a:spLocks noGrp="1"/>
          </p:cNvSpPr>
          <p:nvPr>
            <p:ph type="sldNum" sz="quarter" idx="10"/>
          </p:nvPr>
        </p:nvSpPr>
        <p:spPr/>
        <p:txBody>
          <a:bodyPr/>
          <a:lstStyle/>
          <a:p>
            <a:fld id="{727E59E7-B554-3E43-84FC-C36FF2F9C40C}" type="slidenum">
              <a:rPr lang="en-US" smtClean="0"/>
              <a:pPr/>
              <a:t>6</a:t>
            </a:fld>
            <a:endParaRPr lang="en-US"/>
          </a:p>
        </p:txBody>
      </p:sp>
    </p:spTree>
    <p:extLst>
      <p:ext uri="{BB962C8B-B14F-4D97-AF65-F5344CB8AC3E}">
        <p14:creationId xmlns:p14="http://schemas.microsoft.com/office/powerpoint/2010/main" val="292247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JOANNE</a:t>
            </a:r>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7</a:t>
            </a:fld>
            <a:endParaRPr lang="en-US"/>
          </a:p>
        </p:txBody>
      </p:sp>
    </p:spTree>
    <p:extLst>
      <p:ext uri="{BB962C8B-B14F-4D97-AF65-F5344CB8AC3E}">
        <p14:creationId xmlns:p14="http://schemas.microsoft.com/office/powerpoint/2010/main" val="174217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2000" cy="3429000"/>
          </a:xfrm>
        </p:spPr>
      </p:sp>
      <p:sp>
        <p:nvSpPr>
          <p:cNvPr id="3" name="Notes Placeholder 2"/>
          <p:cNvSpPr>
            <a:spLocks noGrp="1"/>
          </p:cNvSpPr>
          <p:nvPr>
            <p:ph type="body" idx="1"/>
          </p:nvPr>
        </p:nvSpPr>
        <p:spPr/>
        <p:txBody>
          <a:bodyPr/>
          <a:lstStyle/>
          <a:p>
            <a:r>
              <a:rPr lang="en-US" dirty="0" smtClean="0"/>
              <a:t>JOANNE</a:t>
            </a:r>
          </a:p>
          <a:p>
            <a:endParaRPr lang="en-US" dirty="0" smtClean="0"/>
          </a:p>
          <a:p>
            <a:r>
              <a:rPr lang="en-US" dirty="0" smtClean="0"/>
              <a:t>UCLA – received NSF grant to develop</a:t>
            </a:r>
            <a:r>
              <a:rPr lang="en-US" baseline="0" dirty="0" smtClean="0"/>
              <a:t> tool peer review tool</a:t>
            </a:r>
          </a:p>
          <a:p>
            <a:r>
              <a:rPr lang="en-US" baseline="0" dirty="0" smtClean="0"/>
              <a:t>Goal: enabling frequent writing assignments in large enrollment Chemistry courses without significantly increasing instructor workload</a:t>
            </a:r>
          </a:p>
          <a:p>
            <a:r>
              <a:rPr lang="en-US" baseline="0" dirty="0" smtClean="0"/>
              <a:t>This version of the tool is still available for free online</a:t>
            </a:r>
          </a:p>
          <a:p>
            <a:endParaRPr lang="en-US" baseline="0" dirty="0" smtClean="0"/>
          </a:p>
          <a:p>
            <a:r>
              <a:rPr lang="en-US" baseline="0" dirty="0" smtClean="0"/>
              <a:t>Later additional funding from Howard Hughes Medical Institute to refine the tool – now subscription based used at over 700 institutions</a:t>
            </a:r>
          </a:p>
        </p:txBody>
      </p:sp>
      <p:sp>
        <p:nvSpPr>
          <p:cNvPr id="4" name="Slide Number Placeholder 3"/>
          <p:cNvSpPr>
            <a:spLocks noGrp="1"/>
          </p:cNvSpPr>
          <p:nvPr>
            <p:ph type="sldNum" sz="quarter" idx="10"/>
          </p:nvPr>
        </p:nvSpPr>
        <p:spPr/>
        <p:txBody>
          <a:bodyPr/>
          <a:lstStyle/>
          <a:p>
            <a:fld id="{EA500A08-1D34-424B-BA6D-292A9E893814}" type="slidenum">
              <a:rPr lang="en-US" smtClean="0"/>
              <a:t>8</a:t>
            </a:fld>
            <a:endParaRPr lang="en-US"/>
          </a:p>
        </p:txBody>
      </p:sp>
    </p:spTree>
    <p:extLst>
      <p:ext uri="{BB962C8B-B14F-4D97-AF65-F5344CB8AC3E}">
        <p14:creationId xmlns:p14="http://schemas.microsoft.com/office/powerpoint/2010/main" val="3949640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JOANNE</a:t>
            </a:r>
            <a:endParaRPr lang="en-US" dirty="0"/>
          </a:p>
        </p:txBody>
      </p:sp>
      <p:sp>
        <p:nvSpPr>
          <p:cNvPr id="4" name="Slide Number Placeholder 3"/>
          <p:cNvSpPr>
            <a:spLocks noGrp="1"/>
          </p:cNvSpPr>
          <p:nvPr>
            <p:ph type="sldNum" sz="quarter" idx="10"/>
          </p:nvPr>
        </p:nvSpPr>
        <p:spPr/>
        <p:txBody>
          <a:bodyPr/>
          <a:lstStyle/>
          <a:p>
            <a:fld id="{B83CD0B4-BD4D-204D-A737-903A8D6D53C4}" type="slidenum">
              <a:rPr lang="en-US" smtClean="0"/>
              <a:pPr/>
              <a:t>9</a:t>
            </a:fld>
            <a:endParaRPr lang="en-US"/>
          </a:p>
        </p:txBody>
      </p:sp>
    </p:spTree>
    <p:extLst>
      <p:ext uri="{BB962C8B-B14F-4D97-AF65-F5344CB8AC3E}">
        <p14:creationId xmlns:p14="http://schemas.microsoft.com/office/powerpoint/2010/main" val="170088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4C78B99-96BA-F244-AEF2-9F816E1B6FB0}" type="datetimeFigureOut">
              <a:rPr lang="en-US" smtClean="0"/>
              <a:pPr/>
              <a:t>2014-06-12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14D1-F2E8-1044-9E69-C983CA874FF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C78B99-96BA-F244-AEF2-9F816E1B6FB0}" type="datetimeFigureOut">
              <a:rPr lang="en-US" smtClean="0"/>
              <a:pPr/>
              <a:t>2014-06-12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14D1-F2E8-1044-9E69-C983CA874F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9"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1"/>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1"/>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C78B99-96BA-F244-AEF2-9F816E1B6FB0}" type="datetimeFigureOut">
              <a:rPr lang="en-US" smtClean="0"/>
              <a:pPr/>
              <a:t>2014-06-12</a:t>
            </a:fld>
            <a:endParaRPr lang="en-US"/>
          </a:p>
        </p:txBody>
      </p:sp>
      <p:sp>
        <p:nvSpPr>
          <p:cNvPr id="5" name="Footer Placeholder 4"/>
          <p:cNvSpPr>
            <a:spLocks noGrp="1"/>
          </p:cNvSpPr>
          <p:nvPr>
            <p:ph type="ftr" sz="quarter" idx="11"/>
          </p:nvPr>
        </p:nvSpPr>
        <p:spPr>
          <a:xfrm>
            <a:off x="2640598" y="6377460"/>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A5014D1-F2E8-1044-9E69-C983CA874F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C78B99-96BA-F244-AEF2-9F816E1B6FB0}" type="datetimeFigureOut">
              <a:rPr lang="en-US" smtClean="0"/>
              <a:pPr/>
              <a:t>2014-06-12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14D1-F2E8-1044-9E69-C983CA874F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C78B99-96BA-F244-AEF2-9F816E1B6FB0}" type="datetimeFigureOut">
              <a:rPr lang="en-US" smtClean="0"/>
              <a:pPr/>
              <a:t>2014-06-12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14D1-F2E8-1044-9E69-C983CA874F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C78B99-96BA-F244-AEF2-9F816E1B6FB0}" type="datetimeFigureOut">
              <a:rPr lang="en-US" smtClean="0"/>
              <a:pPr/>
              <a:t>2014-06-12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14D1-F2E8-1044-9E69-C983CA874F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1"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C78B99-96BA-F244-AEF2-9F816E1B6FB0}" type="datetimeFigureOut">
              <a:rPr lang="en-US" smtClean="0"/>
              <a:pPr/>
              <a:t>2014-06-12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014D1-F2E8-1044-9E69-C983CA874F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C78B99-96BA-F244-AEF2-9F816E1B6FB0}" type="datetimeFigureOut">
              <a:rPr lang="en-US" smtClean="0"/>
              <a:pPr/>
              <a:t>2014-06-12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014D1-F2E8-1044-9E69-C983CA874F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78B99-96BA-F244-AEF2-9F816E1B6FB0}" type="datetimeFigureOut">
              <a:rPr lang="en-US" smtClean="0"/>
              <a:pPr/>
              <a:t>2014-06-12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014D1-F2E8-1044-9E69-C983CA874FF6}" type="slidenum">
              <a:rPr lang="en-US" smtClean="0"/>
              <a:pPr/>
              <a:t>‹#›</a:t>
            </a:fld>
            <a:endParaRPr lang="en-US"/>
          </a:p>
        </p:txBody>
      </p:sp>
      <p:sp>
        <p:nvSpPr>
          <p:cNvPr id="5" name="Rectangle 4"/>
          <p:cNvSpPr/>
          <p:nvPr userDrawn="1"/>
        </p:nvSpPr>
        <p:spPr>
          <a:xfrm>
            <a:off x="2" y="0"/>
            <a:ext cx="9143999"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9"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C78B99-96BA-F244-AEF2-9F816E1B6FB0}" type="datetimeFigureOut">
              <a:rPr lang="en-US" smtClean="0"/>
              <a:pPr/>
              <a:t>2014-06-12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14D1-F2E8-1044-9E69-C983CA874FF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1"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4C78B99-96BA-F244-AEF2-9F816E1B6FB0}" type="datetimeFigureOut">
              <a:rPr lang="en-US" smtClean="0"/>
              <a:pPr/>
              <a:t>2014-06-12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A5014D1-F2E8-1044-9E69-C983CA874F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2" y="1"/>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1"/>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2"/>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4C78B99-96BA-F244-AEF2-9F816E1B6FB0}" type="datetimeFigureOut">
              <a:rPr lang="en-US" smtClean="0"/>
              <a:pPr/>
              <a:t>2014-06-12</a:t>
            </a:fld>
            <a:endParaRPr lang="en-US"/>
          </a:p>
        </p:txBody>
      </p:sp>
      <p:sp>
        <p:nvSpPr>
          <p:cNvPr id="5" name="Footer Placeholder 4"/>
          <p:cNvSpPr>
            <a:spLocks noGrp="1"/>
          </p:cNvSpPr>
          <p:nvPr>
            <p:ph type="ftr" sz="quarter" idx="3"/>
          </p:nvPr>
        </p:nvSpPr>
        <p:spPr>
          <a:xfrm>
            <a:off x="2640598"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A5014D1-F2E8-1044-9E69-C983CA874F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a.han@ubc.ca" TargetMode="External"/><Relationship Id="rId4" Type="http://schemas.openxmlformats.org/officeDocument/2006/relationships/hyperlink" Target="mailto:joanne@msl.ubc.ca" TargetMode="Externa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0.xml"/><Relationship Id="rId5" Type="http://schemas.openxmlformats.org/officeDocument/2006/relationships/image" Target="../media/image19.png"/><Relationship Id="rId1" Type="http://schemas.openxmlformats.org/officeDocument/2006/relationships/tags" Target="../tags/tag1.xml"/><Relationship Id="rId2"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1.xml"/><Relationship Id="rId5" Type="http://schemas.openxmlformats.org/officeDocument/2006/relationships/image" Target="../media/image20.png"/><Relationship Id="rId1" Type="http://schemas.openxmlformats.org/officeDocument/2006/relationships/tags" Target="../tags/tag4.xml"/><Relationship Id="rId2"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7.xml"/><Relationship Id="rId5" Type="http://schemas.openxmlformats.org/officeDocument/2006/relationships/notesSlide" Target="../notesSlides/notesSlide12.xml"/><Relationship Id="rId6" Type="http://schemas.openxmlformats.org/officeDocument/2006/relationships/image" Target="../media/image21.png"/><Relationship Id="rId7" Type="http://schemas.openxmlformats.org/officeDocument/2006/relationships/image" Target="../media/image22.JPG"/><Relationship Id="rId1" Type="http://schemas.openxmlformats.org/officeDocument/2006/relationships/tags" Target="../tags/tag7.xml"/><Relationship Id="rId2"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3.xml"/><Relationship Id="rId5" Type="http://schemas.openxmlformats.org/officeDocument/2006/relationships/image" Target="../media/image23.png"/><Relationship Id="rId1" Type="http://schemas.openxmlformats.org/officeDocument/2006/relationships/tags" Target="../tags/tag11.xml"/><Relationship Id="rId2"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6.gif"/><Relationship Id="rId9" Type="http://schemas.openxmlformats.org/officeDocument/2006/relationships/image" Target="../media/image29.gi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hyperlink" Target="mailto:joanne@msl.ubc.ca" TargetMode="External"/><Relationship Id="rId4" Type="http://schemas.openxmlformats.org/officeDocument/2006/relationships/hyperlink" Target="mailto:andrea.han@ubc..ca" TargetMode="External"/><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41563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4621428"/>
            <a:ext cx="9144000" cy="2236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0" y="4398819"/>
            <a:ext cx="9144000" cy="935182"/>
          </a:xfrm>
        </p:spPr>
        <p:txBody>
          <a:bodyPr>
            <a:noAutofit/>
          </a:bodyPr>
          <a:lstStyle/>
          <a:p>
            <a:pPr algn="ctr"/>
            <a:r>
              <a:rPr lang="en-US" sz="4300" dirty="0">
                <a:solidFill>
                  <a:schemeClr val="accent1"/>
                </a:solidFill>
                <a:latin typeface="Times" pitchFamily="18" charset="0"/>
                <a:ea typeface="+mn-ea"/>
                <a:cs typeface="Times" pitchFamily="18" charset="0"/>
              </a:rPr>
              <a:t>Improving Peer Review of Writing with Calibrated Peer Review</a:t>
            </a:r>
          </a:p>
        </p:txBody>
      </p:sp>
      <p:sp>
        <p:nvSpPr>
          <p:cNvPr id="3" name="Subtitle 2"/>
          <p:cNvSpPr>
            <a:spLocks noGrp="1"/>
          </p:cNvSpPr>
          <p:nvPr>
            <p:ph type="subTitle" idx="1"/>
          </p:nvPr>
        </p:nvSpPr>
        <p:spPr>
          <a:xfrm>
            <a:off x="0" y="5608041"/>
            <a:ext cx="9144000" cy="1237260"/>
          </a:xfrm>
        </p:spPr>
        <p:txBody>
          <a:bodyPr>
            <a:normAutofit/>
          </a:bodyPr>
          <a:lstStyle/>
          <a:p>
            <a:pPr algn="ctr"/>
            <a:r>
              <a:rPr lang="en-US" dirty="0" smtClean="0">
                <a:latin typeface="Times" pitchFamily="18" charset="0"/>
              </a:rPr>
              <a:t>Andrea Han  and  Joanne Fox</a:t>
            </a:r>
          </a:p>
          <a:p>
            <a:pPr algn="ctr"/>
            <a:r>
              <a:rPr lang="en-US" dirty="0" smtClean="0">
                <a:solidFill>
                  <a:schemeClr val="bg1"/>
                </a:solidFill>
                <a:latin typeface="Times" pitchFamily="18" charset="0"/>
                <a:hlinkClick r:id="rId3"/>
              </a:rPr>
              <a:t>andrea.han@ubc.ca</a:t>
            </a:r>
            <a:r>
              <a:rPr lang="en-US" dirty="0" smtClean="0">
                <a:solidFill>
                  <a:schemeClr val="bg1"/>
                </a:solidFill>
                <a:latin typeface="Times" pitchFamily="18" charset="0"/>
              </a:rPr>
              <a:t>          </a:t>
            </a:r>
            <a:r>
              <a:rPr lang="en-US" dirty="0" smtClean="0">
                <a:solidFill>
                  <a:schemeClr val="bg1"/>
                </a:solidFill>
                <a:latin typeface="Times" pitchFamily="18" charset="0"/>
                <a:hlinkClick r:id="rId4"/>
              </a:rPr>
              <a:t>joanne@msl.ubc.ca</a:t>
            </a:r>
            <a:endParaRPr lang="en-US" dirty="0" smtClean="0">
              <a:solidFill>
                <a:schemeClr val="bg1"/>
              </a:solidFill>
              <a:latin typeface="Times" pitchFamily="18" charset="0"/>
            </a:endParaRPr>
          </a:p>
          <a:p>
            <a:pPr algn="ctr"/>
            <a:endParaRPr lang="en-US" dirty="0" smtClean="0">
              <a:solidFill>
                <a:schemeClr val="bg1"/>
              </a:solidFill>
              <a:latin typeface="Times" pitchFamily="18" charset="0"/>
              <a:hlinkClick r:id="rId4"/>
            </a:endParaRPr>
          </a:p>
        </p:txBody>
      </p:sp>
      <p:sp>
        <p:nvSpPr>
          <p:cNvPr id="18434" name="AutoShape 2" descr="https://www.vista.ubc.ca/webct/urw/tp8489380552261.lc8489380531261/RelativeResourceManager/Template/Unit%201/tag_clou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8436" name="AutoShape 4" descr="https://www.vista.ubc.ca/webct/urw/tp8489380552261.lc8489380531261/RelativeResourceManager/Template/Unit%201/tag_clou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8438" name="AutoShape 6" descr="https://www.vista.ubc.ca/webct/urw/tp8489380552261.lc8489380531261/RelativeResourceManager/Template/Unit%201/tag_clou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8440" name="AutoShape 8" descr="https://www.vista.ubc.ca/webct/urw/tp8489380552261.lc8489380531261/RelativeResourceManager/Template/Unit%201/tag_clou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4" name="Picture 3" descr="WhatisPeerReviewWordle.png"/>
          <p:cNvPicPr>
            <a:picLocks noChangeAspect="1"/>
          </p:cNvPicPr>
          <p:nvPr/>
        </p:nvPicPr>
        <p:blipFill rotWithShape="1">
          <a:blip r:embed="rId5">
            <a:extLst>
              <a:ext uri="{28A0092B-C50C-407E-A947-70E740481C1C}">
                <a14:useLocalDpi xmlns:a14="http://schemas.microsoft.com/office/drawing/2010/main" val="0"/>
              </a:ext>
            </a:extLst>
          </a:blip>
          <a:srcRect b="3520"/>
          <a:stretch/>
        </p:blipFill>
        <p:spPr>
          <a:xfrm>
            <a:off x="1110385" y="9524"/>
            <a:ext cx="7204364" cy="4075545"/>
          </a:xfrm>
          <a:prstGeom prst="rect">
            <a:avLst/>
          </a:prstGeom>
        </p:spPr>
      </p:pic>
      <p:pic>
        <p:nvPicPr>
          <p:cNvPr id="11"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17898"/>
          <a:stretch/>
        </p:blipFill>
        <p:spPr bwMode="auto">
          <a:xfrm>
            <a:off x="79375" y="2746376"/>
            <a:ext cx="1181100" cy="137636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7033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245712"/>
            <a:ext cx="9155929" cy="627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890357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8626" y="431300"/>
            <a:ext cx="9114363" cy="576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781500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5736"/>
            <a:ext cx="9144000" cy="670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16peer_review_screen"/>
          <p:cNvPicPr>
            <a:picLocks noGrp="1" noChangeAspect="1"/>
          </p:cNvPicPr>
          <p:nvPr isPhoto="1">
            <p:custDataLst>
              <p:tags r:id="rId3"/>
            </p:custDataLst>
          </p:nvPr>
        </p:nvPicPr>
        <p:blipFill rotWithShape="1">
          <a:blip r:embed="rId7">
            <a:lum/>
            <a:extLst>
              <a:ext uri="{28A0092B-C50C-407E-A947-70E740481C1C}">
                <a14:useLocalDpi xmlns:a14="http://schemas.microsoft.com/office/drawing/2010/main" val="0"/>
              </a:ext>
            </a:extLst>
          </a:blip>
          <a:srcRect l="17264" t="5753" r="2264" b="58214"/>
          <a:stretch/>
        </p:blipFill>
        <p:spPr>
          <a:xfrm>
            <a:off x="1578643" y="336448"/>
            <a:ext cx="7583815" cy="2320487"/>
          </a:xfrm>
          <a:prstGeom prst="rect">
            <a:avLst/>
          </a:prstGeom>
          <a:noFill/>
          <a:ln>
            <a:noFill/>
          </a:ln>
        </p:spPr>
      </p:pic>
    </p:spTree>
    <p:custDataLst>
      <p:tags r:id="rId1"/>
    </p:custDataLst>
    <p:extLst>
      <p:ext uri="{BB962C8B-B14F-4D97-AF65-F5344CB8AC3E}">
        <p14:creationId xmlns:p14="http://schemas.microsoft.com/office/powerpoint/2010/main" val="2917827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346816"/>
            <a:ext cx="9144000" cy="552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393251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MapSCIE113PeerReview.jpg"/>
          <p:cNvPicPr>
            <a:picLocks noChangeAspect="1"/>
          </p:cNvPicPr>
          <p:nvPr/>
        </p:nvPicPr>
        <p:blipFill rotWithShape="1">
          <a:blip r:embed="rId3">
            <a:extLst>
              <a:ext uri="{28A0092B-C50C-407E-A947-70E740481C1C}">
                <a14:useLocalDpi xmlns:a14="http://schemas.microsoft.com/office/drawing/2010/main" val="0"/>
              </a:ext>
            </a:extLst>
          </a:blip>
          <a:srcRect l="43940" t="27427" r="3110" b="33712"/>
          <a:stretch/>
        </p:blipFill>
        <p:spPr>
          <a:xfrm>
            <a:off x="63500" y="1522922"/>
            <a:ext cx="9080501" cy="5296979"/>
          </a:xfrm>
          <a:prstGeom prst="rect">
            <a:avLst/>
          </a:prstGeom>
        </p:spPr>
      </p:pic>
      <p:sp>
        <p:nvSpPr>
          <p:cNvPr id="2" name="Title 1"/>
          <p:cNvSpPr>
            <a:spLocks noGrp="1"/>
          </p:cNvSpPr>
          <p:nvPr>
            <p:ph type="title"/>
          </p:nvPr>
        </p:nvSpPr>
        <p:spPr>
          <a:xfrm>
            <a:off x="0" y="155448"/>
            <a:ext cx="9144000" cy="1252728"/>
          </a:xfrm>
        </p:spPr>
        <p:txBody>
          <a:bodyPr>
            <a:normAutofit/>
          </a:bodyPr>
          <a:lstStyle/>
          <a:p>
            <a:pPr algn="ctr"/>
            <a:r>
              <a:rPr lang="en-US" sz="4400" dirty="0">
                <a:solidFill>
                  <a:schemeClr val="accent1"/>
                </a:solidFill>
                <a:latin typeface="Times" pitchFamily="18" charset="0"/>
                <a:ea typeface="+mn-ea"/>
                <a:cs typeface="Times" pitchFamily="18" charset="0"/>
              </a:rPr>
              <a:t>Calibrated Peer Review</a:t>
            </a:r>
          </a:p>
        </p:txBody>
      </p:sp>
      <p:pic>
        <p:nvPicPr>
          <p:cNvPr id="27" name="Picture 26" descr="3Essay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266" y="1869881"/>
            <a:ext cx="1756951" cy="1346923"/>
          </a:xfrm>
          <a:prstGeom prst="rect">
            <a:avLst/>
          </a:prstGeom>
        </p:spPr>
      </p:pic>
      <p:pic>
        <p:nvPicPr>
          <p:cNvPr id="24" name="Picture 23" descr="3Essay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414" y="3189665"/>
            <a:ext cx="1756951" cy="1346923"/>
          </a:xfrm>
          <a:prstGeom prst="rect">
            <a:avLst/>
          </a:prstGeom>
        </p:spPr>
      </p:pic>
      <p:pic>
        <p:nvPicPr>
          <p:cNvPr id="23" name="Picture 22" descr="Rubrics.pdf"/>
          <p:cNvPicPr>
            <a:picLocks noChangeAspect="1"/>
          </p:cNvPicPr>
          <p:nvPr/>
        </p:nvPicPr>
        <p:blipFill rotWithShape="1">
          <a:blip r:embed="rId5">
            <a:extLst>
              <a:ext uri="{28A0092B-C50C-407E-A947-70E740481C1C}">
                <a14:useLocalDpi xmlns:a14="http://schemas.microsoft.com/office/drawing/2010/main" val="0"/>
              </a:ext>
            </a:extLst>
          </a:blip>
          <a:srcRect l="40965" t="24543"/>
          <a:stretch/>
        </p:blipFill>
        <p:spPr>
          <a:xfrm>
            <a:off x="7658101" y="2351040"/>
            <a:ext cx="1447801" cy="1725660"/>
          </a:xfrm>
          <a:prstGeom prst="rect">
            <a:avLst/>
          </a:prstGeom>
        </p:spPr>
      </p:pic>
      <p:sp>
        <p:nvSpPr>
          <p:cNvPr id="31" name="TextBox 30"/>
          <p:cNvSpPr txBox="1"/>
          <p:nvPr/>
        </p:nvSpPr>
        <p:spPr>
          <a:xfrm>
            <a:off x="7803115" y="2713985"/>
            <a:ext cx="978603" cy="369332"/>
          </a:xfrm>
          <a:prstGeom prst="rect">
            <a:avLst/>
          </a:prstGeom>
          <a:noFill/>
        </p:spPr>
        <p:txBody>
          <a:bodyPr wrap="none" rtlCol="0">
            <a:spAutoFit/>
          </a:bodyPr>
          <a:lstStyle/>
          <a:p>
            <a:r>
              <a:rPr lang="en-US" b="1" dirty="0" smtClean="0"/>
              <a:t>RUBRIC</a:t>
            </a:r>
            <a:endParaRPr lang="en-US" b="1" dirty="0"/>
          </a:p>
        </p:txBody>
      </p:sp>
      <p:sp>
        <p:nvSpPr>
          <p:cNvPr id="33" name="TextBox 32"/>
          <p:cNvSpPr txBox="1"/>
          <p:nvPr/>
        </p:nvSpPr>
        <p:spPr>
          <a:xfrm>
            <a:off x="3566426" y="2278244"/>
            <a:ext cx="1282923" cy="923330"/>
          </a:xfrm>
          <a:prstGeom prst="rect">
            <a:avLst/>
          </a:prstGeom>
          <a:noFill/>
        </p:spPr>
        <p:txBody>
          <a:bodyPr wrap="none" rtlCol="0">
            <a:spAutoFit/>
          </a:bodyPr>
          <a:lstStyle/>
          <a:p>
            <a:pPr algn="r"/>
            <a:r>
              <a:rPr lang="en-US" b="1" dirty="0" smtClean="0"/>
              <a:t>Calibration </a:t>
            </a:r>
          </a:p>
          <a:p>
            <a:pPr algn="r"/>
            <a:r>
              <a:rPr lang="en-US" b="1" dirty="0" smtClean="0"/>
              <a:t>Essays</a:t>
            </a:r>
          </a:p>
          <a:p>
            <a:pPr algn="r"/>
            <a:r>
              <a:rPr lang="en-US" b="1" dirty="0" smtClean="0"/>
              <a:t>x3</a:t>
            </a:r>
            <a:endParaRPr lang="en-US" b="1" dirty="0"/>
          </a:p>
        </p:txBody>
      </p:sp>
      <p:sp>
        <p:nvSpPr>
          <p:cNvPr id="34" name="TextBox 33"/>
          <p:cNvSpPr txBox="1"/>
          <p:nvPr/>
        </p:nvSpPr>
        <p:spPr>
          <a:xfrm>
            <a:off x="3336001" y="3573577"/>
            <a:ext cx="1264351" cy="923330"/>
          </a:xfrm>
          <a:prstGeom prst="rect">
            <a:avLst/>
          </a:prstGeom>
          <a:noFill/>
        </p:spPr>
        <p:txBody>
          <a:bodyPr wrap="square" rtlCol="0">
            <a:spAutoFit/>
          </a:bodyPr>
          <a:lstStyle/>
          <a:p>
            <a:pPr algn="r"/>
            <a:r>
              <a:rPr lang="en-US" b="1" dirty="0" smtClean="0"/>
              <a:t>Peer Reviews</a:t>
            </a:r>
          </a:p>
          <a:p>
            <a:pPr algn="r"/>
            <a:r>
              <a:rPr lang="en-US" b="1" dirty="0" smtClean="0"/>
              <a:t>X3</a:t>
            </a:r>
            <a:endParaRPr lang="en-US" b="1" dirty="0"/>
          </a:p>
        </p:txBody>
      </p:sp>
      <p:grpSp>
        <p:nvGrpSpPr>
          <p:cNvPr id="36" name="Group 35"/>
          <p:cNvGrpSpPr/>
          <p:nvPr/>
        </p:nvGrpSpPr>
        <p:grpSpPr>
          <a:xfrm>
            <a:off x="3787205" y="4404433"/>
            <a:ext cx="2674764" cy="1024976"/>
            <a:chOff x="4498770" y="5094519"/>
            <a:chExt cx="2591490" cy="951793"/>
          </a:xfrm>
        </p:grpSpPr>
        <p:pic>
          <p:nvPicPr>
            <p:cNvPr id="20" name="Picture 19" descr="Essay.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4240" y="5094519"/>
              <a:ext cx="1086020" cy="951793"/>
            </a:xfrm>
            <a:prstGeom prst="rect">
              <a:avLst/>
            </a:prstGeom>
          </p:spPr>
        </p:pic>
        <p:sp>
          <p:nvSpPr>
            <p:cNvPr id="35" name="TextBox 34"/>
            <p:cNvSpPr txBox="1"/>
            <p:nvPr/>
          </p:nvSpPr>
          <p:spPr>
            <a:xfrm>
              <a:off x="4498770" y="5338528"/>
              <a:ext cx="1524000" cy="600183"/>
            </a:xfrm>
            <a:prstGeom prst="rect">
              <a:avLst/>
            </a:prstGeom>
            <a:noFill/>
          </p:spPr>
          <p:txBody>
            <a:bodyPr wrap="square" rtlCol="0">
              <a:spAutoFit/>
            </a:bodyPr>
            <a:lstStyle/>
            <a:p>
              <a:pPr algn="r"/>
              <a:r>
                <a:rPr lang="en-US" b="1" dirty="0" smtClean="0"/>
                <a:t>Self Assessment</a:t>
              </a:r>
              <a:endParaRPr lang="en-US" b="1" dirty="0"/>
            </a:p>
          </p:txBody>
        </p:sp>
      </p:grpSp>
      <p:cxnSp>
        <p:nvCxnSpPr>
          <p:cNvPr id="38" name="Straight Arrow Connector 37"/>
          <p:cNvCxnSpPr>
            <a:stCxn id="23" idx="1"/>
            <a:endCxn id="27" idx="3"/>
          </p:cNvCxnSpPr>
          <p:nvPr/>
        </p:nvCxnSpPr>
        <p:spPr>
          <a:xfrm flipH="1" flipV="1">
            <a:off x="6496217" y="2543343"/>
            <a:ext cx="1161883" cy="6705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3" idx="1"/>
            <a:endCxn id="24" idx="3"/>
          </p:cNvCxnSpPr>
          <p:nvPr/>
        </p:nvCxnSpPr>
        <p:spPr>
          <a:xfrm flipH="1">
            <a:off x="6384366" y="3213871"/>
            <a:ext cx="1273735" cy="649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3" idx="1"/>
            <a:endCxn id="20" idx="3"/>
          </p:cNvCxnSpPr>
          <p:nvPr/>
        </p:nvCxnSpPr>
        <p:spPr>
          <a:xfrm flipH="1">
            <a:off x="6461969" y="3213871"/>
            <a:ext cx="1196131" cy="1703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5094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MapSCIE113PeerReview.jpg"/>
          <p:cNvPicPr>
            <a:picLocks noChangeAspect="1"/>
          </p:cNvPicPr>
          <p:nvPr/>
        </p:nvPicPr>
        <p:blipFill rotWithShape="1">
          <a:blip r:embed="rId3">
            <a:extLst>
              <a:ext uri="{28A0092B-C50C-407E-A947-70E740481C1C}">
                <a14:useLocalDpi xmlns:a14="http://schemas.microsoft.com/office/drawing/2010/main" val="0"/>
              </a:ext>
            </a:extLst>
          </a:blip>
          <a:srcRect l="43940" t="27427" r="3110" b="33712"/>
          <a:stretch/>
        </p:blipFill>
        <p:spPr>
          <a:xfrm>
            <a:off x="63500" y="1522922"/>
            <a:ext cx="9080501" cy="5296979"/>
          </a:xfrm>
          <a:prstGeom prst="rect">
            <a:avLst/>
          </a:prstGeom>
        </p:spPr>
      </p:pic>
      <p:sp>
        <p:nvSpPr>
          <p:cNvPr id="2" name="Title 1"/>
          <p:cNvSpPr>
            <a:spLocks noGrp="1"/>
          </p:cNvSpPr>
          <p:nvPr>
            <p:ph type="title"/>
          </p:nvPr>
        </p:nvSpPr>
        <p:spPr>
          <a:xfrm>
            <a:off x="0" y="155448"/>
            <a:ext cx="9144000" cy="1252728"/>
          </a:xfrm>
        </p:spPr>
        <p:txBody>
          <a:bodyPr>
            <a:normAutofit/>
          </a:bodyPr>
          <a:lstStyle/>
          <a:p>
            <a:pPr algn="ctr"/>
            <a:r>
              <a:rPr lang="en-US" sz="4400" dirty="0">
                <a:solidFill>
                  <a:schemeClr val="accent1"/>
                </a:solidFill>
                <a:latin typeface="Times" pitchFamily="18" charset="0"/>
                <a:ea typeface="+mn-ea"/>
                <a:cs typeface="Times" pitchFamily="18" charset="0"/>
              </a:rPr>
              <a:t>Calibrated Peer Review</a:t>
            </a:r>
          </a:p>
        </p:txBody>
      </p:sp>
      <p:pic>
        <p:nvPicPr>
          <p:cNvPr id="27" name="Picture 26" descr="3Essay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266" y="1869881"/>
            <a:ext cx="1756951" cy="1346923"/>
          </a:xfrm>
          <a:prstGeom prst="rect">
            <a:avLst/>
          </a:prstGeom>
        </p:spPr>
      </p:pic>
      <p:pic>
        <p:nvPicPr>
          <p:cNvPr id="24" name="Picture 23" descr="3Essays.pdf"/>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27414" y="3189665"/>
            <a:ext cx="1756951" cy="1346923"/>
          </a:xfrm>
          <a:prstGeom prst="rect">
            <a:avLst/>
          </a:prstGeom>
        </p:spPr>
      </p:pic>
      <p:pic>
        <p:nvPicPr>
          <p:cNvPr id="23" name="Picture 22" descr="Rubrics.pdf"/>
          <p:cNvPicPr>
            <a:picLocks noChangeAspect="1"/>
          </p:cNvPicPr>
          <p:nvPr/>
        </p:nvPicPr>
        <p:blipFill rotWithShape="1">
          <a:blip r:embed="rId5">
            <a:extLst>
              <a:ext uri="{28A0092B-C50C-407E-A947-70E740481C1C}">
                <a14:useLocalDpi xmlns:a14="http://schemas.microsoft.com/office/drawing/2010/main" val="0"/>
              </a:ext>
            </a:extLst>
          </a:blip>
          <a:srcRect l="40965" t="24543"/>
          <a:stretch/>
        </p:blipFill>
        <p:spPr>
          <a:xfrm>
            <a:off x="7658101" y="2351040"/>
            <a:ext cx="1447801" cy="1725660"/>
          </a:xfrm>
          <a:prstGeom prst="rect">
            <a:avLst/>
          </a:prstGeom>
        </p:spPr>
      </p:pic>
      <p:sp>
        <p:nvSpPr>
          <p:cNvPr id="31" name="TextBox 30"/>
          <p:cNvSpPr txBox="1"/>
          <p:nvPr/>
        </p:nvSpPr>
        <p:spPr>
          <a:xfrm>
            <a:off x="7803115" y="2713985"/>
            <a:ext cx="978603" cy="369332"/>
          </a:xfrm>
          <a:prstGeom prst="rect">
            <a:avLst/>
          </a:prstGeom>
          <a:noFill/>
        </p:spPr>
        <p:txBody>
          <a:bodyPr wrap="none" rtlCol="0">
            <a:spAutoFit/>
          </a:bodyPr>
          <a:lstStyle/>
          <a:p>
            <a:r>
              <a:rPr lang="en-US" b="1" dirty="0" smtClean="0"/>
              <a:t>RUBRIC</a:t>
            </a:r>
            <a:endParaRPr lang="en-US" b="1" dirty="0"/>
          </a:p>
        </p:txBody>
      </p:sp>
      <p:sp>
        <p:nvSpPr>
          <p:cNvPr id="33" name="TextBox 32"/>
          <p:cNvSpPr txBox="1"/>
          <p:nvPr/>
        </p:nvSpPr>
        <p:spPr>
          <a:xfrm>
            <a:off x="3566426" y="2278244"/>
            <a:ext cx="1282923" cy="923330"/>
          </a:xfrm>
          <a:prstGeom prst="rect">
            <a:avLst/>
          </a:prstGeom>
          <a:noFill/>
        </p:spPr>
        <p:txBody>
          <a:bodyPr wrap="none" rtlCol="0">
            <a:spAutoFit/>
          </a:bodyPr>
          <a:lstStyle/>
          <a:p>
            <a:pPr algn="r"/>
            <a:r>
              <a:rPr lang="en-US" b="1" dirty="0" smtClean="0"/>
              <a:t>Calibration </a:t>
            </a:r>
          </a:p>
          <a:p>
            <a:pPr algn="r"/>
            <a:r>
              <a:rPr lang="en-US" b="1" dirty="0" smtClean="0"/>
              <a:t>Essays</a:t>
            </a:r>
          </a:p>
          <a:p>
            <a:pPr algn="r"/>
            <a:r>
              <a:rPr lang="en-US" b="1" dirty="0" smtClean="0"/>
              <a:t>x3</a:t>
            </a:r>
            <a:endParaRPr lang="en-US" b="1" dirty="0"/>
          </a:p>
        </p:txBody>
      </p:sp>
      <p:sp>
        <p:nvSpPr>
          <p:cNvPr id="34" name="TextBox 33"/>
          <p:cNvSpPr txBox="1"/>
          <p:nvPr/>
        </p:nvSpPr>
        <p:spPr>
          <a:xfrm>
            <a:off x="3336001" y="3573577"/>
            <a:ext cx="1264351" cy="923330"/>
          </a:xfrm>
          <a:prstGeom prst="rect">
            <a:avLst/>
          </a:prstGeom>
          <a:noFill/>
        </p:spPr>
        <p:txBody>
          <a:bodyPr wrap="square" rtlCol="0">
            <a:spAutoFit/>
          </a:bodyPr>
          <a:lstStyle/>
          <a:p>
            <a:pPr algn="r"/>
            <a:r>
              <a:rPr lang="en-US" b="1" dirty="0" smtClean="0">
                <a:solidFill>
                  <a:schemeClr val="bg1">
                    <a:lumMod val="75000"/>
                  </a:schemeClr>
                </a:solidFill>
              </a:rPr>
              <a:t>Peer Reviews</a:t>
            </a:r>
          </a:p>
          <a:p>
            <a:pPr algn="r"/>
            <a:r>
              <a:rPr lang="en-US" b="1" dirty="0" smtClean="0">
                <a:solidFill>
                  <a:schemeClr val="bg1">
                    <a:lumMod val="75000"/>
                  </a:schemeClr>
                </a:solidFill>
              </a:rPr>
              <a:t>X3</a:t>
            </a:r>
            <a:endParaRPr lang="en-US" b="1" dirty="0">
              <a:solidFill>
                <a:schemeClr val="bg1">
                  <a:lumMod val="75000"/>
                </a:schemeClr>
              </a:solidFill>
            </a:endParaRPr>
          </a:p>
        </p:txBody>
      </p:sp>
      <p:pic>
        <p:nvPicPr>
          <p:cNvPr id="20" name="Picture 19" descr="Essay.pdf"/>
          <p:cNvPicPr>
            <a:picLocks noChangeAspect="1"/>
          </p:cNvPicPr>
          <p:nvPr/>
        </p:nvPicPr>
        <p:blipFill>
          <a:blip r:embed="rId6">
            <a:alphaModFix amt="19000"/>
            <a:extLst>
              <a:ext uri="{28A0092B-C50C-407E-A947-70E740481C1C}">
                <a14:useLocalDpi xmlns:a14="http://schemas.microsoft.com/office/drawing/2010/main" val="0"/>
              </a:ext>
            </a:extLst>
          </a:blip>
          <a:stretch>
            <a:fillRect/>
          </a:stretch>
        </p:blipFill>
        <p:spPr>
          <a:xfrm>
            <a:off x="5341050" y="4404433"/>
            <a:ext cx="1120919" cy="1024976"/>
          </a:xfrm>
          <a:prstGeom prst="rect">
            <a:avLst/>
          </a:prstGeom>
        </p:spPr>
      </p:pic>
      <p:sp>
        <p:nvSpPr>
          <p:cNvPr id="35" name="TextBox 34"/>
          <p:cNvSpPr txBox="1"/>
          <p:nvPr/>
        </p:nvSpPr>
        <p:spPr>
          <a:xfrm>
            <a:off x="3787205" y="4667204"/>
            <a:ext cx="1572972" cy="646331"/>
          </a:xfrm>
          <a:prstGeom prst="rect">
            <a:avLst/>
          </a:prstGeom>
          <a:noFill/>
        </p:spPr>
        <p:txBody>
          <a:bodyPr wrap="square" rtlCol="0">
            <a:spAutoFit/>
          </a:bodyPr>
          <a:lstStyle/>
          <a:p>
            <a:pPr algn="r"/>
            <a:r>
              <a:rPr lang="en-US" b="1" dirty="0" smtClean="0">
                <a:solidFill>
                  <a:schemeClr val="bg1">
                    <a:lumMod val="75000"/>
                  </a:schemeClr>
                </a:solidFill>
              </a:rPr>
              <a:t>Self Assessment</a:t>
            </a:r>
            <a:endParaRPr lang="en-US" b="1" dirty="0">
              <a:solidFill>
                <a:schemeClr val="bg1">
                  <a:lumMod val="75000"/>
                </a:schemeClr>
              </a:solidFill>
            </a:endParaRPr>
          </a:p>
        </p:txBody>
      </p:sp>
      <p:cxnSp>
        <p:nvCxnSpPr>
          <p:cNvPr id="38" name="Straight Arrow Connector 37"/>
          <p:cNvCxnSpPr>
            <a:stCxn id="23" idx="1"/>
            <a:endCxn id="27" idx="3"/>
          </p:cNvCxnSpPr>
          <p:nvPr/>
        </p:nvCxnSpPr>
        <p:spPr>
          <a:xfrm flipH="1" flipV="1">
            <a:off x="6496217" y="2543343"/>
            <a:ext cx="1161883" cy="6705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3" idx="1"/>
            <a:endCxn id="24" idx="3"/>
          </p:cNvCxnSpPr>
          <p:nvPr/>
        </p:nvCxnSpPr>
        <p:spPr>
          <a:xfrm flipH="1">
            <a:off x="6384366" y="3213871"/>
            <a:ext cx="1273735" cy="649256"/>
          </a:xfrm>
          <a:prstGeom prst="straightConnector1">
            <a:avLst/>
          </a:prstGeom>
          <a:ln>
            <a:solidFill>
              <a:srgbClr val="DCDCDC"/>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3" idx="1"/>
            <a:endCxn id="20" idx="3"/>
          </p:cNvCxnSpPr>
          <p:nvPr/>
        </p:nvCxnSpPr>
        <p:spPr>
          <a:xfrm flipH="1">
            <a:off x="6461969" y="3213871"/>
            <a:ext cx="1196131" cy="1703051"/>
          </a:xfrm>
          <a:prstGeom prst="straightConnector1">
            <a:avLst/>
          </a:prstGeom>
          <a:ln>
            <a:solidFill>
              <a:srgbClr val="DCDCDC"/>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508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164973"/>
            <a:ext cx="6162675" cy="978408"/>
          </a:xfrm>
        </p:spPr>
        <p:txBody>
          <a:bodyPr>
            <a:noAutofit/>
          </a:bodyPr>
          <a:lstStyle/>
          <a:p>
            <a:r>
              <a:rPr lang="en-US" sz="4400" dirty="0">
                <a:solidFill>
                  <a:schemeClr val="accent1"/>
                </a:solidFill>
                <a:latin typeface="Times" pitchFamily="18" charset="0"/>
                <a:ea typeface="+mn-ea"/>
                <a:cs typeface="Times" pitchFamily="18" charset="0"/>
              </a:rPr>
              <a:t>Guiding</a:t>
            </a:r>
            <a:r>
              <a:rPr lang="en-US" sz="4400" dirty="0">
                <a:solidFill>
                  <a:schemeClr val="accent1"/>
                </a:solidFill>
                <a:latin typeface="Times" pitchFamily="18" charset="0"/>
                <a:cs typeface="Times" pitchFamily="18" charset="0"/>
              </a:rPr>
              <a:t> Student Feedback</a:t>
            </a:r>
          </a:p>
        </p:txBody>
      </p:sp>
      <p:pic>
        <p:nvPicPr>
          <p:cNvPr id="1030" name="Picture 6" descr="C:\Users\Andrea\AppData\Local\Microsoft\Windows\Temporary Internet Files\Content.IE5\H33MXW2M\MP900422224[1].jpg"/>
          <p:cNvPicPr>
            <a:picLocks noChangeAspect="1" noChangeArrowheads="1"/>
          </p:cNvPicPr>
          <p:nvPr/>
        </p:nvPicPr>
        <p:blipFill rotWithShape="1">
          <a:blip r:embed="rId3">
            <a:extLst>
              <a:ext uri="{28A0092B-C50C-407E-A947-70E740481C1C}">
                <a14:useLocalDpi xmlns:a14="http://schemas.microsoft.com/office/drawing/2010/main" val="0"/>
              </a:ext>
            </a:extLst>
          </a:blip>
          <a:srcRect t="17917" b="48678"/>
          <a:stretch/>
        </p:blipFill>
        <p:spPr bwMode="auto">
          <a:xfrm>
            <a:off x="1" y="9525"/>
            <a:ext cx="2859732" cy="14322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486896"/>
            <a:ext cx="9144000" cy="543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1351"/>
            <a:ext cx="10345003" cy="3974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half" idx="2"/>
          </p:nvPr>
        </p:nvSpPr>
        <p:spPr>
          <a:xfrm>
            <a:off x="0" y="5499100"/>
            <a:ext cx="9144000" cy="1358900"/>
          </a:xfrm>
        </p:spPr>
        <p:txBody>
          <a:bodyPr>
            <a:noAutofit/>
          </a:bodyPr>
          <a:lstStyle/>
          <a:p>
            <a:pPr>
              <a:lnSpc>
                <a:spcPct val="150000"/>
              </a:lnSpc>
            </a:pPr>
            <a:r>
              <a:rPr lang="en-US" sz="1800" dirty="0" smtClean="0">
                <a:solidFill>
                  <a:srgbClr val="FFFFFF"/>
                </a:solidFill>
                <a:latin typeface="Times" pitchFamily="18" charset="0"/>
              </a:rPr>
              <a:t>Reading </a:t>
            </a:r>
            <a:r>
              <a:rPr lang="en-US" sz="1800" dirty="0">
                <a:solidFill>
                  <a:srgbClr val="FFFFFF"/>
                </a:solidFill>
                <a:latin typeface="Times" pitchFamily="18" charset="0"/>
              </a:rPr>
              <a:t>and evaluating my peer's papers accurately was difficult, because I was unsure if I was doing it correctly even though I did do my best. I was worried that I would be grading incorrectly. </a:t>
            </a:r>
          </a:p>
          <a:p>
            <a:pPr algn="r">
              <a:lnSpc>
                <a:spcPct val="150000"/>
              </a:lnSpc>
            </a:pPr>
            <a:r>
              <a:rPr lang="en-US" sz="1800" dirty="0">
                <a:solidFill>
                  <a:srgbClr val="FFFFFF"/>
                </a:solidFill>
                <a:latin typeface="Times" pitchFamily="18" charset="0"/>
              </a:rPr>
              <a:t>Student in SCIE113</a:t>
            </a:r>
          </a:p>
        </p:txBody>
      </p:sp>
    </p:spTree>
    <p:extLst>
      <p:ext uri="{BB962C8B-B14F-4D97-AF65-F5344CB8AC3E}">
        <p14:creationId xmlns:p14="http://schemas.microsoft.com/office/powerpoint/2010/main" val="16378863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208084"/>
            <a:ext cx="9144000" cy="769441"/>
          </a:xfrm>
          <a:prstGeom prst="rect">
            <a:avLst/>
          </a:prstGeom>
          <a:noFill/>
        </p:spPr>
        <p:txBody>
          <a:bodyPr wrap="square" rtlCol="0">
            <a:spAutoFit/>
          </a:bodyPr>
          <a:lstStyle/>
          <a:p>
            <a:pPr algn="ctr"/>
            <a:r>
              <a:rPr lang="en-US" sz="4400" dirty="0">
                <a:solidFill>
                  <a:schemeClr val="accent1"/>
                </a:solidFill>
                <a:latin typeface="Times" pitchFamily="18" charset="0"/>
                <a:cs typeface="Times" pitchFamily="18" charset="0"/>
              </a:rPr>
              <a:t>CPR Results Overview</a:t>
            </a:r>
          </a:p>
        </p:txBody>
      </p:sp>
      <p:sp>
        <p:nvSpPr>
          <p:cNvPr id="7" name="Freeform 6"/>
          <p:cNvSpPr/>
          <p:nvPr/>
        </p:nvSpPr>
        <p:spPr>
          <a:xfrm>
            <a:off x="413279" y="2579938"/>
            <a:ext cx="3878439" cy="2873591"/>
          </a:xfrm>
          <a:custGeom>
            <a:avLst/>
            <a:gdLst>
              <a:gd name="connsiteX0" fmla="*/ 0 w 3878438"/>
              <a:gd name="connsiteY0" fmla="*/ 0 h 4358374"/>
              <a:gd name="connsiteX1" fmla="*/ 3878438 w 3878438"/>
              <a:gd name="connsiteY1" fmla="*/ 0 h 4358374"/>
              <a:gd name="connsiteX2" fmla="*/ 3878438 w 3878438"/>
              <a:gd name="connsiteY2" fmla="*/ 4358374 h 4358374"/>
              <a:gd name="connsiteX3" fmla="*/ 0 w 3878438"/>
              <a:gd name="connsiteY3" fmla="*/ 4358374 h 4358374"/>
              <a:gd name="connsiteX4" fmla="*/ 0 w 3878438"/>
              <a:gd name="connsiteY4" fmla="*/ 0 h 4358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38" h="4358374">
                <a:moveTo>
                  <a:pt x="0" y="0"/>
                </a:moveTo>
                <a:lnTo>
                  <a:pt x="3878438" y="0"/>
                </a:lnTo>
                <a:lnTo>
                  <a:pt x="3878438" y="4358374"/>
                </a:lnTo>
                <a:lnTo>
                  <a:pt x="0" y="4358374"/>
                </a:lnTo>
                <a:lnTo>
                  <a:pt x="0" y="0"/>
                </a:ln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2000"/>
              </a:spcAft>
              <a:buChar char="••"/>
            </a:pPr>
            <a:r>
              <a:rPr lang="en-US" sz="2400" kern="1200" dirty="0" smtClean="0">
                <a:latin typeface="Times"/>
                <a:cs typeface="Times"/>
              </a:rPr>
              <a:t>95% completion rate</a:t>
            </a:r>
            <a:endParaRPr lang="en-US" sz="2400" kern="1200" dirty="0">
              <a:latin typeface="Times"/>
              <a:cs typeface="Times"/>
            </a:endParaRPr>
          </a:p>
          <a:p>
            <a:pPr marL="228600" lvl="1" indent="-228600" algn="l" defTabSz="1066800">
              <a:lnSpc>
                <a:spcPct val="90000"/>
              </a:lnSpc>
              <a:spcBef>
                <a:spcPct val="0"/>
              </a:spcBef>
              <a:spcAft>
                <a:spcPts val="2000"/>
              </a:spcAft>
              <a:buChar char="••"/>
            </a:pPr>
            <a:r>
              <a:rPr lang="en-US" sz="2400" kern="1200" dirty="0" smtClean="0">
                <a:latin typeface="Times"/>
                <a:cs typeface="Times"/>
              </a:rPr>
              <a:t>99% of students reviewed feedback</a:t>
            </a:r>
            <a:endParaRPr lang="en-US" sz="2400" kern="1200" dirty="0">
              <a:latin typeface="Times"/>
              <a:cs typeface="Times"/>
            </a:endParaRPr>
          </a:p>
          <a:p>
            <a:pPr marL="228600" lvl="1" indent="-228600" algn="l" defTabSz="1066800">
              <a:lnSpc>
                <a:spcPct val="90000"/>
              </a:lnSpc>
              <a:spcBef>
                <a:spcPct val="0"/>
              </a:spcBef>
              <a:spcAft>
                <a:spcPts val="2000"/>
              </a:spcAft>
              <a:buChar char="••"/>
            </a:pPr>
            <a:r>
              <a:rPr lang="en-US" sz="2400" kern="1200" dirty="0" smtClean="0">
                <a:latin typeface="Times"/>
                <a:cs typeface="Times"/>
              </a:rPr>
              <a:t>Average text rating = 68%</a:t>
            </a:r>
            <a:endParaRPr lang="en-US" sz="2400" kern="1200" dirty="0">
              <a:latin typeface="Times"/>
              <a:cs typeface="Times"/>
            </a:endParaRPr>
          </a:p>
          <a:p>
            <a:pPr marL="228600" lvl="1" indent="-228600" algn="l" defTabSz="1066800">
              <a:lnSpc>
                <a:spcPct val="90000"/>
              </a:lnSpc>
              <a:spcBef>
                <a:spcPct val="0"/>
              </a:spcBef>
              <a:spcAft>
                <a:spcPts val="2000"/>
              </a:spcAft>
              <a:buChar char="••"/>
            </a:pPr>
            <a:r>
              <a:rPr lang="en-US" sz="2400" kern="1200" dirty="0" smtClean="0">
                <a:latin typeface="Times"/>
                <a:cs typeface="Times"/>
              </a:rPr>
              <a:t>Average score = 87% </a:t>
            </a:r>
            <a:endParaRPr lang="en-US" sz="2400" kern="1200" dirty="0">
              <a:latin typeface="Times"/>
              <a:cs typeface="Times"/>
            </a:endParaRPr>
          </a:p>
        </p:txBody>
      </p:sp>
      <p:sp>
        <p:nvSpPr>
          <p:cNvPr id="9" name="Freeform 8"/>
          <p:cNvSpPr/>
          <p:nvPr/>
        </p:nvSpPr>
        <p:spPr>
          <a:xfrm>
            <a:off x="4834699" y="2579938"/>
            <a:ext cx="3878439" cy="2873591"/>
          </a:xfrm>
          <a:custGeom>
            <a:avLst/>
            <a:gdLst>
              <a:gd name="connsiteX0" fmla="*/ 0 w 3878438"/>
              <a:gd name="connsiteY0" fmla="*/ 0 h 4358374"/>
              <a:gd name="connsiteX1" fmla="*/ 3878438 w 3878438"/>
              <a:gd name="connsiteY1" fmla="*/ 0 h 4358374"/>
              <a:gd name="connsiteX2" fmla="*/ 3878438 w 3878438"/>
              <a:gd name="connsiteY2" fmla="*/ 4358374 h 4358374"/>
              <a:gd name="connsiteX3" fmla="*/ 0 w 3878438"/>
              <a:gd name="connsiteY3" fmla="*/ 4358374 h 4358374"/>
              <a:gd name="connsiteX4" fmla="*/ 0 w 3878438"/>
              <a:gd name="connsiteY4" fmla="*/ 0 h 4358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38" h="4358374">
                <a:moveTo>
                  <a:pt x="0" y="0"/>
                </a:moveTo>
                <a:lnTo>
                  <a:pt x="3878438" y="0"/>
                </a:lnTo>
                <a:lnTo>
                  <a:pt x="3878438" y="4358374"/>
                </a:lnTo>
                <a:lnTo>
                  <a:pt x="0" y="4358374"/>
                </a:lnTo>
                <a:lnTo>
                  <a:pt x="0" y="0"/>
                </a:lnTo>
                <a:close/>
              </a:path>
            </a:pathLst>
          </a:cu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2000"/>
              </a:spcAft>
              <a:buChar char="••"/>
            </a:pPr>
            <a:r>
              <a:rPr lang="en-US" sz="2400" kern="1200" dirty="0" smtClean="0">
                <a:latin typeface="Times"/>
                <a:cs typeface="Times"/>
              </a:rPr>
              <a:t>89% completion rate</a:t>
            </a:r>
            <a:endParaRPr lang="en-US" sz="2400" kern="1200" dirty="0">
              <a:latin typeface="Times"/>
              <a:cs typeface="Times"/>
            </a:endParaRPr>
          </a:p>
          <a:p>
            <a:pPr marL="228600" lvl="1" indent="-228600" algn="l" defTabSz="1066800">
              <a:lnSpc>
                <a:spcPct val="90000"/>
              </a:lnSpc>
              <a:spcBef>
                <a:spcPct val="0"/>
              </a:spcBef>
              <a:spcAft>
                <a:spcPts val="2000"/>
              </a:spcAft>
              <a:buChar char="••"/>
            </a:pPr>
            <a:r>
              <a:rPr lang="en-US" sz="2400" kern="1200" dirty="0" smtClean="0">
                <a:latin typeface="Times"/>
                <a:cs typeface="Times"/>
              </a:rPr>
              <a:t>97% of students reviewed feedback</a:t>
            </a:r>
            <a:endParaRPr lang="en-US" sz="2400" kern="1200" dirty="0">
              <a:latin typeface="Times"/>
              <a:cs typeface="Times"/>
            </a:endParaRPr>
          </a:p>
          <a:p>
            <a:pPr marL="228600" lvl="1" indent="-228600" algn="l" defTabSz="1066800">
              <a:lnSpc>
                <a:spcPct val="90000"/>
              </a:lnSpc>
              <a:spcBef>
                <a:spcPct val="0"/>
              </a:spcBef>
              <a:spcAft>
                <a:spcPts val="2000"/>
              </a:spcAft>
              <a:buChar char="••"/>
            </a:pPr>
            <a:r>
              <a:rPr lang="en-US" sz="2400" kern="1200" dirty="0" smtClean="0">
                <a:latin typeface="Times"/>
                <a:cs typeface="Times"/>
              </a:rPr>
              <a:t>Average text rating = 67%</a:t>
            </a:r>
            <a:endParaRPr lang="en-US" sz="2400" kern="1200" dirty="0">
              <a:latin typeface="Times"/>
              <a:cs typeface="Times"/>
            </a:endParaRPr>
          </a:p>
          <a:p>
            <a:pPr marL="228600" lvl="1" indent="-228600" algn="l" defTabSz="1066800">
              <a:lnSpc>
                <a:spcPct val="90000"/>
              </a:lnSpc>
              <a:spcBef>
                <a:spcPct val="0"/>
              </a:spcBef>
              <a:spcAft>
                <a:spcPts val="2000"/>
              </a:spcAft>
              <a:buChar char="••"/>
            </a:pPr>
            <a:r>
              <a:rPr lang="en-US" sz="2400" kern="1200" dirty="0" smtClean="0">
                <a:latin typeface="Times"/>
                <a:cs typeface="Times"/>
              </a:rPr>
              <a:t>Average score = 80</a:t>
            </a:r>
            <a:r>
              <a:rPr lang="en-US" sz="2400" kern="1200" dirty="0" smtClean="0">
                <a:latin typeface="Times"/>
                <a:cs typeface="Times"/>
              </a:rPr>
              <a:t>%</a:t>
            </a:r>
            <a:endParaRPr lang="en-US" sz="2400" kern="1200" dirty="0">
              <a:latin typeface="Times"/>
              <a:cs typeface="Times"/>
            </a:endParaRPr>
          </a:p>
        </p:txBody>
      </p:sp>
      <p:sp>
        <p:nvSpPr>
          <p:cNvPr id="6" name="Freeform 5"/>
          <p:cNvSpPr/>
          <p:nvPr/>
        </p:nvSpPr>
        <p:spPr>
          <a:xfrm>
            <a:off x="413279" y="1257303"/>
            <a:ext cx="3878439" cy="1301351"/>
          </a:xfrm>
          <a:custGeom>
            <a:avLst/>
            <a:gdLst>
              <a:gd name="connsiteX0" fmla="*/ 0 w 3878438"/>
              <a:gd name="connsiteY0" fmla="*/ 0 h 1301351"/>
              <a:gd name="connsiteX1" fmla="*/ 3878438 w 3878438"/>
              <a:gd name="connsiteY1" fmla="*/ 0 h 1301351"/>
              <a:gd name="connsiteX2" fmla="*/ 3878438 w 3878438"/>
              <a:gd name="connsiteY2" fmla="*/ 1301351 h 1301351"/>
              <a:gd name="connsiteX3" fmla="*/ 0 w 3878438"/>
              <a:gd name="connsiteY3" fmla="*/ 1301351 h 1301351"/>
              <a:gd name="connsiteX4" fmla="*/ 0 w 3878438"/>
              <a:gd name="connsiteY4" fmla="*/ 0 h 130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38" h="1301351">
                <a:moveTo>
                  <a:pt x="0" y="0"/>
                </a:moveTo>
                <a:lnTo>
                  <a:pt x="3878438" y="0"/>
                </a:lnTo>
                <a:lnTo>
                  <a:pt x="3878438" y="1301351"/>
                </a:lnTo>
                <a:lnTo>
                  <a:pt x="0" y="1301351"/>
                </a:lnTo>
                <a:lnTo>
                  <a:pt x="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latin typeface="Times"/>
                <a:cs typeface="Times"/>
              </a:rPr>
              <a:t>Writing Assignment #1</a:t>
            </a:r>
            <a:endParaRPr lang="en-US" sz="3600" kern="1200" dirty="0">
              <a:latin typeface="Times"/>
              <a:cs typeface="Times"/>
            </a:endParaRPr>
          </a:p>
        </p:txBody>
      </p:sp>
      <p:sp>
        <p:nvSpPr>
          <p:cNvPr id="8" name="Freeform 7"/>
          <p:cNvSpPr/>
          <p:nvPr/>
        </p:nvSpPr>
        <p:spPr>
          <a:xfrm>
            <a:off x="4834699" y="1257303"/>
            <a:ext cx="3878439" cy="1301351"/>
          </a:xfrm>
          <a:custGeom>
            <a:avLst/>
            <a:gdLst>
              <a:gd name="connsiteX0" fmla="*/ 0 w 3878438"/>
              <a:gd name="connsiteY0" fmla="*/ 0 h 1301351"/>
              <a:gd name="connsiteX1" fmla="*/ 3878438 w 3878438"/>
              <a:gd name="connsiteY1" fmla="*/ 0 h 1301351"/>
              <a:gd name="connsiteX2" fmla="*/ 3878438 w 3878438"/>
              <a:gd name="connsiteY2" fmla="*/ 1301351 h 1301351"/>
              <a:gd name="connsiteX3" fmla="*/ 0 w 3878438"/>
              <a:gd name="connsiteY3" fmla="*/ 1301351 h 1301351"/>
              <a:gd name="connsiteX4" fmla="*/ 0 w 3878438"/>
              <a:gd name="connsiteY4" fmla="*/ 0 h 130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38" h="1301351">
                <a:moveTo>
                  <a:pt x="0" y="0"/>
                </a:moveTo>
                <a:lnTo>
                  <a:pt x="3878438" y="0"/>
                </a:lnTo>
                <a:lnTo>
                  <a:pt x="3878438" y="1301351"/>
                </a:lnTo>
                <a:lnTo>
                  <a:pt x="0" y="1301351"/>
                </a:lnTo>
                <a:lnTo>
                  <a:pt x="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latin typeface="Times"/>
                <a:cs typeface="Times"/>
              </a:rPr>
              <a:t>Writing Assignment #2</a:t>
            </a:r>
            <a:endParaRPr lang="en-US" sz="3600" kern="1200" dirty="0">
              <a:latin typeface="Times"/>
              <a:cs typeface="Times"/>
            </a:endParaRPr>
          </a:p>
        </p:txBody>
      </p:sp>
    </p:spTree>
    <p:extLst>
      <p:ext uri="{BB962C8B-B14F-4D97-AF65-F5344CB8AC3E}">
        <p14:creationId xmlns:p14="http://schemas.microsoft.com/office/powerpoint/2010/main" val="355164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
            <a:ext cx="9144000" cy="6878806"/>
          </a:xfrm>
          <a:prstGeom prst="rect">
            <a:avLst/>
          </a:prstGeom>
          <a:noFill/>
        </p:spPr>
        <p:txBody>
          <a:bodyPr wrap="square" rtlCol="0">
            <a:spAutoFit/>
          </a:bodyPr>
          <a:lstStyle/>
          <a:p>
            <a:r>
              <a:rPr lang="en-US" dirty="0">
                <a:solidFill>
                  <a:schemeClr val="bg1"/>
                </a:solidFill>
              </a:rPr>
              <a:t> </a:t>
            </a:r>
            <a:r>
              <a:rPr lang="en-US" sz="4400" dirty="0">
                <a:solidFill>
                  <a:schemeClr val="accent1"/>
                </a:solidFill>
                <a:latin typeface="Times" pitchFamily="18" charset="0"/>
                <a:cs typeface="Times" pitchFamily="18" charset="0"/>
              </a:rPr>
              <a:t>What</a:t>
            </a:r>
            <a:r>
              <a:rPr lang="en-US" sz="4500" b="1" dirty="0" smtClean="0">
                <a:ln w="11430"/>
                <a:solidFill>
                  <a:srgbClr val="FFC000"/>
                </a:solidFill>
                <a:effectLst>
                  <a:outerShdw blurRad="50800" dist="39000" dir="5460000" algn="tl">
                    <a:srgbClr val="000000">
                      <a:alpha val="38000"/>
                    </a:srgbClr>
                  </a:outerShdw>
                </a:effectLst>
                <a:latin typeface="+mj-lt"/>
                <a:ea typeface="+mj-ea"/>
                <a:cs typeface="+mj-cs"/>
              </a:rPr>
              <a:t> </a:t>
            </a:r>
            <a:r>
              <a:rPr lang="en-US" sz="4500" b="1" dirty="0">
                <a:ln w="11430"/>
                <a:solidFill>
                  <a:srgbClr val="FFC000"/>
                </a:solidFill>
                <a:effectLst>
                  <a:outerShdw blurRad="50800" dist="39000" dir="5460000" algn="tl">
                    <a:srgbClr val="000000">
                      <a:alpha val="38000"/>
                    </a:srgbClr>
                  </a:outerShdw>
                </a:effectLst>
                <a:latin typeface="+mj-lt"/>
                <a:ea typeface="+mj-ea"/>
                <a:cs typeface="+mj-cs"/>
              </a:rPr>
              <a:t>is </a:t>
            </a:r>
            <a:r>
              <a:rPr lang="en-US" sz="4400" dirty="0">
                <a:solidFill>
                  <a:schemeClr val="accent1"/>
                </a:solidFill>
                <a:latin typeface="Times" pitchFamily="18" charset="0"/>
                <a:cs typeface="Times" pitchFamily="18" charset="0"/>
              </a:rPr>
              <a:t>the most useful part of the peer review process?</a:t>
            </a:r>
          </a:p>
          <a:p>
            <a:r>
              <a:rPr lang="en-US" dirty="0">
                <a:solidFill>
                  <a:schemeClr val="bg1"/>
                </a:solidFill>
              </a:rPr>
              <a:t> </a:t>
            </a:r>
          </a:p>
          <a:p>
            <a:r>
              <a:rPr lang="en-US" sz="2000" i="1" dirty="0" smtClean="0">
                <a:solidFill>
                  <a:schemeClr val="bg1"/>
                </a:solidFill>
              </a:rPr>
              <a:t>“Reviewing </a:t>
            </a:r>
            <a:r>
              <a:rPr lang="en-US" sz="2000" i="1" dirty="0">
                <a:solidFill>
                  <a:schemeClr val="bg1"/>
                </a:solidFill>
              </a:rPr>
              <a:t>other students' work and observing what they did well, and trying to incorporate that structure into my own work. </a:t>
            </a:r>
            <a:r>
              <a:rPr lang="en-US" sz="2000" i="1" dirty="0" err="1">
                <a:solidFill>
                  <a:schemeClr val="bg1"/>
                </a:solidFill>
              </a:rPr>
              <a:t>ie</a:t>
            </a:r>
            <a:r>
              <a:rPr lang="en-US" sz="2000" i="1" dirty="0">
                <a:solidFill>
                  <a:schemeClr val="bg1"/>
                </a:solidFill>
              </a:rPr>
              <a:t> seeing a strong, concise thesis statement and rewriting my own to be stronger and more concise in its own way</a:t>
            </a:r>
            <a:r>
              <a:rPr lang="en-US" sz="2000" i="1" dirty="0" smtClean="0">
                <a:solidFill>
                  <a:schemeClr val="bg1"/>
                </a:solidFill>
              </a:rPr>
              <a:t>.”</a:t>
            </a:r>
            <a:endParaRPr lang="en-US" sz="2000" i="1" dirty="0">
              <a:solidFill>
                <a:schemeClr val="bg1"/>
              </a:solidFill>
            </a:endParaRPr>
          </a:p>
          <a:p>
            <a:r>
              <a:rPr lang="en-US" sz="2000" i="1" dirty="0">
                <a:solidFill>
                  <a:schemeClr val="bg1"/>
                </a:solidFill>
              </a:rPr>
              <a:t> </a:t>
            </a:r>
          </a:p>
          <a:p>
            <a:r>
              <a:rPr lang="en-US" sz="2000" i="1" dirty="0" smtClean="0">
                <a:solidFill>
                  <a:schemeClr val="bg1"/>
                </a:solidFill>
              </a:rPr>
              <a:t>“Being </a:t>
            </a:r>
            <a:r>
              <a:rPr lang="en-US" sz="2000" i="1" dirty="0">
                <a:solidFill>
                  <a:schemeClr val="bg1"/>
                </a:solidFill>
              </a:rPr>
              <a:t>able to get a good look at three other papers, this gives a better understanding of what level your writing is currently at</a:t>
            </a:r>
            <a:r>
              <a:rPr lang="en-US" sz="2000" i="1" dirty="0" smtClean="0">
                <a:solidFill>
                  <a:schemeClr val="bg1"/>
                </a:solidFill>
              </a:rPr>
              <a:t>.”</a:t>
            </a:r>
            <a:endParaRPr lang="en-US" sz="2000" i="1" dirty="0">
              <a:solidFill>
                <a:schemeClr val="bg1"/>
              </a:solidFill>
            </a:endParaRPr>
          </a:p>
          <a:p>
            <a:r>
              <a:rPr lang="en-US" sz="2000" i="1" dirty="0">
                <a:solidFill>
                  <a:schemeClr val="bg1"/>
                </a:solidFill>
              </a:rPr>
              <a:t> </a:t>
            </a:r>
          </a:p>
          <a:p>
            <a:r>
              <a:rPr lang="en-US" sz="2000" i="1" dirty="0" smtClean="0">
                <a:solidFill>
                  <a:schemeClr val="bg1"/>
                </a:solidFill>
              </a:rPr>
              <a:t>“The </a:t>
            </a:r>
            <a:r>
              <a:rPr lang="en-US" sz="2000" i="1" dirty="0">
                <a:solidFill>
                  <a:schemeClr val="bg1"/>
                </a:solidFill>
              </a:rPr>
              <a:t>peer feedback allowed myself to see how my audience would interpret my writing</a:t>
            </a:r>
            <a:r>
              <a:rPr lang="en-US" sz="2000" i="1" dirty="0" smtClean="0">
                <a:solidFill>
                  <a:schemeClr val="bg1"/>
                </a:solidFill>
              </a:rPr>
              <a:t>.”</a:t>
            </a:r>
            <a:endParaRPr lang="en-US" sz="2000" i="1" dirty="0">
              <a:solidFill>
                <a:schemeClr val="bg1"/>
              </a:solidFill>
            </a:endParaRPr>
          </a:p>
          <a:p>
            <a:r>
              <a:rPr lang="en-US" sz="2000" i="1" dirty="0">
                <a:solidFill>
                  <a:schemeClr val="bg1"/>
                </a:solidFill>
              </a:rPr>
              <a:t> </a:t>
            </a:r>
          </a:p>
          <a:p>
            <a:r>
              <a:rPr lang="en-US" sz="2000" i="1" dirty="0" smtClean="0">
                <a:solidFill>
                  <a:schemeClr val="bg1"/>
                </a:solidFill>
              </a:rPr>
              <a:t>“Allows </a:t>
            </a:r>
            <a:r>
              <a:rPr lang="en-US" sz="2000" i="1" dirty="0">
                <a:solidFill>
                  <a:schemeClr val="bg1"/>
                </a:solidFill>
              </a:rPr>
              <a:t>you to get perspective, opens you up to new suggestions or ideas you may not have thought of yourself</a:t>
            </a:r>
            <a:r>
              <a:rPr lang="en-US" sz="2000" i="1" dirty="0" smtClean="0">
                <a:solidFill>
                  <a:schemeClr val="bg1"/>
                </a:solidFill>
              </a:rPr>
              <a:t>.”</a:t>
            </a:r>
            <a:endParaRPr lang="en-US" sz="2000" i="1" dirty="0">
              <a:solidFill>
                <a:schemeClr val="bg1"/>
              </a:solidFill>
            </a:endParaRPr>
          </a:p>
          <a:p>
            <a:r>
              <a:rPr lang="en-US" sz="2000" i="1" dirty="0">
                <a:solidFill>
                  <a:schemeClr val="bg1"/>
                </a:solidFill>
              </a:rPr>
              <a:t> </a:t>
            </a:r>
          </a:p>
          <a:p>
            <a:r>
              <a:rPr lang="en-US" sz="2000" i="1" dirty="0" smtClean="0">
                <a:solidFill>
                  <a:schemeClr val="bg1"/>
                </a:solidFill>
              </a:rPr>
              <a:t>“Generally </a:t>
            </a:r>
            <a:r>
              <a:rPr lang="en-US" sz="2000" i="1" dirty="0">
                <a:solidFill>
                  <a:schemeClr val="bg1"/>
                </a:solidFill>
              </a:rPr>
              <a:t>it showed me that I still have a lot to learn after 19 years, and peer review actually speeded up the process</a:t>
            </a:r>
            <a:r>
              <a:rPr lang="en-US" sz="2000" i="1" dirty="0" smtClean="0">
                <a:solidFill>
                  <a:schemeClr val="bg1"/>
                </a:solidFill>
              </a:rPr>
              <a:t>.”</a:t>
            </a:r>
          </a:p>
          <a:p>
            <a:endParaRPr lang="en-US" i="1" dirty="0">
              <a:solidFill>
                <a:schemeClr val="bg1"/>
              </a:solidFill>
            </a:endParaRPr>
          </a:p>
          <a:p>
            <a:pPr algn="r"/>
            <a:r>
              <a:rPr lang="en-US" dirty="0" smtClean="0">
                <a:solidFill>
                  <a:schemeClr val="bg1"/>
                </a:solidFill>
              </a:rPr>
              <a:t>Students in SCIE113</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764769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p:nvPr>
            <p:extLst>
              <p:ext uri="{D42A27DB-BD31-4B8C-83A1-F6EECF244321}">
                <p14:modId xmlns:p14="http://schemas.microsoft.com/office/powerpoint/2010/main" val="2941466626"/>
              </p:ext>
            </p:extLst>
          </p:nvPr>
        </p:nvGraphicFramePr>
        <p:xfrm>
          <a:off x="246185" y="923192"/>
          <a:ext cx="8774723" cy="578539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 y="72136"/>
            <a:ext cx="9169064" cy="769441"/>
          </a:xfrm>
          <a:prstGeom prst="rect">
            <a:avLst/>
          </a:prstGeom>
          <a:noFill/>
        </p:spPr>
        <p:txBody>
          <a:bodyPr wrap="square" rtlCol="0">
            <a:spAutoFit/>
          </a:bodyPr>
          <a:lstStyle/>
          <a:p>
            <a:pPr algn="ctr"/>
            <a:r>
              <a:rPr lang="en-US" sz="4400" dirty="0">
                <a:solidFill>
                  <a:schemeClr val="accent1"/>
                </a:solidFill>
                <a:latin typeface="Times" pitchFamily="18" charset="0"/>
                <a:cs typeface="Times" pitchFamily="18" charset="0"/>
              </a:rPr>
              <a:t>Time spent for each CPR stage</a:t>
            </a:r>
          </a:p>
        </p:txBody>
      </p:sp>
    </p:spTree>
    <p:extLst>
      <p:ext uri="{BB962C8B-B14F-4D97-AF65-F5344CB8AC3E}">
        <p14:creationId xmlns:p14="http://schemas.microsoft.com/office/powerpoint/2010/main" val="18137474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a:cs typeface="Times"/>
              </a:rPr>
              <a:t>What is Peer Review?</a:t>
            </a:r>
            <a:endParaRPr lang="en-US" dirty="0">
              <a:latin typeface="Times"/>
              <a:cs typeface="Times"/>
            </a:endParaRPr>
          </a:p>
        </p:txBody>
      </p:sp>
      <p:sp>
        <p:nvSpPr>
          <p:cNvPr id="20" name="Content Placeholder 2"/>
          <p:cNvSpPr>
            <a:spLocks noGrp="1"/>
          </p:cNvSpPr>
          <p:nvPr>
            <p:ph sz="half" idx="1"/>
          </p:nvPr>
        </p:nvSpPr>
        <p:spPr/>
        <p:txBody>
          <a:bodyPr/>
          <a:lstStyle/>
          <a:p>
            <a:r>
              <a:rPr lang="en-US" dirty="0" smtClean="0">
                <a:latin typeface="Times"/>
                <a:cs typeface="Times"/>
              </a:rPr>
              <a:t>Evaluating peer contributions to group work</a:t>
            </a:r>
          </a:p>
        </p:txBody>
      </p:sp>
      <p:sp>
        <p:nvSpPr>
          <p:cNvPr id="12" name="Content Placeholder 11"/>
          <p:cNvSpPr>
            <a:spLocks noGrp="1"/>
          </p:cNvSpPr>
          <p:nvPr>
            <p:ph sz="half" idx="2"/>
          </p:nvPr>
        </p:nvSpPr>
        <p:spPr/>
        <p:txBody>
          <a:bodyPr/>
          <a:lstStyle/>
          <a:p>
            <a:r>
              <a:rPr lang="en-US" dirty="0">
                <a:latin typeface="Times"/>
                <a:cs typeface="Times"/>
              </a:rPr>
              <a:t>F</a:t>
            </a:r>
            <a:r>
              <a:rPr lang="en-US" dirty="0" smtClean="0">
                <a:latin typeface="Times"/>
                <a:cs typeface="Times"/>
              </a:rPr>
              <a:t>eedback/marking of a peer’s work</a:t>
            </a:r>
            <a:endParaRPr lang="en-US" dirty="0">
              <a:latin typeface="Times"/>
              <a:cs typeface="Times"/>
            </a:endParaRPr>
          </a:p>
        </p:txBody>
      </p:sp>
      <p:sp>
        <p:nvSpPr>
          <p:cNvPr id="6" name="TextBox 5"/>
          <p:cNvSpPr txBox="1"/>
          <p:nvPr/>
        </p:nvSpPr>
        <p:spPr>
          <a:xfrm>
            <a:off x="4804352" y="6238778"/>
            <a:ext cx="4160113" cy="523220"/>
          </a:xfrm>
          <a:prstGeom prst="rect">
            <a:avLst/>
          </a:prstGeom>
          <a:noFill/>
        </p:spPr>
        <p:txBody>
          <a:bodyPr wrap="none" rtlCol="0">
            <a:spAutoFit/>
          </a:bodyPr>
          <a:lstStyle/>
          <a:p>
            <a:r>
              <a:rPr lang="en-US" sz="1400" dirty="0" smtClean="0">
                <a:latin typeface="Times"/>
                <a:cs typeface="Times"/>
              </a:rPr>
              <a:t>What is peer review?: </a:t>
            </a:r>
          </a:p>
          <a:p>
            <a:r>
              <a:rPr lang="en-US" sz="1400" dirty="0" smtClean="0">
                <a:latin typeface="Times"/>
                <a:cs typeface="Times"/>
              </a:rPr>
              <a:t>http</a:t>
            </a:r>
            <a:r>
              <a:rPr lang="en-US" sz="1400" dirty="0">
                <a:latin typeface="Times"/>
                <a:cs typeface="Times"/>
              </a:rPr>
              <a:t>://</a:t>
            </a:r>
            <a:r>
              <a:rPr lang="en-US" sz="1400" dirty="0" err="1">
                <a:latin typeface="Times"/>
                <a:cs typeface="Times"/>
              </a:rPr>
              <a:t>www.elearning.ubc.ca</a:t>
            </a:r>
            <a:r>
              <a:rPr lang="en-US" sz="1400" dirty="0">
                <a:latin typeface="Times"/>
                <a:cs typeface="Times"/>
              </a:rPr>
              <a:t>/toolkit/student-evaluation/</a:t>
            </a:r>
          </a:p>
        </p:txBody>
      </p:sp>
      <p:pic>
        <p:nvPicPr>
          <p:cNvPr id="3" name="Picture 2"/>
          <p:cNvPicPr>
            <a:picLocks noChangeAspect="1"/>
          </p:cNvPicPr>
          <p:nvPr/>
        </p:nvPicPr>
        <p:blipFill rotWithShape="1">
          <a:blip r:embed="rId3"/>
          <a:srcRect l="19752" r="10724" b="60029"/>
          <a:stretch/>
        </p:blipFill>
        <p:spPr>
          <a:xfrm>
            <a:off x="967565" y="3668348"/>
            <a:ext cx="3124432" cy="1814019"/>
          </a:xfrm>
          <a:prstGeom prst="rect">
            <a:avLst/>
          </a:prstGeom>
        </p:spPr>
      </p:pic>
      <p:pic>
        <p:nvPicPr>
          <p:cNvPr id="4" name="Picture 3"/>
          <p:cNvPicPr>
            <a:picLocks noChangeAspect="1"/>
          </p:cNvPicPr>
          <p:nvPr/>
        </p:nvPicPr>
        <p:blipFill>
          <a:blip r:embed="rId4"/>
          <a:stretch>
            <a:fillRect/>
          </a:stretch>
        </p:blipFill>
        <p:spPr>
          <a:xfrm>
            <a:off x="5140195" y="3138463"/>
            <a:ext cx="3103088" cy="2787335"/>
          </a:xfrm>
          <a:prstGeom prst="rect">
            <a:avLst/>
          </a:prstGeom>
        </p:spPr>
      </p:pic>
    </p:spTree>
    <p:extLst>
      <p:ext uri="{BB962C8B-B14F-4D97-AF65-F5344CB8AC3E}">
        <p14:creationId xmlns:p14="http://schemas.microsoft.com/office/powerpoint/2010/main" val="40569184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714504"/>
            <a:ext cx="9144000" cy="2143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Diagram 4"/>
          <p:cNvGraphicFramePr/>
          <p:nvPr>
            <p:extLst>
              <p:ext uri="{D42A27DB-BD31-4B8C-83A1-F6EECF244321}">
                <p14:modId xmlns:p14="http://schemas.microsoft.com/office/powerpoint/2010/main" val="1252104039"/>
              </p:ext>
            </p:extLst>
          </p:nvPr>
        </p:nvGraphicFramePr>
        <p:xfrm>
          <a:off x="-181422" y="1318160"/>
          <a:ext cx="9494239" cy="5237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07123" y="1787384"/>
            <a:ext cx="1117112" cy="1632703"/>
          </a:xfrm>
          <a:prstGeom prst="rect">
            <a:avLst/>
          </a:prstGeom>
          <a:noFill/>
        </p:spPr>
      </p:pic>
      <p:pic>
        <p:nvPicPr>
          <p:cNvPr id="9223"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34377" y="4598208"/>
            <a:ext cx="914401" cy="1676401"/>
          </a:xfrm>
          <a:prstGeom prst="rect">
            <a:avLst/>
          </a:prstGeom>
          <a:noFill/>
        </p:spPr>
      </p:pic>
    </p:spTree>
    <p:extLst>
      <p:ext uri="{BB962C8B-B14F-4D97-AF65-F5344CB8AC3E}">
        <p14:creationId xmlns:p14="http://schemas.microsoft.com/office/powerpoint/2010/main" val="18248092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 y="221716"/>
            <a:ext cx="9144000" cy="769441"/>
          </a:xfrm>
          <a:prstGeom prst="rect">
            <a:avLst/>
          </a:prstGeom>
          <a:noFill/>
        </p:spPr>
        <p:txBody>
          <a:bodyPr wrap="square" rtlCol="0">
            <a:spAutoFit/>
          </a:bodyPr>
          <a:lstStyle/>
          <a:p>
            <a:pPr algn="ctr"/>
            <a:r>
              <a:rPr lang="en-US" sz="4400" dirty="0">
                <a:solidFill>
                  <a:schemeClr val="accent1"/>
                </a:solidFill>
                <a:latin typeface="Times" pitchFamily="18" charset="0"/>
                <a:cs typeface="Times" pitchFamily="18" charset="0"/>
              </a:rPr>
              <a:t>Did you find the peer feedback useful?</a:t>
            </a:r>
          </a:p>
        </p:txBody>
      </p:sp>
      <p:graphicFrame>
        <p:nvGraphicFramePr>
          <p:cNvPr id="5" name="Chart 4"/>
          <p:cNvGraphicFramePr/>
          <p:nvPr>
            <p:extLst>
              <p:ext uri="{D42A27DB-BD31-4B8C-83A1-F6EECF244321}">
                <p14:modId xmlns:p14="http://schemas.microsoft.com/office/powerpoint/2010/main" val="1116088289"/>
              </p:ext>
            </p:extLst>
          </p:nvPr>
        </p:nvGraphicFramePr>
        <p:xfrm>
          <a:off x="0" y="624834"/>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6158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1261" y="174328"/>
            <a:ext cx="8982739" cy="1446550"/>
          </a:xfrm>
          <a:prstGeom prst="rect">
            <a:avLst/>
          </a:prstGeom>
          <a:noFill/>
        </p:spPr>
        <p:txBody>
          <a:bodyPr wrap="square" rtlCol="0">
            <a:spAutoFit/>
          </a:bodyPr>
          <a:lstStyle/>
          <a:p>
            <a:r>
              <a:rPr lang="en-US" sz="4400" dirty="0">
                <a:solidFill>
                  <a:schemeClr val="accent1"/>
                </a:solidFill>
                <a:latin typeface="Times" pitchFamily="18" charset="0"/>
                <a:cs typeface="Times" pitchFamily="18" charset="0"/>
              </a:rPr>
              <a:t>How did you incorporate feedback </a:t>
            </a:r>
          </a:p>
          <a:p>
            <a:r>
              <a:rPr lang="en-US" sz="4400" dirty="0">
                <a:solidFill>
                  <a:schemeClr val="accent1"/>
                </a:solidFill>
                <a:latin typeface="Times" pitchFamily="18" charset="0"/>
                <a:cs typeface="Times" pitchFamily="18" charset="0"/>
              </a:rPr>
              <a:t>from your peers in your writing?</a:t>
            </a:r>
          </a:p>
        </p:txBody>
      </p:sp>
      <p:graphicFrame>
        <p:nvGraphicFramePr>
          <p:cNvPr id="5" name="Chart 4"/>
          <p:cNvGraphicFramePr/>
          <p:nvPr>
            <p:extLst>
              <p:ext uri="{D42A27DB-BD31-4B8C-83A1-F6EECF244321}">
                <p14:modId xmlns:p14="http://schemas.microsoft.com/office/powerpoint/2010/main" val="287848096"/>
              </p:ext>
            </p:extLst>
          </p:nvPr>
        </p:nvGraphicFramePr>
        <p:xfrm>
          <a:off x="1" y="1533729"/>
          <a:ext cx="9007523" cy="5153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0022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ctr"/>
            <a:r>
              <a:rPr lang="en-US" sz="4400" dirty="0">
                <a:solidFill>
                  <a:schemeClr val="accent1"/>
                </a:solidFill>
                <a:latin typeface="Times" pitchFamily="18" charset="0"/>
                <a:ea typeface="+mn-ea"/>
                <a:cs typeface="Times" pitchFamily="18" charset="0"/>
              </a:rPr>
              <a:t>Student Views of Peer Review</a:t>
            </a:r>
          </a:p>
        </p:txBody>
      </p:sp>
      <p:grpSp>
        <p:nvGrpSpPr>
          <p:cNvPr id="21" name="Group 20"/>
          <p:cNvGrpSpPr/>
          <p:nvPr/>
        </p:nvGrpSpPr>
        <p:grpSpPr>
          <a:xfrm>
            <a:off x="4025900" y="1562100"/>
            <a:ext cx="4851400" cy="5295900"/>
            <a:chOff x="4025900" y="1562100"/>
            <a:chExt cx="4851400" cy="5295900"/>
          </a:xfrm>
        </p:grpSpPr>
        <p:pic>
          <p:nvPicPr>
            <p:cNvPr id="6" name="Picture 5" descr="MapSCIE113PeerReview.jpg"/>
            <p:cNvPicPr>
              <a:picLocks noChangeAspect="1"/>
            </p:cNvPicPr>
            <p:nvPr/>
          </p:nvPicPr>
          <p:blipFill rotWithShape="1">
            <a:blip r:embed="rId3">
              <a:extLst>
                <a:ext uri="{28A0092B-C50C-407E-A947-70E740481C1C}">
                  <a14:useLocalDpi xmlns:a14="http://schemas.microsoft.com/office/drawing/2010/main" val="0"/>
                </a:ext>
              </a:extLst>
            </a:blip>
            <a:srcRect l="47652" t="22778" r="1406"/>
            <a:stretch/>
          </p:blipFill>
          <p:spPr>
            <a:xfrm>
              <a:off x="4356099" y="1562100"/>
              <a:ext cx="4521201" cy="5295900"/>
            </a:xfrm>
            <a:prstGeom prst="rect">
              <a:avLst/>
            </a:prstGeom>
          </p:spPr>
        </p:pic>
        <p:sp>
          <p:nvSpPr>
            <p:cNvPr id="14" name="TextBox 13"/>
            <p:cNvSpPr txBox="1"/>
            <p:nvPr/>
          </p:nvSpPr>
          <p:spPr>
            <a:xfrm>
              <a:off x="6048801" y="2095500"/>
              <a:ext cx="1802146" cy="830997"/>
            </a:xfrm>
            <a:prstGeom prst="rect">
              <a:avLst/>
            </a:prstGeom>
            <a:noFill/>
          </p:spPr>
          <p:txBody>
            <a:bodyPr wrap="none" rtlCol="0">
              <a:spAutoFit/>
            </a:bodyPr>
            <a:lstStyle/>
            <a:p>
              <a:pPr algn="ctr"/>
              <a:r>
                <a:rPr lang="en-US" sz="2400" b="1" dirty="0" smtClean="0"/>
                <a:t>Calibrated </a:t>
              </a:r>
            </a:p>
            <a:p>
              <a:pPr algn="ctr"/>
              <a:r>
                <a:rPr lang="en-US" sz="2400" b="1" dirty="0" smtClean="0"/>
                <a:t>Peer Review</a:t>
              </a:r>
            </a:p>
          </p:txBody>
        </p:sp>
        <p:sp>
          <p:nvSpPr>
            <p:cNvPr id="15" name="TextBox 14"/>
            <p:cNvSpPr txBox="1"/>
            <p:nvPr/>
          </p:nvSpPr>
          <p:spPr>
            <a:xfrm>
              <a:off x="5689601" y="2679700"/>
              <a:ext cx="2438400" cy="923330"/>
            </a:xfrm>
            <a:prstGeom prst="rect">
              <a:avLst/>
            </a:prstGeom>
            <a:noFill/>
          </p:spPr>
          <p:txBody>
            <a:bodyPr wrap="square" rtlCol="0">
              <a:spAutoFit/>
            </a:bodyPr>
            <a:lstStyle/>
            <a:p>
              <a:pPr algn="ctr"/>
              <a:r>
                <a:rPr lang="en-US" dirty="0" smtClean="0"/>
                <a:t> </a:t>
              </a:r>
            </a:p>
            <a:p>
              <a:pPr algn="ctr"/>
              <a:r>
                <a:rPr lang="en-US" dirty="0" smtClean="0"/>
                <a:t>Example Essays</a:t>
              </a:r>
            </a:p>
            <a:p>
              <a:pPr algn="ctr"/>
              <a:r>
                <a:rPr lang="en-US" dirty="0" smtClean="0"/>
                <a:t>Peer &amp; Self Reviews</a:t>
              </a:r>
              <a:endParaRPr lang="en-US" dirty="0"/>
            </a:p>
          </p:txBody>
        </p:sp>
        <p:sp>
          <p:nvSpPr>
            <p:cNvPr id="16" name="TextBox 15"/>
            <p:cNvSpPr txBox="1"/>
            <p:nvPr/>
          </p:nvSpPr>
          <p:spPr>
            <a:xfrm>
              <a:off x="7023100" y="4038600"/>
              <a:ext cx="1620957" cy="646331"/>
            </a:xfrm>
            <a:prstGeom prst="rect">
              <a:avLst/>
            </a:prstGeom>
            <a:noFill/>
          </p:spPr>
          <p:txBody>
            <a:bodyPr wrap="none" rtlCol="0">
              <a:spAutoFit/>
            </a:bodyPr>
            <a:lstStyle/>
            <a:p>
              <a:pPr marL="285750" indent="-285750">
                <a:buFont typeface="Wingdings" charset="2"/>
                <a:buChar char="ü"/>
              </a:pPr>
              <a:r>
                <a:rPr lang="en-US" dirty="0" smtClean="0"/>
                <a:t>Anonymous</a:t>
              </a:r>
            </a:p>
            <a:p>
              <a:pPr marL="285750" indent="-285750">
                <a:buFont typeface="Wingdings" charset="2"/>
                <a:buChar char="ü"/>
              </a:pPr>
              <a:r>
                <a:rPr lang="en-US" dirty="0" smtClean="0"/>
                <a:t>Online</a:t>
              </a:r>
            </a:p>
          </p:txBody>
        </p:sp>
        <p:sp>
          <p:nvSpPr>
            <p:cNvPr id="17" name="TextBox 16"/>
            <p:cNvSpPr txBox="1"/>
            <p:nvPr/>
          </p:nvSpPr>
          <p:spPr>
            <a:xfrm>
              <a:off x="4025900" y="5918200"/>
              <a:ext cx="2108269" cy="584776"/>
            </a:xfrm>
            <a:prstGeom prst="rect">
              <a:avLst/>
            </a:prstGeom>
            <a:noFill/>
          </p:spPr>
          <p:txBody>
            <a:bodyPr wrap="none" rtlCol="0">
              <a:spAutoFit/>
            </a:bodyPr>
            <a:lstStyle/>
            <a:p>
              <a:r>
                <a:rPr lang="en-US" dirty="0" smtClean="0"/>
                <a:t>Peer Review Debrief</a:t>
              </a:r>
            </a:p>
            <a:p>
              <a:pPr marL="285750" indent="-285750">
                <a:buFont typeface="Wingdings" charset="2"/>
                <a:buChar char="ü"/>
              </a:pPr>
              <a:r>
                <a:rPr lang="en-US" sz="1400" dirty="0" smtClean="0"/>
                <a:t>In-class discussion</a:t>
              </a:r>
              <a:endParaRPr lang="en-US" sz="1400" dirty="0"/>
            </a:p>
          </p:txBody>
        </p:sp>
        <p:sp>
          <p:nvSpPr>
            <p:cNvPr id="18" name="TextBox 17"/>
            <p:cNvSpPr txBox="1"/>
            <p:nvPr/>
          </p:nvSpPr>
          <p:spPr>
            <a:xfrm>
              <a:off x="6413500" y="6146800"/>
              <a:ext cx="2454518" cy="677108"/>
            </a:xfrm>
            <a:prstGeom prst="rect">
              <a:avLst/>
            </a:prstGeom>
            <a:noFill/>
          </p:spPr>
          <p:txBody>
            <a:bodyPr wrap="none" rtlCol="0">
              <a:spAutoFit/>
            </a:bodyPr>
            <a:lstStyle/>
            <a:p>
              <a:r>
                <a:rPr lang="en-US" b="1" dirty="0" smtClean="0"/>
                <a:t>Submit</a:t>
              </a:r>
              <a:r>
                <a:rPr lang="en-US" sz="2000" b="1" dirty="0" smtClean="0"/>
                <a:t> </a:t>
              </a:r>
              <a:r>
                <a:rPr lang="en-US" sz="2000" b="1" u="sng" dirty="0" smtClean="0"/>
                <a:t>Revised</a:t>
              </a:r>
              <a:r>
                <a:rPr lang="en-US" sz="2000" b="1" dirty="0" smtClean="0"/>
                <a:t> </a:t>
              </a:r>
              <a:r>
                <a:rPr lang="en-US" b="1" dirty="0" smtClean="0"/>
                <a:t>Essay</a:t>
              </a:r>
            </a:p>
            <a:p>
              <a:r>
                <a:rPr lang="en-US" dirty="0" smtClean="0"/>
                <a:t>Graded by Instructor</a:t>
              </a:r>
              <a:endParaRPr lang="en-US" dirty="0"/>
            </a:p>
          </p:txBody>
        </p:sp>
      </p:grpSp>
      <p:sp>
        <p:nvSpPr>
          <p:cNvPr id="3" name="Rectangle 2"/>
          <p:cNvSpPr/>
          <p:nvPr/>
        </p:nvSpPr>
        <p:spPr>
          <a:xfrm>
            <a:off x="3683001" y="4660900"/>
            <a:ext cx="2552700" cy="2197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511801" y="3949701"/>
            <a:ext cx="698500" cy="863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27001" y="1676400"/>
            <a:ext cx="4305300" cy="4893648"/>
          </a:xfrm>
          <a:prstGeom prst="rect">
            <a:avLst/>
          </a:prstGeom>
          <a:noFill/>
        </p:spPr>
        <p:txBody>
          <a:bodyPr wrap="square" rtlCol="0">
            <a:spAutoFit/>
          </a:bodyPr>
          <a:lstStyle/>
          <a:p>
            <a:r>
              <a:rPr lang="en-US" dirty="0" smtClean="0"/>
              <a:t>…when </a:t>
            </a:r>
            <a:r>
              <a:rPr lang="en-US" dirty="0"/>
              <a:t>feedback differed from person to person (which it did multiple times), it was </a:t>
            </a:r>
            <a:r>
              <a:rPr lang="en-US" b="1" dirty="0"/>
              <a:t>hard to determine which feedback to take seriously</a:t>
            </a:r>
            <a:r>
              <a:rPr lang="en-US" dirty="0"/>
              <a:t>. Nevertheless, the feedback required me to further review my writing</a:t>
            </a:r>
            <a:r>
              <a:rPr lang="en-US" dirty="0" smtClean="0"/>
              <a:t>.</a:t>
            </a:r>
          </a:p>
          <a:p>
            <a:endParaRPr lang="en-US" sz="1200" dirty="0"/>
          </a:p>
          <a:p>
            <a:r>
              <a:rPr lang="en-US" b="1" dirty="0"/>
              <a:t>After my initial anger wore off</a:t>
            </a:r>
            <a:r>
              <a:rPr lang="en-US" dirty="0"/>
              <a:t>, I tried to put myself into their shoes to get a better understanding of how I can improve my </a:t>
            </a:r>
            <a:r>
              <a:rPr lang="en-US" dirty="0" smtClean="0"/>
              <a:t>work…</a:t>
            </a:r>
          </a:p>
          <a:p>
            <a:endParaRPr lang="en-US" sz="1200" dirty="0" smtClean="0"/>
          </a:p>
          <a:p>
            <a:r>
              <a:rPr lang="en-US" dirty="0"/>
              <a:t>oftentimes </a:t>
            </a:r>
            <a:r>
              <a:rPr lang="en-US" b="1" dirty="0" err="1"/>
              <a:t>i</a:t>
            </a:r>
            <a:r>
              <a:rPr lang="en-US" b="1" dirty="0"/>
              <a:t> suspect parts of my essay need to be reviewed </a:t>
            </a:r>
            <a:r>
              <a:rPr lang="en-US" dirty="0"/>
              <a:t>and my peer’s feedback just reassures my suspicions.</a:t>
            </a:r>
          </a:p>
          <a:p>
            <a:endParaRPr lang="en-US" dirty="0"/>
          </a:p>
          <a:p>
            <a:endParaRPr lang="en-US" dirty="0"/>
          </a:p>
          <a:p>
            <a:endParaRPr lang="en-US" dirty="0"/>
          </a:p>
          <a:p>
            <a:endParaRPr lang="en-US" dirty="0" smtClean="0"/>
          </a:p>
        </p:txBody>
      </p:sp>
      <p:sp>
        <p:nvSpPr>
          <p:cNvPr id="11" name="TextBox 10"/>
          <p:cNvSpPr txBox="1"/>
          <p:nvPr/>
        </p:nvSpPr>
        <p:spPr>
          <a:xfrm>
            <a:off x="139701" y="5628435"/>
            <a:ext cx="5600700" cy="1477328"/>
          </a:xfrm>
          <a:prstGeom prst="rect">
            <a:avLst/>
          </a:prstGeom>
          <a:noFill/>
        </p:spPr>
        <p:txBody>
          <a:bodyPr wrap="square" rtlCol="0">
            <a:spAutoFit/>
          </a:bodyPr>
          <a:lstStyle/>
          <a:p>
            <a:r>
              <a:rPr lang="en-US" dirty="0"/>
              <a:t>I tried to look at my essay from their point of view. If I felt that they were right</a:t>
            </a:r>
            <a:r>
              <a:rPr lang="en-US" b="1" dirty="0"/>
              <a:t>, I would rewrite certain parts</a:t>
            </a:r>
            <a:r>
              <a:rPr lang="en-US" dirty="0"/>
              <a:t>; if I felt that their comment didn’t offer much insight, I would keep it the way I already had it.</a:t>
            </a:r>
          </a:p>
          <a:p>
            <a:endParaRPr lang="en-US" dirty="0"/>
          </a:p>
        </p:txBody>
      </p:sp>
      <p:cxnSp>
        <p:nvCxnSpPr>
          <p:cNvPr id="23" name="Straight Arrow Connector 22"/>
          <p:cNvCxnSpPr/>
          <p:nvPr/>
        </p:nvCxnSpPr>
        <p:spPr>
          <a:xfrm>
            <a:off x="6845301" y="3657600"/>
            <a:ext cx="469900" cy="255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9803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76200" y="5115668"/>
            <a:ext cx="9144000" cy="859929"/>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ctr"/>
            <a:r>
              <a:rPr lang="en-US" sz="2800" dirty="0" smtClean="0">
                <a:latin typeface="Times" pitchFamily="18" charset="0"/>
              </a:rPr>
              <a:t>Joanne Fox        			      	        Andrea Han </a:t>
            </a:r>
          </a:p>
          <a:p>
            <a:pPr algn="ctr"/>
            <a:r>
              <a:rPr lang="en-US" sz="2800" dirty="0" smtClean="0">
                <a:solidFill>
                  <a:schemeClr val="bg1"/>
                </a:solidFill>
                <a:latin typeface="Times" pitchFamily="18" charset="0"/>
                <a:hlinkClick r:id="rId3"/>
              </a:rPr>
              <a:t>joanne@msl.ubc.ca</a:t>
            </a:r>
            <a:r>
              <a:rPr lang="en-US" sz="2800" dirty="0" smtClean="0">
                <a:solidFill>
                  <a:schemeClr val="bg1"/>
                </a:solidFill>
                <a:latin typeface="Times" pitchFamily="18" charset="0"/>
              </a:rPr>
              <a:t>    				     </a:t>
            </a:r>
            <a:r>
              <a:rPr lang="en-US" sz="2800" dirty="0" smtClean="0">
                <a:solidFill>
                  <a:schemeClr val="bg1"/>
                </a:solidFill>
                <a:latin typeface="Times" pitchFamily="18" charset="0"/>
                <a:hlinkClick r:id="rId4"/>
              </a:rPr>
              <a:t>andrea.</a:t>
            </a:r>
            <a:r>
              <a:rPr lang="en-US" sz="2800" dirty="0" err="1" smtClean="0">
                <a:solidFill>
                  <a:schemeClr val="bg1"/>
                </a:solidFill>
                <a:latin typeface="Times" pitchFamily="18" charset="0"/>
                <a:hlinkClick r:id="rId4"/>
              </a:rPr>
              <a:t>han@ubc</a:t>
            </a:r>
            <a:r>
              <a:rPr lang="en-US" sz="2800" dirty="0" smtClean="0">
                <a:solidFill>
                  <a:schemeClr val="bg1"/>
                </a:solidFill>
                <a:latin typeface="Times" pitchFamily="18" charset="0"/>
                <a:hlinkClick r:id="rId4"/>
              </a:rPr>
              <a:t>..</a:t>
            </a:r>
            <a:r>
              <a:rPr lang="en-US" sz="2800" dirty="0" err="1" smtClean="0">
                <a:solidFill>
                  <a:schemeClr val="bg1"/>
                </a:solidFill>
                <a:latin typeface="Times" pitchFamily="18" charset="0"/>
                <a:hlinkClick r:id="rId4"/>
              </a:rPr>
              <a:t>ca</a:t>
            </a:r>
            <a:r>
              <a:rPr lang="en-US" sz="2800" dirty="0" smtClean="0">
                <a:solidFill>
                  <a:schemeClr val="bg1"/>
                </a:solidFill>
                <a:latin typeface="Times" pitchFamily="18" charset="0"/>
              </a:rPr>
              <a:t> </a:t>
            </a:r>
            <a:endParaRPr lang="en-US" sz="2800" dirty="0">
              <a:solidFill>
                <a:schemeClr val="bg1"/>
              </a:solidFill>
              <a:latin typeface="Times" pitchFamily="18" charset="0"/>
            </a:endParaRPr>
          </a:p>
        </p:txBody>
      </p:sp>
      <p:sp>
        <p:nvSpPr>
          <p:cNvPr id="4" name="TextBox 3"/>
          <p:cNvSpPr txBox="1"/>
          <p:nvPr/>
        </p:nvSpPr>
        <p:spPr>
          <a:xfrm>
            <a:off x="2" y="145393"/>
            <a:ext cx="9143999" cy="1200329"/>
          </a:xfrm>
          <a:prstGeom prst="rect">
            <a:avLst/>
          </a:prstGeom>
          <a:noFill/>
        </p:spPr>
        <p:txBody>
          <a:bodyPr wrap="square" rtlCol="0">
            <a:spAutoFit/>
          </a:bodyPr>
          <a:lstStyle/>
          <a:p>
            <a:pPr algn="ctr"/>
            <a:r>
              <a:rPr lang="en-US" sz="3600" dirty="0" smtClean="0">
                <a:solidFill>
                  <a:schemeClr val="accent1"/>
                </a:solidFill>
                <a:latin typeface="Times" pitchFamily="18" charset="0"/>
                <a:cs typeface="Times" pitchFamily="18" charset="0"/>
              </a:rPr>
              <a:t>Want to know more about CPR or SCIE113?</a:t>
            </a:r>
          </a:p>
          <a:p>
            <a:pPr algn="ctr"/>
            <a:r>
              <a:rPr lang="en-US" sz="3600" dirty="0" smtClean="0">
                <a:solidFill>
                  <a:schemeClr val="accent1"/>
                </a:solidFill>
                <a:latin typeface="Times" pitchFamily="18" charset="0"/>
                <a:cs typeface="Times" pitchFamily="18" charset="0"/>
              </a:rPr>
              <a:t>Let us know!</a:t>
            </a:r>
            <a:endParaRPr lang="en-US" dirty="0">
              <a:solidFill>
                <a:schemeClr val="accent1"/>
              </a:solidFill>
              <a:latin typeface="Times" pitchFamily="18" charset="0"/>
              <a:cs typeface="Times" pitchFamily="18" charset="0"/>
            </a:endParaRPr>
          </a:p>
        </p:txBody>
      </p:sp>
      <p:pic>
        <p:nvPicPr>
          <p:cNvPr id="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3437" y="1258153"/>
            <a:ext cx="6197123" cy="420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5097461" y="6577012"/>
            <a:ext cx="40520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r>
              <a:rPr lang="en-US" sz="1100" dirty="0">
                <a:solidFill>
                  <a:schemeClr val="bg1"/>
                </a:solidFill>
                <a:latin typeface="Calibri" charset="0"/>
              </a:rPr>
              <a:t>Modified from </a:t>
            </a:r>
            <a:r>
              <a:rPr lang="en-US" sz="1100" b="1" dirty="0">
                <a:solidFill>
                  <a:schemeClr val="bg1"/>
                </a:solidFill>
                <a:latin typeface="Calibri" charset="0"/>
              </a:rPr>
              <a:t>Question</a:t>
            </a:r>
            <a:r>
              <a:rPr lang="en-US" sz="1100" dirty="0">
                <a:solidFill>
                  <a:schemeClr val="bg1"/>
                </a:solidFill>
                <a:latin typeface="Calibri" charset="0"/>
              </a:rPr>
              <a:t> by </a:t>
            </a:r>
            <a:r>
              <a:rPr lang="en-US" sz="1100" b="1" dirty="0" err="1">
                <a:solidFill>
                  <a:schemeClr val="bg1"/>
                </a:solidFill>
                <a:latin typeface="Calibri" charset="0"/>
              </a:rPr>
              <a:t>Anas</a:t>
            </a:r>
            <a:r>
              <a:rPr lang="en-US" sz="1100" b="1" dirty="0">
                <a:solidFill>
                  <a:schemeClr val="bg1"/>
                </a:solidFill>
                <a:latin typeface="Calibri" charset="0"/>
              </a:rPr>
              <a:t> Ramadan</a:t>
            </a:r>
            <a:r>
              <a:rPr lang="en-US" sz="1100" dirty="0">
                <a:solidFill>
                  <a:schemeClr val="bg1"/>
                </a:solidFill>
                <a:latin typeface="Calibri" charset="0"/>
              </a:rPr>
              <a:t>, from </a:t>
            </a:r>
            <a:r>
              <a:rPr lang="en-US" sz="1100" b="1" dirty="0">
                <a:solidFill>
                  <a:schemeClr val="bg1"/>
                </a:solidFill>
                <a:latin typeface="Calibri" charset="0"/>
              </a:rPr>
              <a:t>The Noun Project</a:t>
            </a:r>
          </a:p>
        </p:txBody>
      </p:sp>
    </p:spTree>
    <p:extLst>
      <p:ext uri="{BB962C8B-B14F-4D97-AF65-F5344CB8AC3E}">
        <p14:creationId xmlns:p14="http://schemas.microsoft.com/office/powerpoint/2010/main" val="17727073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714504"/>
            <a:ext cx="9144000" cy="2143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Diagram 4"/>
          <p:cNvGraphicFramePr/>
          <p:nvPr>
            <p:extLst>
              <p:ext uri="{D42A27DB-BD31-4B8C-83A1-F6EECF244321}">
                <p14:modId xmlns:p14="http://schemas.microsoft.com/office/powerpoint/2010/main" val="1785265090"/>
              </p:ext>
            </p:extLst>
          </p:nvPr>
        </p:nvGraphicFramePr>
        <p:xfrm>
          <a:off x="0" y="241541"/>
          <a:ext cx="9144000" cy="6313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06643" y="2719038"/>
            <a:ext cx="1117112" cy="1632703"/>
          </a:xfrm>
          <a:prstGeom prst="rect">
            <a:avLst/>
          </a:prstGeom>
          <a:noFill/>
        </p:spPr>
      </p:pic>
    </p:spTree>
    <p:extLst>
      <p:ext uri="{BB962C8B-B14F-4D97-AF65-F5344CB8AC3E}">
        <p14:creationId xmlns:p14="http://schemas.microsoft.com/office/powerpoint/2010/main" val="9010285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rot="10800000">
            <a:off x="143319" y="1884513"/>
            <a:ext cx="8077883" cy="4973488"/>
          </a:xfrm>
          <a:custGeom>
            <a:avLst/>
            <a:gdLst>
              <a:gd name="connsiteX0" fmla="*/ 397879 w 7379034"/>
              <a:gd name="connsiteY0" fmla="*/ 0 h 4973488"/>
              <a:gd name="connsiteX1" fmla="*/ 6981155 w 7379034"/>
              <a:gd name="connsiteY1" fmla="*/ 0 h 4973488"/>
              <a:gd name="connsiteX2" fmla="*/ 7379034 w 7379034"/>
              <a:gd name="connsiteY2" fmla="*/ 397879 h 4973488"/>
              <a:gd name="connsiteX3" fmla="*/ 7379034 w 7379034"/>
              <a:gd name="connsiteY3" fmla="*/ 4973488 h 4973488"/>
              <a:gd name="connsiteX4" fmla="*/ 7379034 w 7379034"/>
              <a:gd name="connsiteY4" fmla="*/ 4973488 h 4973488"/>
              <a:gd name="connsiteX5" fmla="*/ 0 w 7379034"/>
              <a:gd name="connsiteY5" fmla="*/ 4973488 h 4973488"/>
              <a:gd name="connsiteX6" fmla="*/ 0 w 7379034"/>
              <a:gd name="connsiteY6" fmla="*/ 4973488 h 4973488"/>
              <a:gd name="connsiteX7" fmla="*/ 0 w 7379034"/>
              <a:gd name="connsiteY7" fmla="*/ 397879 h 4973488"/>
              <a:gd name="connsiteX8" fmla="*/ 397879 w 7379034"/>
              <a:gd name="connsiteY8" fmla="*/ 0 h 497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9034" h="4973488">
                <a:moveTo>
                  <a:pt x="397879" y="0"/>
                </a:moveTo>
                <a:lnTo>
                  <a:pt x="6981155" y="0"/>
                </a:lnTo>
                <a:cubicBezTo>
                  <a:pt x="7200898" y="0"/>
                  <a:pt x="7379034" y="178136"/>
                  <a:pt x="7379034" y="397879"/>
                </a:cubicBezTo>
                <a:lnTo>
                  <a:pt x="7379034" y="4973488"/>
                </a:lnTo>
                <a:lnTo>
                  <a:pt x="7379034" y="4973488"/>
                </a:lnTo>
                <a:lnTo>
                  <a:pt x="0" y="4973488"/>
                </a:lnTo>
                <a:lnTo>
                  <a:pt x="0" y="4973488"/>
                </a:lnTo>
                <a:lnTo>
                  <a:pt x="0" y="397879"/>
                </a:lnTo>
                <a:cubicBezTo>
                  <a:pt x="0" y="178136"/>
                  <a:pt x="178136" y="0"/>
                  <a:pt x="397879" y="0"/>
                </a:cubicBezTo>
                <a:close/>
              </a:path>
            </a:pathLst>
          </a:cu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7175" tIns="238455" rIns="157175" bIns="40640" numCol="1" spcCol="1270" anchor="t" anchorCtr="0">
            <a:noAutofit/>
          </a:bodyPr>
          <a:lstStyle/>
          <a:p>
            <a:pPr marL="285750" lvl="1" indent="-285750" algn="l" defTabSz="1422400">
              <a:lnSpc>
                <a:spcPct val="100000"/>
              </a:lnSpc>
              <a:spcBef>
                <a:spcPct val="0"/>
              </a:spcBef>
              <a:spcAft>
                <a:spcPct val="15000"/>
              </a:spcAft>
              <a:buChar char="••"/>
            </a:pPr>
            <a:endParaRPr lang="en-US" sz="2400" kern="1200" dirty="0">
              <a:solidFill>
                <a:schemeClr val="tx1"/>
              </a:solidFill>
            </a:endParaRPr>
          </a:p>
        </p:txBody>
      </p:sp>
      <p:sp>
        <p:nvSpPr>
          <p:cNvPr id="11" name="Freeform 10"/>
          <p:cNvSpPr/>
          <p:nvPr/>
        </p:nvSpPr>
        <p:spPr>
          <a:xfrm>
            <a:off x="141104" y="322497"/>
            <a:ext cx="8119064" cy="1737428"/>
          </a:xfrm>
          <a:custGeom>
            <a:avLst/>
            <a:gdLst>
              <a:gd name="connsiteX0" fmla="*/ 0 w 7416653"/>
              <a:gd name="connsiteY0" fmla="*/ 0 h 1737428"/>
              <a:gd name="connsiteX1" fmla="*/ 7416653 w 7416653"/>
              <a:gd name="connsiteY1" fmla="*/ 0 h 1737428"/>
              <a:gd name="connsiteX2" fmla="*/ 7416653 w 7416653"/>
              <a:gd name="connsiteY2" fmla="*/ 1737428 h 1737428"/>
              <a:gd name="connsiteX3" fmla="*/ 0 w 7416653"/>
              <a:gd name="connsiteY3" fmla="*/ 1737428 h 1737428"/>
              <a:gd name="connsiteX4" fmla="*/ 0 w 7416653"/>
              <a:gd name="connsiteY4" fmla="*/ 0 h 173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653" h="1737428">
                <a:moveTo>
                  <a:pt x="0" y="0"/>
                </a:moveTo>
                <a:lnTo>
                  <a:pt x="7416653" y="0"/>
                </a:lnTo>
                <a:lnTo>
                  <a:pt x="7416653" y="1737428"/>
                </a:lnTo>
                <a:lnTo>
                  <a:pt x="0" y="1737428"/>
                </a:lnTo>
                <a:lnTo>
                  <a:pt x="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7160" tIns="0" rIns="2239378" bIns="0" numCol="1" spcCol="1270" anchor="ctr" anchorCtr="0">
            <a:noAutofit/>
          </a:bodyPr>
          <a:lstStyle/>
          <a:p>
            <a:pPr lvl="0" algn="l" defTabSz="1600200">
              <a:lnSpc>
                <a:spcPct val="90000"/>
              </a:lnSpc>
              <a:spcBef>
                <a:spcPct val="0"/>
              </a:spcBef>
              <a:spcAft>
                <a:spcPct val="35000"/>
              </a:spcAft>
            </a:pPr>
            <a:r>
              <a:rPr lang="en-US" sz="4400" kern="1200" dirty="0" smtClean="0">
                <a:solidFill>
                  <a:srgbClr val="000000"/>
                </a:solidFill>
                <a:latin typeface="Times" pitchFamily="18" charset="0"/>
                <a:cs typeface="Times" pitchFamily="18" charset="0"/>
              </a:rPr>
              <a:t>Benefits of Peer Review</a:t>
            </a:r>
            <a:endParaRPr lang="en-US" sz="3600" kern="1200" dirty="0">
              <a:solidFill>
                <a:srgbClr val="000000"/>
              </a:solidFill>
            </a:endParaRPr>
          </a:p>
        </p:txBody>
      </p:sp>
      <p:sp>
        <p:nvSpPr>
          <p:cNvPr id="12" name="Oval 11"/>
          <p:cNvSpPr/>
          <p:nvPr/>
        </p:nvSpPr>
        <p:spPr>
          <a:xfrm>
            <a:off x="6796917" y="27762"/>
            <a:ext cx="2347084" cy="2234722"/>
          </a:xfrm>
          <a:prstGeom prst="ellipse">
            <a:avLst/>
          </a:prstGeom>
          <a:blipFill rotWithShape="1">
            <a:blip r:embed="rId3"/>
            <a:stretch>
              <a:fillRect/>
            </a:stretch>
          </a:blip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3" name="TextBox 12"/>
          <p:cNvSpPr txBox="1"/>
          <p:nvPr/>
        </p:nvSpPr>
        <p:spPr>
          <a:xfrm>
            <a:off x="181421" y="2338069"/>
            <a:ext cx="8042889" cy="4385816"/>
          </a:xfrm>
          <a:prstGeom prst="rect">
            <a:avLst/>
          </a:prstGeom>
          <a:noFill/>
        </p:spPr>
        <p:txBody>
          <a:bodyPr wrap="square" rtlCol="0">
            <a:spAutoFit/>
          </a:bodyPr>
          <a:lstStyle/>
          <a:p>
            <a:pPr marL="285750" lvl="1" indent="-285750" defTabSz="1422400">
              <a:spcBef>
                <a:spcPct val="0"/>
              </a:spcBef>
              <a:spcAft>
                <a:spcPct val="15000"/>
              </a:spcAft>
              <a:buChar char="••"/>
            </a:pPr>
            <a:r>
              <a:rPr lang="en-US" sz="3600" dirty="0">
                <a:latin typeface="Times"/>
                <a:cs typeface="Times"/>
              </a:rPr>
              <a:t>Exposes students to their peers’ work</a:t>
            </a:r>
            <a:endParaRPr lang="en-US" sz="2800" dirty="0"/>
          </a:p>
          <a:p>
            <a:pPr marL="285750" lvl="1" indent="-285750" defTabSz="1422400">
              <a:spcBef>
                <a:spcPct val="0"/>
              </a:spcBef>
              <a:spcAft>
                <a:spcPct val="15000"/>
              </a:spcAft>
              <a:buChar char="••"/>
            </a:pPr>
            <a:r>
              <a:rPr lang="en-US" sz="3600" dirty="0">
                <a:latin typeface="Times"/>
                <a:cs typeface="Times"/>
              </a:rPr>
              <a:t>Models academic writing process.</a:t>
            </a:r>
            <a:endParaRPr lang="en-US" sz="2800" dirty="0"/>
          </a:p>
          <a:p>
            <a:pPr marL="285750" lvl="1" indent="-285750" defTabSz="1422400">
              <a:spcBef>
                <a:spcPct val="0"/>
              </a:spcBef>
              <a:spcAft>
                <a:spcPct val="15000"/>
              </a:spcAft>
              <a:buChar char="••"/>
            </a:pPr>
            <a:r>
              <a:rPr lang="en-US" sz="3600" dirty="0">
                <a:latin typeface="Times"/>
                <a:cs typeface="Times"/>
              </a:rPr>
              <a:t>Develops students' evaluative skills.</a:t>
            </a:r>
            <a:endParaRPr lang="en-US" sz="2800" dirty="0"/>
          </a:p>
          <a:p>
            <a:pPr marL="285750" lvl="1" indent="-285750" defTabSz="1422400">
              <a:spcBef>
                <a:spcPct val="0"/>
              </a:spcBef>
              <a:spcAft>
                <a:spcPct val="15000"/>
              </a:spcAft>
              <a:buChar char="••"/>
            </a:pPr>
            <a:r>
              <a:rPr lang="en-US" sz="3600" dirty="0">
                <a:latin typeface="Times"/>
                <a:cs typeface="Times"/>
              </a:rPr>
              <a:t>Formative feedback.</a:t>
            </a:r>
            <a:endParaRPr lang="en-US" sz="2800" dirty="0"/>
          </a:p>
          <a:p>
            <a:pPr marL="285750" lvl="1" indent="-285750" defTabSz="1422400">
              <a:spcBef>
                <a:spcPct val="0"/>
              </a:spcBef>
              <a:spcAft>
                <a:spcPct val="15000"/>
              </a:spcAft>
              <a:buChar char="••"/>
            </a:pPr>
            <a:r>
              <a:rPr lang="en-US" sz="3600" dirty="0">
                <a:latin typeface="Times"/>
                <a:cs typeface="Times"/>
              </a:rPr>
              <a:t>May decrease marking load for instructors.</a:t>
            </a:r>
            <a:endParaRPr lang="en-US" sz="2800" dirty="0"/>
          </a:p>
          <a:p>
            <a:pPr marL="285750" lvl="1" indent="-285750" defTabSz="1422400">
              <a:spcBef>
                <a:spcPct val="0"/>
              </a:spcBef>
              <a:spcAft>
                <a:spcPct val="15000"/>
              </a:spcAft>
              <a:buChar char="••"/>
            </a:pPr>
            <a:r>
              <a:rPr lang="en-US" sz="3600" dirty="0">
                <a:latin typeface="Times"/>
                <a:cs typeface="Times"/>
              </a:rPr>
              <a:t>May increase content </a:t>
            </a:r>
            <a:r>
              <a:rPr lang="en-US" sz="3600" dirty="0" smtClean="0">
                <a:latin typeface="Times"/>
                <a:cs typeface="Times"/>
              </a:rPr>
              <a:t>mastered</a:t>
            </a:r>
            <a:endParaRPr lang="en-US" sz="2800" dirty="0"/>
          </a:p>
        </p:txBody>
      </p:sp>
    </p:spTree>
    <p:extLst>
      <p:ext uri="{BB962C8B-B14F-4D97-AF65-F5344CB8AC3E}">
        <p14:creationId xmlns:p14="http://schemas.microsoft.com/office/powerpoint/2010/main" val="14790057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03731773"/>
              </p:ext>
            </p:extLst>
          </p:nvPr>
        </p:nvGraphicFramePr>
        <p:xfrm>
          <a:off x="2" y="871268"/>
          <a:ext cx="9143999" cy="5986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144463"/>
            <a:ext cx="9144000" cy="1143000"/>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400" dirty="0">
                <a:solidFill>
                  <a:schemeClr val="accent1"/>
                </a:solidFill>
                <a:latin typeface="Times" pitchFamily="18" charset="0"/>
                <a:ea typeface="+mn-ea"/>
                <a:cs typeface="Times" pitchFamily="18" charset="0"/>
              </a:rPr>
              <a:t>Peer Review Challenges</a:t>
            </a:r>
          </a:p>
        </p:txBody>
      </p:sp>
    </p:spTree>
    <p:extLst>
      <p:ext uri="{BB962C8B-B14F-4D97-AF65-F5344CB8AC3E}">
        <p14:creationId xmlns:p14="http://schemas.microsoft.com/office/powerpoint/2010/main" val="7081718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idx="4294967295"/>
          </p:nvPr>
        </p:nvSpPr>
        <p:spPr>
          <a:xfrm>
            <a:off x="0" y="144463"/>
            <a:ext cx="9144000" cy="1143000"/>
          </a:xfrm>
        </p:spPr>
        <p:txBody>
          <a:bodyPr>
            <a:noAutofit/>
          </a:bodyPr>
          <a:lstStyle/>
          <a:p>
            <a:r>
              <a:rPr lang="en-US" sz="4400" b="0" dirty="0">
                <a:solidFill>
                  <a:schemeClr val="accent1"/>
                </a:solidFill>
                <a:latin typeface="Times" pitchFamily="18" charset="0"/>
                <a:ea typeface="+mn-ea"/>
                <a:cs typeface="Times" pitchFamily="18" charset="0"/>
              </a:rPr>
              <a:t>SCIE113: First Year Seminar in Science</a:t>
            </a:r>
          </a:p>
        </p:txBody>
      </p:sp>
      <p:graphicFrame>
        <p:nvGraphicFramePr>
          <p:cNvPr id="4" name="Diagram 3"/>
          <p:cNvGraphicFramePr/>
          <p:nvPr>
            <p:extLst>
              <p:ext uri="{D42A27DB-BD31-4B8C-83A1-F6EECF244321}">
                <p14:modId xmlns:p14="http://schemas.microsoft.com/office/powerpoint/2010/main" val="2640731916"/>
              </p:ext>
            </p:extLst>
          </p:nvPr>
        </p:nvGraphicFramePr>
        <p:xfrm>
          <a:off x="98857" y="1335216"/>
          <a:ext cx="6225744"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581685110"/>
              </p:ext>
            </p:extLst>
          </p:nvPr>
        </p:nvGraphicFramePr>
        <p:xfrm>
          <a:off x="5867401" y="1676401"/>
          <a:ext cx="3168650" cy="5186357"/>
        </p:xfrm>
        <a:graphic>
          <a:graphicData uri="http://schemas.openxmlformats.org/drawingml/2006/table">
            <a:tbl>
              <a:tblPr firstRow="1" bandRow="1">
                <a:tableStyleId>{5940675A-B579-460E-94D1-54222C63F5DA}</a:tableStyleId>
              </a:tblPr>
              <a:tblGrid>
                <a:gridCol w="1670939"/>
                <a:gridCol w="1497711"/>
              </a:tblGrid>
              <a:tr h="820433">
                <a:tc>
                  <a:txBody>
                    <a:bodyPr/>
                    <a:lstStyle/>
                    <a:p>
                      <a:pPr algn="l"/>
                      <a:endParaRPr lang="en-US" sz="2000" b="1" dirty="0">
                        <a:solidFill>
                          <a:srgbClr val="FFC000"/>
                        </a:solidFill>
                        <a:latin typeface="Times" pitchFamily="18" charset="0"/>
                        <a:cs typeface="Times" pitchFamily="18" charset="0"/>
                      </a:endParaRPr>
                    </a:p>
                  </a:txBody>
                  <a:tcPr anchor="ctr">
                    <a:solidFill>
                      <a:schemeClr val="bg2">
                        <a:lumMod val="50000"/>
                      </a:schemeClr>
                    </a:solidFill>
                  </a:tcPr>
                </a:tc>
                <a:tc>
                  <a:txBody>
                    <a:bodyPr/>
                    <a:lstStyle/>
                    <a:p>
                      <a:pPr algn="ctr"/>
                      <a:r>
                        <a:rPr lang="en-US" sz="2000" b="0" dirty="0" smtClean="0">
                          <a:solidFill>
                            <a:srgbClr val="FFC000"/>
                          </a:solidFill>
                          <a:latin typeface="Times" pitchFamily="18" charset="0"/>
                          <a:cs typeface="Times" pitchFamily="18" charset="0"/>
                        </a:rPr>
                        <a:t>2012-2013</a:t>
                      </a:r>
                    </a:p>
                  </a:txBody>
                  <a:tcPr>
                    <a:solidFill>
                      <a:schemeClr val="bg2">
                        <a:lumMod val="50000"/>
                      </a:schemeClr>
                    </a:solidFill>
                  </a:tcPr>
                </a:tc>
              </a:tr>
              <a:tr h="794301">
                <a:tc>
                  <a:txBody>
                    <a:bodyPr/>
                    <a:lstStyle/>
                    <a:p>
                      <a:pPr algn="l"/>
                      <a:r>
                        <a:rPr lang="en-US" sz="1800" baseline="0" dirty="0" smtClean="0">
                          <a:solidFill>
                            <a:srgbClr val="FFC000"/>
                          </a:solidFill>
                          <a:latin typeface="Times" pitchFamily="18" charset="0"/>
                          <a:cs typeface="Times" pitchFamily="18" charset="0"/>
                        </a:rPr>
                        <a:t>Students</a:t>
                      </a:r>
                      <a:endParaRPr lang="en-US" sz="1800" dirty="0">
                        <a:solidFill>
                          <a:srgbClr val="FFC000"/>
                        </a:solidFill>
                        <a:latin typeface="Times" pitchFamily="18" charset="0"/>
                        <a:cs typeface="Times" pitchFamily="18" charset="0"/>
                      </a:endParaRPr>
                    </a:p>
                  </a:txBody>
                  <a:tcPr anchor="ctr">
                    <a:solidFill>
                      <a:schemeClr val="bg2">
                        <a:lumMod val="50000"/>
                      </a:schemeClr>
                    </a:solidFill>
                  </a:tcPr>
                </a:tc>
                <a:tc>
                  <a:txBody>
                    <a:bodyPr/>
                    <a:lstStyle/>
                    <a:p>
                      <a:pPr algn="ctr"/>
                      <a:r>
                        <a:rPr lang="en-US" sz="1800" dirty="0" smtClean="0">
                          <a:latin typeface="Times" pitchFamily="18" charset="0"/>
                          <a:cs typeface="Times" pitchFamily="18" charset="0"/>
                        </a:rPr>
                        <a:t>438</a:t>
                      </a:r>
                      <a:endParaRPr lang="en-US" sz="1800" dirty="0">
                        <a:latin typeface="Times" pitchFamily="18" charset="0"/>
                        <a:cs typeface="Times" pitchFamily="18" charset="0"/>
                      </a:endParaRPr>
                    </a:p>
                  </a:txBody>
                  <a:tcPr anchor="ctr">
                    <a:solidFill>
                      <a:schemeClr val="bg1"/>
                    </a:solidFill>
                  </a:tcPr>
                </a:tc>
              </a:tr>
              <a:tr h="794301">
                <a:tc>
                  <a:txBody>
                    <a:bodyPr/>
                    <a:lstStyle/>
                    <a:p>
                      <a:pPr algn="l"/>
                      <a:r>
                        <a:rPr lang="en-US" sz="1800" baseline="0" dirty="0" smtClean="0">
                          <a:solidFill>
                            <a:srgbClr val="FFC000"/>
                          </a:solidFill>
                          <a:latin typeface="Times" pitchFamily="18" charset="0"/>
                          <a:cs typeface="Times" pitchFamily="18" charset="0"/>
                        </a:rPr>
                        <a:t>Sections</a:t>
                      </a:r>
                      <a:endParaRPr lang="en-US" sz="1800" dirty="0">
                        <a:solidFill>
                          <a:srgbClr val="FFC000"/>
                        </a:solidFill>
                        <a:latin typeface="Times" pitchFamily="18" charset="0"/>
                        <a:cs typeface="Times" pitchFamily="18" charset="0"/>
                      </a:endParaRPr>
                    </a:p>
                  </a:txBody>
                  <a:tcPr anchor="ctr">
                    <a:solidFill>
                      <a:schemeClr val="bg2">
                        <a:lumMod val="50000"/>
                      </a:schemeClr>
                    </a:solidFill>
                  </a:tcPr>
                </a:tc>
                <a:tc>
                  <a:txBody>
                    <a:bodyPr/>
                    <a:lstStyle/>
                    <a:p>
                      <a:pPr algn="ctr"/>
                      <a:r>
                        <a:rPr lang="en-US" sz="1800" dirty="0" smtClean="0">
                          <a:latin typeface="Times" pitchFamily="18" charset="0"/>
                          <a:cs typeface="Times" pitchFamily="18" charset="0"/>
                        </a:rPr>
                        <a:t>18</a:t>
                      </a:r>
                      <a:endParaRPr lang="en-US" sz="1800" dirty="0">
                        <a:latin typeface="Times" pitchFamily="18" charset="0"/>
                        <a:cs typeface="Times" pitchFamily="18" charset="0"/>
                      </a:endParaRPr>
                    </a:p>
                  </a:txBody>
                  <a:tcPr anchor="ctr">
                    <a:solidFill>
                      <a:schemeClr val="bg1"/>
                    </a:solidFill>
                  </a:tcPr>
                </a:tc>
              </a:tr>
              <a:tr h="794301">
                <a:tc>
                  <a:txBody>
                    <a:bodyPr/>
                    <a:lstStyle/>
                    <a:p>
                      <a:pPr algn="l"/>
                      <a:r>
                        <a:rPr lang="en-US" sz="1800" dirty="0" smtClean="0">
                          <a:solidFill>
                            <a:srgbClr val="FFC000"/>
                          </a:solidFill>
                          <a:latin typeface="Times" pitchFamily="18" charset="0"/>
                          <a:cs typeface="Times" pitchFamily="18" charset="0"/>
                        </a:rPr>
                        <a:t>TAs</a:t>
                      </a:r>
                      <a:endParaRPr lang="en-US" sz="1800" dirty="0">
                        <a:solidFill>
                          <a:srgbClr val="FFC000"/>
                        </a:solidFill>
                        <a:latin typeface="Times" pitchFamily="18" charset="0"/>
                        <a:cs typeface="Times" pitchFamily="18" charset="0"/>
                      </a:endParaRPr>
                    </a:p>
                  </a:txBody>
                  <a:tcPr anchor="ctr">
                    <a:solidFill>
                      <a:schemeClr val="bg2">
                        <a:lumMod val="50000"/>
                      </a:schemeClr>
                    </a:solidFill>
                  </a:tcPr>
                </a:tc>
                <a:tc>
                  <a:txBody>
                    <a:bodyPr/>
                    <a:lstStyle/>
                    <a:p>
                      <a:pPr algn="ctr"/>
                      <a:r>
                        <a:rPr lang="en-US" sz="1800" dirty="0" smtClean="0">
                          <a:latin typeface="Times" pitchFamily="18" charset="0"/>
                          <a:cs typeface="Times" pitchFamily="18" charset="0"/>
                        </a:rPr>
                        <a:t>7</a:t>
                      </a:r>
                    </a:p>
                  </a:txBody>
                  <a:tcPr anchor="ctr">
                    <a:solidFill>
                      <a:schemeClr val="bg1"/>
                    </a:solidFill>
                  </a:tcPr>
                </a:tc>
              </a:tr>
              <a:tr h="794301">
                <a:tc>
                  <a:txBody>
                    <a:bodyPr/>
                    <a:lstStyle/>
                    <a:p>
                      <a:pPr algn="l"/>
                      <a:r>
                        <a:rPr lang="en-US" sz="1800" dirty="0" smtClean="0">
                          <a:solidFill>
                            <a:srgbClr val="FFC000"/>
                          </a:solidFill>
                          <a:latin typeface="Times" pitchFamily="18" charset="0"/>
                          <a:cs typeface="Times" pitchFamily="18" charset="0"/>
                        </a:rPr>
                        <a:t>Instructors</a:t>
                      </a:r>
                      <a:endParaRPr lang="en-US" sz="1800" dirty="0">
                        <a:solidFill>
                          <a:srgbClr val="FFC000"/>
                        </a:solidFill>
                        <a:latin typeface="Times" pitchFamily="18" charset="0"/>
                        <a:cs typeface="Times" pitchFamily="18" charset="0"/>
                      </a:endParaRPr>
                    </a:p>
                  </a:txBody>
                  <a:tcPr anchor="ctr">
                    <a:solidFill>
                      <a:schemeClr val="bg2">
                        <a:lumMod val="50000"/>
                      </a:schemeClr>
                    </a:solidFill>
                  </a:tcPr>
                </a:tc>
                <a:tc>
                  <a:txBody>
                    <a:bodyPr/>
                    <a:lstStyle/>
                    <a:p>
                      <a:pPr algn="ctr"/>
                      <a:r>
                        <a:rPr lang="en-US" sz="1800" dirty="0" smtClean="0">
                          <a:latin typeface="Times" pitchFamily="18" charset="0"/>
                          <a:cs typeface="Times" pitchFamily="18" charset="0"/>
                        </a:rPr>
                        <a:t>16</a:t>
                      </a:r>
                      <a:endParaRPr lang="en-US" sz="1800" dirty="0">
                        <a:latin typeface="Times" pitchFamily="18" charset="0"/>
                        <a:cs typeface="Times" pitchFamily="18" charset="0"/>
                      </a:endParaRPr>
                    </a:p>
                  </a:txBody>
                  <a:tcPr anchor="ctr">
                    <a:solidFill>
                      <a:schemeClr val="bg1"/>
                    </a:solidFill>
                  </a:tcPr>
                </a:tc>
              </a:tr>
              <a:tr h="1188720">
                <a:tc>
                  <a:txBody>
                    <a:bodyPr/>
                    <a:lstStyle/>
                    <a:p>
                      <a:pPr algn="l"/>
                      <a:r>
                        <a:rPr lang="en-US" sz="1800" dirty="0" smtClean="0">
                          <a:solidFill>
                            <a:srgbClr val="FFC000"/>
                          </a:solidFill>
                          <a:latin typeface="Times" pitchFamily="18" charset="0"/>
                          <a:cs typeface="Times" pitchFamily="18" charset="0"/>
                        </a:rPr>
                        <a:t>Departments</a:t>
                      </a:r>
                      <a:endParaRPr lang="en-US" sz="1800" dirty="0">
                        <a:solidFill>
                          <a:srgbClr val="FFC000"/>
                        </a:solidFill>
                        <a:latin typeface="Times" pitchFamily="18" charset="0"/>
                        <a:cs typeface="Times" pitchFamily="18" charset="0"/>
                      </a:endParaRPr>
                    </a:p>
                  </a:txBody>
                  <a:tcPr anchor="ctr">
                    <a:solidFill>
                      <a:schemeClr val="bg2">
                        <a:lumMod val="50000"/>
                      </a:schemeClr>
                    </a:solidFill>
                  </a:tcPr>
                </a:tc>
                <a:tc>
                  <a:txBody>
                    <a:bodyPr/>
                    <a:lstStyle/>
                    <a:p>
                      <a:pPr algn="ctr"/>
                      <a:r>
                        <a:rPr lang="en-US" sz="1800" dirty="0" smtClean="0">
                          <a:latin typeface="Times" pitchFamily="18" charset="0"/>
                          <a:cs typeface="Times" pitchFamily="18" charset="0"/>
                        </a:rPr>
                        <a:t>Faculty</a:t>
                      </a:r>
                      <a:r>
                        <a:rPr lang="en-US" sz="1800" baseline="0" dirty="0" smtClean="0">
                          <a:latin typeface="Times" pitchFamily="18" charset="0"/>
                          <a:cs typeface="Times" pitchFamily="18" charset="0"/>
                        </a:rPr>
                        <a:t> from 11 departments</a:t>
                      </a:r>
                      <a:endParaRPr lang="en-US" sz="1800" dirty="0">
                        <a:latin typeface="Times" pitchFamily="18" charset="0"/>
                        <a:cs typeface="Times" pitchFamily="18" charset="0"/>
                      </a:endParaRPr>
                    </a:p>
                  </a:txBody>
                  <a:tcPr anchor="ctr">
                    <a:solidFill>
                      <a:schemeClr val="bg1"/>
                    </a:solidFill>
                  </a:tcPr>
                </a:tc>
              </a:tr>
            </a:tbl>
          </a:graphicData>
        </a:graphic>
      </p:graphicFrame>
    </p:spTree>
    <p:extLst>
      <p:ext uri="{BB962C8B-B14F-4D97-AF65-F5344CB8AC3E}">
        <p14:creationId xmlns:p14="http://schemas.microsoft.com/office/powerpoint/2010/main" val="3774956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575"/>
            <a:ext cx="9144000" cy="977900"/>
          </a:xfrm>
        </p:spPr>
        <p:txBody>
          <a:bodyPr>
            <a:normAutofit/>
          </a:bodyPr>
          <a:lstStyle/>
          <a:p>
            <a:pPr algn="ctr"/>
            <a:r>
              <a:rPr lang="en-US" sz="4400" dirty="0">
                <a:solidFill>
                  <a:schemeClr val="accent1"/>
                </a:solidFill>
                <a:latin typeface="Times" pitchFamily="18" charset="0"/>
                <a:ea typeface="+mn-ea"/>
                <a:cs typeface="Times" pitchFamily="18" charset="0"/>
              </a:rPr>
              <a:t>Tools for Peer Review</a:t>
            </a: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7898"/>
          <a:stretch/>
        </p:blipFill>
        <p:spPr bwMode="auto">
          <a:xfrm>
            <a:off x="993775" y="1368960"/>
            <a:ext cx="978120" cy="113982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3865759"/>
            <a:ext cx="1870075" cy="59423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06601" y="1541969"/>
            <a:ext cx="7124700" cy="5016757"/>
          </a:xfrm>
          <a:prstGeom prst="rect">
            <a:avLst/>
          </a:prstGeom>
          <a:noFill/>
        </p:spPr>
        <p:txBody>
          <a:bodyPr wrap="square" rtlCol="0">
            <a:spAutoFit/>
          </a:bodyPr>
          <a:lstStyle/>
          <a:p>
            <a:r>
              <a:rPr lang="en-US" sz="2400" dirty="0" smtClean="0">
                <a:solidFill>
                  <a:schemeClr val="bg1"/>
                </a:solidFill>
              </a:rPr>
              <a:t>Calibrated Peer Review</a:t>
            </a:r>
          </a:p>
          <a:p>
            <a:r>
              <a:rPr lang="en-US" sz="2400" dirty="0" smtClean="0">
                <a:solidFill>
                  <a:schemeClr val="bg1"/>
                </a:solidFill>
              </a:rPr>
              <a:t>http</a:t>
            </a:r>
            <a:r>
              <a:rPr lang="en-US" sz="2400" dirty="0">
                <a:solidFill>
                  <a:schemeClr val="bg1"/>
                </a:solidFill>
              </a:rPr>
              <a:t>://cpr.molsci.ucla.edu/</a:t>
            </a:r>
            <a:r>
              <a:rPr lang="en-US" sz="2400" dirty="0" smtClean="0">
                <a:solidFill>
                  <a:schemeClr val="bg1"/>
                </a:solidFill>
              </a:rPr>
              <a:t>Home.aspx </a:t>
            </a:r>
          </a:p>
          <a:p>
            <a:endParaRPr lang="en-US" sz="1600" dirty="0">
              <a:solidFill>
                <a:schemeClr val="bg1"/>
              </a:solidFill>
            </a:endParaRPr>
          </a:p>
          <a:p>
            <a:endParaRPr lang="en-US" sz="1600" dirty="0">
              <a:solidFill>
                <a:schemeClr val="bg1"/>
              </a:solidFill>
            </a:endParaRPr>
          </a:p>
          <a:p>
            <a:r>
              <a:rPr lang="en-US" sz="2400" dirty="0" smtClean="0">
                <a:solidFill>
                  <a:schemeClr val="bg1"/>
                </a:solidFill>
              </a:rPr>
              <a:t>PEAR</a:t>
            </a:r>
          </a:p>
          <a:p>
            <a:r>
              <a:rPr lang="en-US" sz="2400" dirty="0" smtClean="0">
                <a:solidFill>
                  <a:schemeClr val="bg1"/>
                </a:solidFill>
              </a:rPr>
              <a:t>http</a:t>
            </a:r>
            <a:r>
              <a:rPr lang="en-US" sz="2400" dirty="0">
                <a:solidFill>
                  <a:schemeClr val="bg1"/>
                </a:solidFill>
              </a:rPr>
              <a:t>://www.uoguelph.ca/peartool</a:t>
            </a:r>
            <a:r>
              <a:rPr lang="en-US" sz="2400" dirty="0" smtClean="0">
                <a:solidFill>
                  <a:schemeClr val="bg1"/>
                </a:solidFill>
              </a:rPr>
              <a:t>/</a:t>
            </a:r>
          </a:p>
          <a:p>
            <a:endParaRPr lang="en-US" sz="1600" dirty="0" smtClean="0">
              <a:solidFill>
                <a:schemeClr val="bg1"/>
              </a:solidFill>
            </a:endParaRPr>
          </a:p>
          <a:p>
            <a:r>
              <a:rPr lang="en-US" sz="2400" dirty="0" err="1" smtClean="0">
                <a:solidFill>
                  <a:schemeClr val="bg1"/>
                </a:solidFill>
              </a:rPr>
              <a:t>PeerMark</a:t>
            </a:r>
            <a:endParaRPr lang="en-US" sz="2400" dirty="0">
              <a:solidFill>
                <a:schemeClr val="bg1"/>
              </a:solidFill>
            </a:endParaRPr>
          </a:p>
          <a:p>
            <a:r>
              <a:rPr lang="en-US" sz="2400" dirty="0" smtClean="0">
                <a:solidFill>
                  <a:schemeClr val="bg1"/>
                </a:solidFill>
              </a:rPr>
              <a:t>http://turnitin.com/en_us/features/peermark</a:t>
            </a:r>
          </a:p>
          <a:p>
            <a:endParaRPr lang="en-US" sz="1600" dirty="0" smtClean="0">
              <a:solidFill>
                <a:schemeClr val="bg1"/>
              </a:solidFill>
            </a:endParaRPr>
          </a:p>
          <a:p>
            <a:r>
              <a:rPr lang="en-US" sz="2400" dirty="0" err="1" smtClean="0">
                <a:solidFill>
                  <a:schemeClr val="bg1"/>
                </a:solidFill>
              </a:rPr>
              <a:t>peerScholar</a:t>
            </a:r>
            <a:endParaRPr lang="en-US" sz="2400" dirty="0">
              <a:solidFill>
                <a:schemeClr val="bg1"/>
              </a:solidFill>
            </a:endParaRPr>
          </a:p>
          <a:p>
            <a:r>
              <a:rPr lang="en-US" sz="2400" dirty="0" smtClean="0">
                <a:solidFill>
                  <a:srgbClr val="FFFFFF"/>
                </a:solidFill>
              </a:rPr>
              <a:t>http</a:t>
            </a:r>
            <a:r>
              <a:rPr lang="en-US" sz="2400" dirty="0">
                <a:solidFill>
                  <a:srgbClr val="FFFFFF"/>
                </a:solidFill>
              </a:rPr>
              <a:t>://www.pearsoned.ca/highered/peerscholar</a:t>
            </a:r>
            <a:r>
              <a:rPr lang="en-US" sz="2400" dirty="0" smtClean="0">
                <a:solidFill>
                  <a:srgbClr val="FFFFFF"/>
                </a:solidFill>
              </a:rPr>
              <a:t>/</a:t>
            </a:r>
          </a:p>
          <a:p>
            <a:endParaRPr lang="en-US" sz="1600" dirty="0" smtClean="0">
              <a:solidFill>
                <a:schemeClr val="bg1"/>
              </a:solidFill>
            </a:endParaRPr>
          </a:p>
          <a:p>
            <a:r>
              <a:rPr lang="en-US" sz="2400" dirty="0" smtClean="0">
                <a:solidFill>
                  <a:schemeClr val="bg1"/>
                </a:solidFill>
              </a:rPr>
              <a:t>Blackboard Peer &amp; Self Evaluation</a:t>
            </a:r>
          </a:p>
          <a:p>
            <a:r>
              <a:rPr lang="en-US" sz="2400" dirty="0">
                <a:solidFill>
                  <a:schemeClr val="bg1"/>
                </a:solidFill>
              </a:rPr>
              <a:t>http://</a:t>
            </a:r>
            <a:r>
              <a:rPr lang="en-US" sz="2400" dirty="0" err="1" smtClean="0">
                <a:solidFill>
                  <a:schemeClr val="bg1"/>
                </a:solidFill>
              </a:rPr>
              <a:t>www.blackboard.com</a:t>
            </a:r>
            <a:r>
              <a:rPr lang="en-US" sz="2400" dirty="0" smtClean="0">
                <a:solidFill>
                  <a:schemeClr val="bg1"/>
                </a:solidFill>
              </a:rPr>
              <a:t>/Learn</a:t>
            </a:r>
          </a:p>
        </p:txBody>
      </p:sp>
      <p:pic>
        <p:nvPicPr>
          <p:cNvPr id="4" name="Picture 3" descr="Screen Shot 2014-05-26 at 8.57.0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2" y="4900809"/>
            <a:ext cx="1851428" cy="482600"/>
          </a:xfrm>
          <a:prstGeom prst="rect">
            <a:avLst/>
          </a:prstGeom>
        </p:spPr>
      </p:pic>
      <p:pic>
        <p:nvPicPr>
          <p:cNvPr id="5" name="Picture 4" descr="Screen Shot 2014-05-26 at 9.10.1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801" y="2906908"/>
            <a:ext cx="1536700" cy="613166"/>
          </a:xfrm>
          <a:prstGeom prst="rect">
            <a:avLst/>
          </a:prstGeom>
        </p:spPr>
      </p:pic>
      <p:pic>
        <p:nvPicPr>
          <p:cNvPr id="7" name="Picture 6" descr="Screen Shot 2014-05-26 at 9.13.13 AM.png"/>
          <p:cNvPicPr>
            <a:picLocks noChangeAspect="1"/>
          </p:cNvPicPr>
          <p:nvPr/>
        </p:nvPicPr>
        <p:blipFill rotWithShape="1">
          <a:blip r:embed="rId7">
            <a:extLst>
              <a:ext uri="{28A0092B-C50C-407E-A947-70E740481C1C}">
                <a14:useLocalDpi xmlns:a14="http://schemas.microsoft.com/office/drawing/2010/main" val="0"/>
              </a:ext>
            </a:extLst>
          </a:blip>
          <a:srcRect t="-1" b="10000"/>
          <a:stretch/>
        </p:blipFill>
        <p:spPr>
          <a:xfrm>
            <a:off x="111479" y="5802508"/>
            <a:ext cx="1857963" cy="571500"/>
          </a:xfrm>
          <a:prstGeom prst="rect">
            <a:avLst/>
          </a:prstGeom>
        </p:spPr>
      </p:pic>
    </p:spTree>
    <p:extLst>
      <p:ext uri="{BB962C8B-B14F-4D97-AF65-F5344CB8AC3E}">
        <p14:creationId xmlns:p14="http://schemas.microsoft.com/office/powerpoint/2010/main" val="15783208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125" y="142268"/>
            <a:ext cx="1896329" cy="19059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950" y="76823"/>
            <a:ext cx="2036845" cy="203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stretch>
            <a:fillRect/>
          </a:stretch>
        </p:blipFill>
        <p:spPr>
          <a:xfrm>
            <a:off x="2763440" y="1462683"/>
            <a:ext cx="3586211" cy="3057245"/>
          </a:xfrm>
          <a:prstGeom prst="rect">
            <a:avLst/>
          </a:prstGeom>
        </p:spPr>
      </p:pic>
      <p:pic>
        <p:nvPicPr>
          <p:cNvPr id="2" name="Picture 1"/>
          <p:cNvPicPr>
            <a:picLocks noChangeAspect="1"/>
          </p:cNvPicPr>
          <p:nvPr/>
        </p:nvPicPr>
        <p:blipFill>
          <a:blip r:embed="rId6"/>
          <a:stretch>
            <a:fillRect/>
          </a:stretch>
        </p:blipFill>
        <p:spPr>
          <a:xfrm>
            <a:off x="6783627" y="3970350"/>
            <a:ext cx="1787207" cy="2061054"/>
          </a:xfrm>
          <a:prstGeom prst="rect">
            <a:avLst/>
          </a:prstGeom>
        </p:spPr>
      </p:pic>
      <p:pic>
        <p:nvPicPr>
          <p:cNvPr id="12" name="Picture 11"/>
          <p:cNvPicPr>
            <a:picLocks noChangeAspect="1"/>
          </p:cNvPicPr>
          <p:nvPr/>
        </p:nvPicPr>
        <p:blipFill>
          <a:blip r:embed="rId6"/>
          <a:stretch>
            <a:fillRect/>
          </a:stretch>
        </p:blipFill>
        <p:spPr>
          <a:xfrm>
            <a:off x="651870" y="3970350"/>
            <a:ext cx="1787207" cy="2061054"/>
          </a:xfrm>
          <a:prstGeom prst="rect">
            <a:avLst/>
          </a:prstGeom>
        </p:spPr>
      </p:pic>
      <p:cxnSp>
        <p:nvCxnSpPr>
          <p:cNvPr id="19" name="Straight Arrow Connector 18"/>
          <p:cNvCxnSpPr/>
          <p:nvPr/>
        </p:nvCxnSpPr>
        <p:spPr>
          <a:xfrm>
            <a:off x="2701122" y="1652772"/>
            <a:ext cx="826463" cy="5643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5695739" y="1572149"/>
            <a:ext cx="815172" cy="6562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H="1">
            <a:off x="2683394" y="3780437"/>
            <a:ext cx="815172" cy="6562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5635274" y="3780438"/>
            <a:ext cx="826463" cy="5643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1088512" y="6091820"/>
            <a:ext cx="913832" cy="584776"/>
          </a:xfrm>
          <a:prstGeom prst="rect">
            <a:avLst/>
          </a:prstGeom>
          <a:noFill/>
        </p:spPr>
        <p:txBody>
          <a:bodyPr wrap="none" rtlCol="0">
            <a:spAutoFit/>
          </a:bodyPr>
          <a:lstStyle/>
          <a:p>
            <a:r>
              <a:rPr lang="en-US" sz="3200" dirty="0" smtClean="0">
                <a:latin typeface="Times"/>
                <a:cs typeface="Times"/>
              </a:rPr>
              <a:t>Free</a:t>
            </a:r>
            <a:endParaRPr lang="en-US" sz="3200" dirty="0">
              <a:latin typeface="Times"/>
              <a:cs typeface="Times"/>
            </a:endParaRPr>
          </a:p>
        </p:txBody>
      </p:sp>
      <p:sp>
        <p:nvSpPr>
          <p:cNvPr id="27" name="TextBox 26"/>
          <p:cNvSpPr txBox="1"/>
          <p:nvPr/>
        </p:nvSpPr>
        <p:spPr>
          <a:xfrm>
            <a:off x="6542365" y="6091820"/>
            <a:ext cx="2262158" cy="584776"/>
          </a:xfrm>
          <a:prstGeom prst="rect">
            <a:avLst/>
          </a:prstGeom>
          <a:noFill/>
        </p:spPr>
        <p:txBody>
          <a:bodyPr wrap="none" rtlCol="0">
            <a:spAutoFit/>
          </a:bodyPr>
          <a:lstStyle/>
          <a:p>
            <a:r>
              <a:rPr lang="en-US" sz="3200" dirty="0" smtClean="0">
                <a:latin typeface="Times"/>
                <a:cs typeface="Times"/>
              </a:rPr>
              <a:t>Subscription</a:t>
            </a:r>
            <a:endParaRPr lang="en-US" sz="3200" dirty="0">
              <a:latin typeface="Times"/>
              <a:cs typeface="Times"/>
            </a:endParaRPr>
          </a:p>
        </p:txBody>
      </p:sp>
    </p:spTree>
    <p:extLst>
      <p:ext uri="{BB962C8B-B14F-4D97-AF65-F5344CB8AC3E}">
        <p14:creationId xmlns:p14="http://schemas.microsoft.com/office/powerpoint/2010/main" val="28396564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solidFill>
                <a:latin typeface="Times" pitchFamily="18" charset="0"/>
                <a:ea typeface="+mn-ea"/>
                <a:cs typeface="Times" pitchFamily="18" charset="0"/>
              </a:rPr>
              <a:t>Peer Review Process in SCIE113</a:t>
            </a:r>
          </a:p>
        </p:txBody>
      </p:sp>
      <p:pic>
        <p:nvPicPr>
          <p:cNvPr id="6" name="Picture 5" descr="MapSCIE113PeerReview.jpg"/>
          <p:cNvPicPr>
            <a:picLocks noChangeAspect="1"/>
          </p:cNvPicPr>
          <p:nvPr/>
        </p:nvPicPr>
        <p:blipFill rotWithShape="1">
          <a:blip r:embed="rId3">
            <a:extLst>
              <a:ext uri="{28A0092B-C50C-407E-A947-70E740481C1C}">
                <a14:useLocalDpi xmlns:a14="http://schemas.microsoft.com/office/drawing/2010/main" val="0"/>
              </a:ext>
            </a:extLst>
          </a:blip>
          <a:srcRect t="22778" r="1406"/>
          <a:stretch/>
        </p:blipFill>
        <p:spPr>
          <a:xfrm>
            <a:off x="142989" y="1500414"/>
            <a:ext cx="8912111" cy="5548086"/>
          </a:xfrm>
          <a:prstGeom prst="rect">
            <a:avLst/>
          </a:prstGeom>
        </p:spPr>
      </p:pic>
      <p:sp>
        <p:nvSpPr>
          <p:cNvPr id="7" name="TextBox 6"/>
          <p:cNvSpPr txBox="1"/>
          <p:nvPr/>
        </p:nvSpPr>
        <p:spPr>
          <a:xfrm>
            <a:off x="13641" y="1460501"/>
            <a:ext cx="4172937" cy="369332"/>
          </a:xfrm>
          <a:prstGeom prst="rect">
            <a:avLst/>
          </a:prstGeom>
          <a:noFill/>
        </p:spPr>
        <p:txBody>
          <a:bodyPr wrap="none" rtlCol="0">
            <a:spAutoFit/>
          </a:bodyPr>
          <a:lstStyle/>
          <a:p>
            <a:r>
              <a:rPr lang="en-US" b="1" dirty="0" smtClean="0"/>
              <a:t>Setting up a Framework for Peer Review</a:t>
            </a:r>
            <a:endParaRPr lang="en-US" b="1" dirty="0"/>
          </a:p>
        </p:txBody>
      </p:sp>
      <p:sp>
        <p:nvSpPr>
          <p:cNvPr id="8" name="TextBox 7"/>
          <p:cNvSpPr txBox="1"/>
          <p:nvPr/>
        </p:nvSpPr>
        <p:spPr>
          <a:xfrm>
            <a:off x="2846372" y="1966082"/>
            <a:ext cx="966092" cy="369332"/>
          </a:xfrm>
          <a:prstGeom prst="rect">
            <a:avLst/>
          </a:prstGeom>
          <a:noFill/>
        </p:spPr>
        <p:txBody>
          <a:bodyPr wrap="none" rtlCol="0">
            <a:spAutoFit/>
          </a:bodyPr>
          <a:lstStyle/>
          <a:p>
            <a:r>
              <a:rPr lang="en-US" dirty="0" smtClean="0"/>
              <a:t>Reading</a:t>
            </a:r>
            <a:endParaRPr lang="en-US" dirty="0"/>
          </a:p>
        </p:txBody>
      </p:sp>
      <p:sp>
        <p:nvSpPr>
          <p:cNvPr id="9" name="TextBox 8"/>
          <p:cNvSpPr txBox="1"/>
          <p:nvPr/>
        </p:nvSpPr>
        <p:spPr>
          <a:xfrm>
            <a:off x="2936917" y="2697844"/>
            <a:ext cx="793081" cy="369332"/>
          </a:xfrm>
          <a:prstGeom prst="rect">
            <a:avLst/>
          </a:prstGeom>
          <a:noFill/>
        </p:spPr>
        <p:txBody>
          <a:bodyPr wrap="none" rtlCol="0">
            <a:spAutoFit/>
          </a:bodyPr>
          <a:lstStyle/>
          <a:p>
            <a:r>
              <a:rPr lang="en-US" dirty="0" smtClean="0"/>
              <a:t>Rubric</a:t>
            </a:r>
            <a:endParaRPr lang="en-US" dirty="0"/>
          </a:p>
        </p:txBody>
      </p:sp>
      <p:sp>
        <p:nvSpPr>
          <p:cNvPr id="10" name="TextBox 9"/>
          <p:cNvSpPr txBox="1"/>
          <p:nvPr/>
        </p:nvSpPr>
        <p:spPr>
          <a:xfrm>
            <a:off x="104184" y="3110291"/>
            <a:ext cx="2432464" cy="800219"/>
          </a:xfrm>
          <a:prstGeom prst="rect">
            <a:avLst/>
          </a:prstGeom>
          <a:noFill/>
        </p:spPr>
        <p:txBody>
          <a:bodyPr wrap="none" rtlCol="0">
            <a:spAutoFit/>
          </a:bodyPr>
          <a:lstStyle/>
          <a:p>
            <a:r>
              <a:rPr lang="en-US" dirty="0" smtClean="0"/>
              <a:t>In-Class Presentation(s)</a:t>
            </a:r>
          </a:p>
          <a:p>
            <a:pPr marL="285750" indent="-285750">
              <a:buFont typeface="Wingdings" charset="2"/>
              <a:buChar char="ü"/>
            </a:pPr>
            <a:r>
              <a:rPr lang="en-US" sz="1400" dirty="0" smtClean="0"/>
              <a:t>Intro to Peer Review</a:t>
            </a:r>
          </a:p>
          <a:p>
            <a:pPr marL="285750" indent="-285750">
              <a:buFont typeface="Wingdings" charset="2"/>
              <a:buChar char="ü"/>
            </a:pPr>
            <a:r>
              <a:rPr lang="en-US" sz="1400" dirty="0" smtClean="0"/>
              <a:t>Calibrated Peer Review</a:t>
            </a:r>
            <a:endParaRPr lang="en-US" sz="1400" dirty="0"/>
          </a:p>
        </p:txBody>
      </p:sp>
      <p:sp>
        <p:nvSpPr>
          <p:cNvPr id="12" name="TextBox 11"/>
          <p:cNvSpPr txBox="1"/>
          <p:nvPr/>
        </p:nvSpPr>
        <p:spPr>
          <a:xfrm>
            <a:off x="-10955" y="4480681"/>
            <a:ext cx="1949397" cy="1200328"/>
          </a:xfrm>
          <a:prstGeom prst="rect">
            <a:avLst/>
          </a:prstGeom>
          <a:noFill/>
        </p:spPr>
        <p:txBody>
          <a:bodyPr wrap="none" rtlCol="0">
            <a:spAutoFit/>
          </a:bodyPr>
          <a:lstStyle/>
          <a:p>
            <a:pPr algn="r"/>
            <a:r>
              <a:rPr lang="en-US" sz="2000" b="1" dirty="0" smtClean="0"/>
              <a:t>Writing </a:t>
            </a:r>
          </a:p>
          <a:p>
            <a:pPr algn="r"/>
            <a:r>
              <a:rPr lang="en-US" sz="2000" b="1" dirty="0" smtClean="0"/>
              <a:t>Assignments</a:t>
            </a:r>
          </a:p>
          <a:p>
            <a:pPr algn="r"/>
            <a:r>
              <a:rPr lang="en-US" sz="1600" dirty="0" smtClean="0"/>
              <a:t>Three in-class essays</a:t>
            </a:r>
          </a:p>
          <a:p>
            <a:pPr algn="r"/>
            <a:r>
              <a:rPr lang="en-US" sz="1600" dirty="0" smtClean="0"/>
              <a:t>Term project</a:t>
            </a:r>
            <a:endParaRPr lang="en-US" sz="1600" dirty="0"/>
          </a:p>
        </p:txBody>
      </p:sp>
      <p:sp>
        <p:nvSpPr>
          <p:cNvPr id="13" name="TextBox 12"/>
          <p:cNvSpPr txBox="1"/>
          <p:nvPr/>
        </p:nvSpPr>
        <p:spPr>
          <a:xfrm>
            <a:off x="1578757" y="6449786"/>
            <a:ext cx="2108269" cy="369332"/>
          </a:xfrm>
          <a:prstGeom prst="rect">
            <a:avLst/>
          </a:prstGeom>
          <a:noFill/>
        </p:spPr>
        <p:txBody>
          <a:bodyPr wrap="none" rtlCol="0">
            <a:spAutoFit/>
          </a:bodyPr>
          <a:lstStyle/>
          <a:p>
            <a:r>
              <a:rPr lang="en-US" dirty="0" smtClean="0"/>
              <a:t>Submit to Instructor</a:t>
            </a:r>
            <a:endParaRPr lang="en-US" dirty="0"/>
          </a:p>
        </p:txBody>
      </p:sp>
      <p:sp>
        <p:nvSpPr>
          <p:cNvPr id="14" name="TextBox 13"/>
          <p:cNvSpPr txBox="1"/>
          <p:nvPr/>
        </p:nvSpPr>
        <p:spPr>
          <a:xfrm>
            <a:off x="6190959" y="2059215"/>
            <a:ext cx="1802146" cy="830997"/>
          </a:xfrm>
          <a:prstGeom prst="rect">
            <a:avLst/>
          </a:prstGeom>
          <a:noFill/>
        </p:spPr>
        <p:txBody>
          <a:bodyPr wrap="none" rtlCol="0">
            <a:spAutoFit/>
          </a:bodyPr>
          <a:lstStyle/>
          <a:p>
            <a:pPr algn="ctr"/>
            <a:r>
              <a:rPr lang="en-US" sz="2400" b="1" dirty="0" smtClean="0"/>
              <a:t>Calibrated </a:t>
            </a:r>
          </a:p>
          <a:p>
            <a:pPr algn="ctr"/>
            <a:r>
              <a:rPr lang="en-US" sz="2400" b="1" dirty="0" smtClean="0"/>
              <a:t>Peer Review</a:t>
            </a:r>
          </a:p>
        </p:txBody>
      </p:sp>
      <p:sp>
        <p:nvSpPr>
          <p:cNvPr id="15" name="TextBox 14"/>
          <p:cNvSpPr txBox="1"/>
          <p:nvPr/>
        </p:nvSpPr>
        <p:spPr>
          <a:xfrm>
            <a:off x="5808453" y="2671233"/>
            <a:ext cx="2483491" cy="923330"/>
          </a:xfrm>
          <a:prstGeom prst="rect">
            <a:avLst/>
          </a:prstGeom>
          <a:noFill/>
        </p:spPr>
        <p:txBody>
          <a:bodyPr wrap="square" rtlCol="0">
            <a:spAutoFit/>
          </a:bodyPr>
          <a:lstStyle/>
          <a:p>
            <a:pPr algn="ctr"/>
            <a:r>
              <a:rPr lang="en-US" dirty="0" smtClean="0"/>
              <a:t> </a:t>
            </a:r>
          </a:p>
          <a:p>
            <a:pPr algn="ctr"/>
            <a:r>
              <a:rPr lang="en-US" dirty="0" smtClean="0"/>
              <a:t>Example Essays</a:t>
            </a:r>
          </a:p>
          <a:p>
            <a:pPr algn="ctr"/>
            <a:r>
              <a:rPr lang="en-US" dirty="0" smtClean="0"/>
              <a:t>Peer &amp; Self Reviews</a:t>
            </a:r>
            <a:endParaRPr lang="en-US" dirty="0"/>
          </a:p>
        </p:txBody>
      </p:sp>
      <p:sp>
        <p:nvSpPr>
          <p:cNvPr id="16" name="TextBox 15"/>
          <p:cNvSpPr txBox="1"/>
          <p:nvPr/>
        </p:nvSpPr>
        <p:spPr>
          <a:xfrm>
            <a:off x="7166611" y="4094844"/>
            <a:ext cx="1620957" cy="646331"/>
          </a:xfrm>
          <a:prstGeom prst="rect">
            <a:avLst/>
          </a:prstGeom>
          <a:noFill/>
        </p:spPr>
        <p:txBody>
          <a:bodyPr wrap="none" rtlCol="0">
            <a:spAutoFit/>
          </a:bodyPr>
          <a:lstStyle/>
          <a:p>
            <a:pPr marL="285750" indent="-285750">
              <a:buFont typeface="Wingdings" charset="2"/>
              <a:buChar char="ü"/>
            </a:pPr>
            <a:r>
              <a:rPr lang="en-US" dirty="0" smtClean="0"/>
              <a:t>Anonymous</a:t>
            </a:r>
          </a:p>
          <a:p>
            <a:pPr marL="285750" indent="-285750">
              <a:buFont typeface="Wingdings" charset="2"/>
              <a:buChar char="ü"/>
            </a:pPr>
            <a:r>
              <a:rPr lang="en-US" dirty="0" smtClean="0"/>
              <a:t>Online</a:t>
            </a:r>
          </a:p>
        </p:txBody>
      </p:sp>
      <p:sp>
        <p:nvSpPr>
          <p:cNvPr id="17" name="TextBox 16"/>
          <p:cNvSpPr txBox="1"/>
          <p:nvPr/>
        </p:nvSpPr>
        <p:spPr>
          <a:xfrm>
            <a:off x="4113988" y="6063948"/>
            <a:ext cx="2108269" cy="584776"/>
          </a:xfrm>
          <a:prstGeom prst="rect">
            <a:avLst/>
          </a:prstGeom>
          <a:noFill/>
        </p:spPr>
        <p:txBody>
          <a:bodyPr wrap="none" rtlCol="0">
            <a:spAutoFit/>
          </a:bodyPr>
          <a:lstStyle/>
          <a:p>
            <a:r>
              <a:rPr lang="en-US" dirty="0" smtClean="0"/>
              <a:t>Peer Review Debrief</a:t>
            </a:r>
          </a:p>
          <a:p>
            <a:pPr marL="285750" indent="-285750">
              <a:buFont typeface="Wingdings" charset="2"/>
              <a:buChar char="ü"/>
            </a:pPr>
            <a:r>
              <a:rPr lang="en-US" sz="1400" dirty="0" smtClean="0"/>
              <a:t>In-class discussion</a:t>
            </a:r>
            <a:endParaRPr lang="en-US" sz="1400" dirty="0"/>
          </a:p>
        </p:txBody>
      </p:sp>
      <p:sp>
        <p:nvSpPr>
          <p:cNvPr id="18" name="TextBox 17"/>
          <p:cNvSpPr txBox="1"/>
          <p:nvPr/>
        </p:nvSpPr>
        <p:spPr>
          <a:xfrm>
            <a:off x="6545738" y="6303434"/>
            <a:ext cx="2351926" cy="646331"/>
          </a:xfrm>
          <a:prstGeom prst="rect">
            <a:avLst/>
          </a:prstGeom>
          <a:noFill/>
        </p:spPr>
        <p:txBody>
          <a:bodyPr wrap="none" rtlCol="0">
            <a:spAutoFit/>
          </a:bodyPr>
          <a:lstStyle/>
          <a:p>
            <a:r>
              <a:rPr lang="en-US" b="1" dirty="0" smtClean="0"/>
              <a:t>Submit </a:t>
            </a:r>
            <a:r>
              <a:rPr lang="en-US" b="1" u="sng" dirty="0" smtClean="0"/>
              <a:t>Revised</a:t>
            </a:r>
            <a:r>
              <a:rPr lang="en-US" b="1" dirty="0" smtClean="0"/>
              <a:t> Essay</a:t>
            </a:r>
          </a:p>
          <a:p>
            <a:r>
              <a:rPr lang="en-US" dirty="0" smtClean="0"/>
              <a:t>Graded by Instructor</a:t>
            </a:r>
            <a:endParaRPr lang="en-US" dirty="0"/>
          </a:p>
        </p:txBody>
      </p:sp>
      <p:sp>
        <p:nvSpPr>
          <p:cNvPr id="19" name="TextBox 18"/>
          <p:cNvSpPr txBox="1"/>
          <p:nvPr/>
        </p:nvSpPr>
        <p:spPr>
          <a:xfrm>
            <a:off x="2639413" y="4733471"/>
            <a:ext cx="722298" cy="369332"/>
          </a:xfrm>
          <a:prstGeom prst="rect">
            <a:avLst/>
          </a:prstGeom>
          <a:noFill/>
        </p:spPr>
        <p:txBody>
          <a:bodyPr wrap="none" rtlCol="0">
            <a:spAutoFit/>
          </a:bodyPr>
          <a:lstStyle/>
          <a:p>
            <a:r>
              <a:rPr lang="en-US" dirty="0" smtClean="0"/>
              <a:t>Essay</a:t>
            </a:r>
            <a:endParaRPr lang="en-US" dirty="0"/>
          </a:p>
        </p:txBody>
      </p:sp>
    </p:spTree>
    <p:extLst>
      <p:ext uri="{BB962C8B-B14F-4D97-AF65-F5344CB8AC3E}">
        <p14:creationId xmlns:p14="http://schemas.microsoft.com/office/powerpoint/2010/main" val="292345768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D" val="264"/>
  <p:tag name="TIMELINE" val="28.0"/>
  <p:tag name="ELAPSEDTIME" val="85.7"/>
  <p:tag name="ARTICULATE_TITLE_TAG" val="The Calibration Stage"/>
  <p:tag name="ARTICULATE_SLIDE_PAUSE" val="0"/>
  <p:tag name="ARTICULATE_NAV_LEVEL" val="1"/>
  <p:tag name="ARTICULATE_PLAYLIST_ID" val="-1"/>
  <p:tag name="ARTICULATE_LOCK_SLIDE" val="0"/>
  <p:tag name="ARTICULATE_SLIDE_NAV" val="9"/>
  <p:tag name="ARTICULATE_SLIDE_GUID" val="a17941d9-324b-4ced-ab8c-07a2e4f1e9d0"/>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UDIO_ID" val="263"/>
  <p:tag name="ELAPSEDTIME" val="41.2"/>
  <p:tag name="ARTICULATE_TITLE_TAG" val="Viewing Your Results"/>
  <p:tag name="ARTICULATE_SLIDE_PAUSE" val="0"/>
  <p:tag name="ARTICULATE_NAV_LEVEL" val="1"/>
  <p:tag name="ARTICULATE_PLAYLIST_ID" val="-1"/>
  <p:tag name="ARTICULATE_LOCK_SLIDE" val="0"/>
  <p:tag name="ARTICULATE_SLIDE_NAV" val="14"/>
  <p:tag name="ARTICULATE_SLIDE_GUID" val="c190c147-2aa8-4528-8122-29ed692c91c7"/>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ndrea\AppData\Local\Temp\articulate\presenter\imgtemp\fQ5lTyjB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ndrea\AppData\Local\Temp\articulate\presenter\imgtemp\Dn0uHxfe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Lst>
</file>

<file path=ppt/tags/tag4.xml><?xml version="1.0" encoding="utf-8"?>
<p:tagLst xmlns:a="http://schemas.openxmlformats.org/drawingml/2006/main" xmlns:r="http://schemas.openxmlformats.org/officeDocument/2006/relationships" xmlns:p="http://schemas.openxmlformats.org/presentationml/2006/main">
  <p:tag name="AUDIO_ID" val="289"/>
  <p:tag name="ELAPSEDTIME" val="24.5"/>
  <p:tag name="ARTICULATE_TITLE_TAG" val="Calibration Results"/>
  <p:tag name="ARTICULATE_SLIDE_PAUSE" val="0"/>
  <p:tag name="ARTICULATE_NAV_LEVEL" val="1"/>
  <p:tag name="ARTICULATE_PLAYLIST_ID" val="-1"/>
  <p:tag name="ARTICULATE_LOCK_SLIDE" val="0"/>
  <p:tag name="ARTICULATE_SLIDE_NAV" val="11"/>
  <p:tag name="ARTICULATE_SLIDE_GUID" val="c57bbfea-f909-4a05-ba57-32b10882a825"/>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ndrea\AppData\Local\Temp\articulate\presenter\imgtemp\3LA0Jp7B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UDIO_ID" val="262"/>
  <p:tag name="TIMELINE" val="26.5"/>
  <p:tag name="ELAPSEDTIME" val="54.8"/>
  <p:tag name="ARTICULATE_TITLE_TAG" val="The Review Stage"/>
  <p:tag name="ARTICULATE_SLIDE_PAUSE" val="0"/>
  <p:tag name="ARTICULATE_NAV_LEVEL" val="1"/>
  <p:tag name="ARTICULATE_PLAYLIST_ID" val="-1"/>
  <p:tag name="ARTICULATE_LOCK_SLIDE" val="0"/>
  <p:tag name="ARTICULATE_SLIDE_NAV" val="13"/>
  <p:tag name="ARTICULATE_SLIDE_GUID" val="25d38fa7-4b6c-47cd-909c-392d62fbf80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ndrea\AppData\Local\Temp\articulate\presenter\imgtemp\UtpzJsnh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18878</TotalTime>
  <Words>1996</Words>
  <Application>Microsoft Macintosh PowerPoint</Application>
  <PresentationFormat>Letter Paper (8.5x11 in)</PresentationFormat>
  <Paragraphs>283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Improving Peer Review of Writing with Calibrated Peer Review</vt:lpstr>
      <vt:lpstr>What is Peer Review?</vt:lpstr>
      <vt:lpstr>PowerPoint Presentation</vt:lpstr>
      <vt:lpstr>PowerPoint Presentation</vt:lpstr>
      <vt:lpstr>PowerPoint Presentation</vt:lpstr>
      <vt:lpstr>SCIE113: First Year Seminar in Science</vt:lpstr>
      <vt:lpstr>Tools for Peer Review</vt:lpstr>
      <vt:lpstr>PowerPoint Presentation</vt:lpstr>
      <vt:lpstr>Peer Review Process in SCIE113</vt:lpstr>
      <vt:lpstr>PowerPoint Presentation</vt:lpstr>
      <vt:lpstr>PowerPoint Presentation</vt:lpstr>
      <vt:lpstr>PowerPoint Presentation</vt:lpstr>
      <vt:lpstr>PowerPoint Presentation</vt:lpstr>
      <vt:lpstr>Calibrated Peer Review</vt:lpstr>
      <vt:lpstr>Calibrated Peer Review</vt:lpstr>
      <vt:lpstr>Guiding Student Feedback</vt:lpstr>
      <vt:lpstr>PowerPoint Presentation</vt:lpstr>
      <vt:lpstr>PowerPoint Presentation</vt:lpstr>
      <vt:lpstr>PowerPoint Presentation</vt:lpstr>
      <vt:lpstr>PowerPoint Presentation</vt:lpstr>
      <vt:lpstr>PowerPoint Presentation</vt:lpstr>
      <vt:lpstr>PowerPoint Presentation</vt:lpstr>
      <vt:lpstr>Student Views of Peer Review</vt:lpstr>
      <vt:lpstr>PowerPoint Presentation</vt:lpstr>
    </vt:vector>
  </TitlesOfParts>
  <Company>Michael Smith Laboratories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Fox</dc:creator>
  <cp:lastModifiedBy>Andrea Han</cp:lastModifiedBy>
  <cp:revision>159</cp:revision>
  <cp:lastPrinted>2014-06-11T23:42:34Z</cp:lastPrinted>
  <dcterms:created xsi:type="dcterms:W3CDTF">2012-03-12T17:33:56Z</dcterms:created>
  <dcterms:modified xsi:type="dcterms:W3CDTF">2014-06-12T17:30:44Z</dcterms:modified>
</cp:coreProperties>
</file>