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Examples of Just in Time training: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Tech Support, screencast videos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Youtube (or what old timers call on demand instructional videos)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Project groups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Examples of Just in Time training: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Tech Support, screencast videos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Youtube (or what old timers call on demand instructional videos)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Project groups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Examples of Just in Time training: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Tech Support, screencast videos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Youtube (or what old timers call on demand instructional videos)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Project groups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Why does this topic interest me?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Why does this topic interest me?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Examples of Just in Time training: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School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Seminars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- Etug?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None/>
            </a:pPr>
            <a:r>
              <a:rPr lang="en"/>
              <a:t>Users forget “how” when they actually need it.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395412" x="685800"/>
            <a:ext cy="14700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 indent="304800"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910423" x="685800"/>
            <a:ext cy="11183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marL="0">
              <a:buNone/>
              <a:defRPr/>
            </a:lvl1pPr>
            <a:lvl2pPr indent="203200" marL="0">
              <a:spcBef>
                <a:spcPts val="0"/>
              </a:spcBef>
              <a:buSzPct val="100000"/>
              <a:buNone/>
              <a:defRPr sz="3200"/>
            </a:lvl2pPr>
            <a:lvl3pPr indent="203200" marL="0">
              <a:spcBef>
                <a:spcPts val="0"/>
              </a:spcBef>
              <a:buSzPct val="100000"/>
              <a:buNone/>
              <a:defRPr sz="3200"/>
            </a:lvl3pPr>
            <a:lvl4pPr indent="203200" marL="0">
              <a:spcBef>
                <a:spcPts val="0"/>
              </a:spcBef>
              <a:buSzPct val="100000"/>
              <a:buNone/>
              <a:defRPr sz="3200"/>
            </a:lvl4pPr>
            <a:lvl5pPr indent="203200" marL="0">
              <a:spcBef>
                <a:spcPts val="0"/>
              </a:spcBef>
              <a:buSzPct val="100000"/>
              <a:buNone/>
              <a:defRPr sz="3200"/>
            </a:lvl5pPr>
            <a:lvl6pPr indent="203200" marL="0">
              <a:spcBef>
                <a:spcPts val="0"/>
              </a:spcBef>
              <a:buSzPct val="100000"/>
              <a:buNone/>
              <a:defRPr sz="3200"/>
            </a:lvl6pPr>
            <a:lvl7pPr indent="203200" marL="0">
              <a:spcBef>
                <a:spcPts val="0"/>
              </a:spcBef>
              <a:buSzPct val="100000"/>
              <a:buNone/>
              <a:defRPr sz="3200"/>
            </a:lvl7pPr>
            <a:lvl8pPr indent="203200" marL="0">
              <a:spcBef>
                <a:spcPts val="0"/>
              </a:spcBef>
              <a:buSzPct val="100000"/>
              <a:buNone/>
              <a:defRPr sz="3200"/>
            </a:lvl8pPr>
            <a:lvl9pPr indent="203200" marL="0"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1" name="Shape 11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id="12" name="Shape 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>
                <a:solidFill>
                  <a:srgbClr val="FFA711"/>
                </a:solidFill>
              </a:defRPr>
            </a:lvl1pPr>
            <a:lvl2pPr>
              <a:defRPr>
                <a:solidFill>
                  <a:srgbClr val="FFA711"/>
                </a:solidFill>
              </a:defRPr>
            </a:lvl2pPr>
            <a:lvl3pPr>
              <a:defRPr>
                <a:solidFill>
                  <a:srgbClr val="FFA711"/>
                </a:solidFill>
              </a:defRPr>
            </a:lvl3pPr>
            <a:lvl4pPr>
              <a:defRPr>
                <a:solidFill>
                  <a:srgbClr val="FFA711"/>
                </a:solidFill>
              </a:defRPr>
            </a:lvl4pPr>
            <a:lvl5pPr>
              <a:defRPr>
                <a:solidFill>
                  <a:srgbClr val="FFA711"/>
                </a:solidFill>
              </a:defRPr>
            </a:lvl5pPr>
            <a:lvl6pPr>
              <a:defRPr>
                <a:solidFill>
                  <a:srgbClr val="FFA711"/>
                </a:solidFill>
              </a:defRPr>
            </a:lvl6pPr>
            <a:lvl7pPr>
              <a:defRPr>
                <a:solidFill>
                  <a:srgbClr val="FFA711"/>
                </a:solidFill>
              </a:defRPr>
            </a:lvl7pPr>
            <a:lvl8pPr>
              <a:defRPr>
                <a:solidFill>
                  <a:srgbClr val="FFA711"/>
                </a:solidFill>
              </a:defRPr>
            </a:lvl8pPr>
            <a:lvl9pPr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24" name="Shape 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5" name="Shape 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6" name="Shape 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600200" x="457200"/>
            <a:ext cy="43560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600200" x="4648200"/>
            <a:ext cy="43560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grpSp>
        <p:nvGrpSpPr>
          <p:cNvPr id="31" name="Shape 31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32" name="Shape 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grpSp>
        <p:nvGrpSpPr>
          <p:cNvPr id="37" name="Shape 37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38" name="Shape 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5367337" x="1792288"/>
            <a:ext cy="6291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88900" marL="0"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3" name="Shape 4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44" name="Shape 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5" name="Shape 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6" name="Shape 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48" name="Shape 48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id="49" name="Shape 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1" name="Shape 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2" name="Shape 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3" name="Shape 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5" name="Shape 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6" name="Shape 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279400" marL="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39700" marL="342900"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7950" marL="742950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01600" marL="16002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marL="20574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01600" marL="2514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marL="29718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01600" marL="34290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01600" marL="38862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1321" x="0"/>
            <a:ext cy="117899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144049" x="685800"/>
            <a:ext cy="14700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Just in Case vs Just in Time Learning Models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2835000" x="1135175"/>
            <a:ext cy="1187999" cx="660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How can the quality of instructional skills development be improved by moving from a "Just in Case" model to a "Just in Time" model?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4183275" x="4012975"/>
            <a:ext cy="438600" cx="4311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2CC"/>
                </a:solidFill>
                <a:latin typeface="Georgia"/>
                <a:ea typeface="Georgia"/>
                <a:cs typeface="Georgia"/>
                <a:sym typeface="Georgia"/>
              </a:rPr>
              <a:t>Carson Au, Learning Technology Specialist, SFU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y="409175" x="6357775"/>
            <a:ext cy="513899" cx="2422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Thinking Session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D9EEB"/>
                </a:solidFill>
              </a:rPr>
              <a:t>Time</a:t>
            </a:r>
            <a:r>
              <a:rPr lang="en"/>
              <a:t> Model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4375"/>
              <a:buFont typeface="Arial"/>
              <a:buNone/>
            </a:pPr>
            <a:r>
              <a:rPr lang="en"/>
              <a:t>What is it?</a:t>
            </a:r>
          </a:p>
          <a:p>
            <a:r>
              <a:t/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Learner Centric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Provides when needed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Customized content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Can be web based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Can have coaches on stand-by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D9EEB"/>
                </a:solidFill>
              </a:rPr>
              <a:t>Time</a:t>
            </a:r>
            <a:r>
              <a:rPr lang="en"/>
              <a:t> Model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Each table, come up with: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3 examples of JIT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3 Pros of JIT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You have 3 Minutes!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3476175" x="3496025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9600" lang="en">
                <a:solidFill>
                  <a:srgbClr val="FFD966"/>
                </a:solidFill>
              </a:rPr>
              <a:t>GO!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D9EEB"/>
                </a:solidFill>
              </a:rPr>
              <a:t>Time</a:t>
            </a:r>
            <a:r>
              <a:rPr lang="en"/>
              <a:t> Examples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2" name="Shape 132"/>
          <p:cNvSpPr/>
          <p:nvPr/>
        </p:nvSpPr>
        <p:spPr>
          <a:xfrm>
            <a:off y="1600200" x="1836774"/>
            <a:ext cy="4355999" cx="54704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D9EEB"/>
                </a:solidFill>
              </a:rPr>
              <a:t>Time</a:t>
            </a:r>
            <a:r>
              <a:rPr lang="en"/>
              <a:t> Examples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Why Just in </a:t>
            </a:r>
            <a:r>
              <a:rPr lang="en">
                <a:solidFill>
                  <a:srgbClr val="6D9EEB"/>
                </a:solidFill>
              </a:rPr>
              <a:t>Time</a:t>
            </a:r>
            <a:r>
              <a:rPr lang="en"/>
              <a:t>?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Case Study - the Apple Store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1" name="Shape 151"/>
          <p:cNvSpPr/>
          <p:nvPr/>
        </p:nvSpPr>
        <p:spPr>
          <a:xfrm>
            <a:off y="1625550" x="909750"/>
            <a:ext cy="4305300" cx="7200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chemeClr val="accent2"/>
                </a:solidFill>
              </a:rPr>
              <a:t>Case Study - the Apple Store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8" name="Shape 158"/>
          <p:cNvSpPr/>
          <p:nvPr/>
        </p:nvSpPr>
        <p:spPr>
          <a:xfrm>
            <a:off y="2443175" x="481025"/>
            <a:ext cy="2072325" cx="82295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chemeClr val="accent2"/>
                </a:solidFill>
              </a:rPr>
              <a:t>Case Study - the Apple Store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5" name="Shape 165"/>
          <p:cNvSpPr/>
          <p:nvPr/>
        </p:nvSpPr>
        <p:spPr>
          <a:xfrm>
            <a:off y="1531346" x="1567796"/>
            <a:ext cy="4493725" cx="60084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Game - Help a professor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Three Team leaders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Assemble a small team, ideally with people from different institution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Spend 7 mins to design a plan to help the chosen instructor with JIC/JIT solutions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You will have 3 mins to present your plan to your professor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There are no wrong answers</a:t>
            </a:r>
          </a:p>
        </p:txBody>
      </p:sp>
      <p:sp>
        <p:nvSpPr>
          <p:cNvPr id="172" name="Shape 172"/>
          <p:cNvSpPr/>
          <p:nvPr/>
        </p:nvSpPr>
        <p:spPr>
          <a:xfrm>
            <a:off y="350775" x="6870075"/>
            <a:ext cy="1477950" cx="1971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Game - Help a professor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2114250" x="457200"/>
            <a:ext cy="3842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rest of you can hop around different teams to participate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Audience will be the judge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Ready to meet the Faculty Members?</a:t>
            </a:r>
          </a:p>
        </p:txBody>
      </p:sp>
      <p:sp>
        <p:nvSpPr>
          <p:cNvPr id="179" name="Shape 179"/>
          <p:cNvSpPr/>
          <p:nvPr/>
        </p:nvSpPr>
        <p:spPr>
          <a:xfrm>
            <a:off y="350775" x="6870075"/>
            <a:ext cy="1477950" cx="1971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About Me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Name: Carson Au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Learning Technology Specialist, SFU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IT background, where the main goal was to reduce the number of help calls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New to the Teaching and Learning Center, SFU, where the goal is to engage faculty members</a:t>
            </a:r>
          </a:p>
        </p:txBody>
      </p:sp>
      <p:sp>
        <p:nvSpPr>
          <p:cNvPr id="68" name="Shape 68"/>
          <p:cNvSpPr/>
          <p:nvPr/>
        </p:nvSpPr>
        <p:spPr>
          <a:xfrm>
            <a:off y="356725" x="7018575"/>
            <a:ext cy="1061225" cx="10592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1) Professor Yoda - Faculty of the Force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Legendary wisdom, mastery of the Force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Considering new pedagogical models for his Jedi Development Program</a:t>
            </a:r>
          </a:p>
          <a:p>
            <a:r>
              <a:t/>
            </a:r>
          </a:p>
        </p:txBody>
      </p:sp>
      <p:sp>
        <p:nvSpPr>
          <p:cNvPr id="186" name="Shape 186"/>
          <p:cNvSpPr/>
          <p:nvPr/>
        </p:nvSpPr>
        <p:spPr>
          <a:xfrm>
            <a:off y="3979475" x="4731675"/>
            <a:ext cy="2129124" cx="3955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2) Professor Leia - Political Science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617525" x="457200"/>
            <a:ext cy="4338600" cx="546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Loves engaging students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Has no time to learn new technology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Was convinced by her students to try out new LMS</a:t>
            </a:r>
          </a:p>
          <a:p>
            <a:r>
              <a:t/>
            </a:r>
          </a:p>
        </p:txBody>
      </p:sp>
      <p:sp>
        <p:nvSpPr>
          <p:cNvPr id="193" name="Shape 193"/>
          <p:cNvSpPr/>
          <p:nvPr/>
        </p:nvSpPr>
        <p:spPr>
          <a:xfrm>
            <a:off y="2242125" x="6271637"/>
            <a:ext cy="3810000" cx="2581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3) Professor Vader - Faculty of the Dark Side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19050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Limited people skills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Interested in working on his Voice and Presentation Skills</a:t>
            </a:r>
          </a:p>
        </p:txBody>
      </p:sp>
      <p:sp>
        <p:nvSpPr>
          <p:cNvPr id="200" name="Shape 200"/>
          <p:cNvSpPr/>
          <p:nvPr/>
        </p:nvSpPr>
        <p:spPr>
          <a:xfrm>
            <a:off y="3255725" x="5215475"/>
            <a:ext cy="2776675" cx="36999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ctrTitle"/>
          </p:nvPr>
        </p:nvSpPr>
        <p:spPr>
          <a:xfrm>
            <a:off y="1395412" x="685800"/>
            <a:ext cy="14700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Thank you</a:t>
            </a:r>
          </a:p>
        </p:txBody>
      </p:sp>
      <p:sp>
        <p:nvSpPr>
          <p:cNvPr id="206" name="Shape 206"/>
          <p:cNvSpPr txBox="1"/>
          <p:nvPr>
            <p:ph idx="1" type="subTitle"/>
          </p:nvPr>
        </p:nvSpPr>
        <p:spPr>
          <a:xfrm>
            <a:off y="2910423" x="685800"/>
            <a:ext cy="11183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Carson Au - cau@sfu.ca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Some Background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Faculty members are extremely busy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Instructional skills development often is not their top priority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Reason for this topic: I am putting together a case to promote using JIT Learning to improve instructional skills development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Rules of our Thinking Session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3623200" x="5055225"/>
            <a:ext cy="785399" cx="283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Have fun!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2033100" x="124182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4375"/>
              <a:buFont typeface="Arial"/>
              <a:buNone/>
            </a:pPr>
            <a:r>
              <a:rPr sz="3200" lang="en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Participate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Game plan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What is Just in Case (JIC) learning?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JIC Examples?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JIC Cons?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What is Just in Time (JIT) learning?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JIT Examples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JIT Pros? (see how I am NOT bias?)</a:t>
            </a:r>
          </a:p>
          <a:p>
            <a:pPr rtl="0"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JIT Case Study</a:t>
            </a:r>
          </a:p>
          <a:p>
            <a:pPr lvl="0" indent="-431800" marL="45720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Help ETUG University - you be the judge!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Just in </a:t>
            </a:r>
            <a:r>
              <a:rPr lang="en">
                <a:solidFill>
                  <a:srgbClr val="6FA8DC"/>
                </a:solidFill>
              </a:rPr>
              <a:t>Case</a:t>
            </a:r>
            <a:r>
              <a:rPr lang="en"/>
              <a:t> Model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4478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B6D7A8"/>
                </a:solidFill>
              </a:rPr>
              <a:t>What is it?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B6D7A8"/>
                </a:solidFill>
              </a:rPr>
              <a:t>Have you ever asked:</a:t>
            </a:r>
          </a:p>
          <a:p>
            <a:pPr rtl="0" lvl="0">
              <a:buNone/>
            </a:pPr>
            <a:r>
              <a:rPr lang="en"/>
              <a:t>‘Why do I need to know this?’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B6D7A8"/>
                </a:solidFill>
              </a:rPr>
              <a:t>Then be told:</a:t>
            </a:r>
          </a:p>
          <a:p>
            <a:pPr rtl="0" lvl="0">
              <a:buNone/>
            </a:pPr>
            <a:r>
              <a:rPr lang="en"/>
              <a:t>‘because someday you will need it’?”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solidFill>
                  <a:srgbClr val="B6D7A8"/>
                </a:solidFill>
              </a:rPr>
              <a:t>Did that motivate you to apply yourself?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FA8DC"/>
                </a:solidFill>
              </a:rPr>
              <a:t>Case</a:t>
            </a:r>
            <a:r>
              <a:rPr lang="en"/>
              <a:t> Model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2722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Each table, come up with: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3 Examples of JIC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3 Cons of JIC</a:t>
            </a:r>
          </a:p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You have 3 Minutes!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4049650" x="4419225"/>
            <a:ext cy="1453499" cx="2560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9600" lang="en">
                <a:solidFill>
                  <a:srgbClr val="FFD966"/>
                </a:solidFill>
              </a:rPr>
              <a:t>GO!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Just in </a:t>
            </a:r>
            <a:r>
              <a:rPr lang="en">
                <a:solidFill>
                  <a:srgbClr val="6D9EEB"/>
                </a:solidFill>
              </a:rPr>
              <a:t>Case</a:t>
            </a:r>
            <a:r>
              <a:rPr lang="en"/>
              <a:t> Examples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This Presentation?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Why not Just in </a:t>
            </a:r>
            <a:r>
              <a:rPr lang="en">
                <a:solidFill>
                  <a:srgbClr val="6D9EEB"/>
                </a:solidFill>
              </a:rPr>
              <a:t>Case</a:t>
            </a:r>
            <a:r>
              <a:rPr lang="en"/>
              <a:t>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