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2"/>
  </p:notesMasterIdLst>
  <p:sldIdLst>
    <p:sldId id="259" r:id="rId5"/>
    <p:sldId id="261" r:id="rId6"/>
    <p:sldId id="256" r:id="rId7"/>
    <p:sldId id="257" r:id="rId8"/>
    <p:sldId id="262" r:id="rId9"/>
    <p:sldId id="258" r:id="rId10"/>
    <p:sldId id="260"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044" autoAdjust="0"/>
    <p:restoredTop sz="89051" autoAdjust="0"/>
  </p:normalViewPr>
  <p:slideViewPr>
    <p:cSldViewPr snapToGrid="0">
      <p:cViewPr varScale="1">
        <p:scale>
          <a:sx n="98" d="100"/>
          <a:sy n="98" d="100"/>
        </p:scale>
        <p:origin x="1068" y="-9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theme" Target="theme/theme1.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52A7ED0-EB2A-4A36-9316-E4CDAB115C90}" type="datetimeFigureOut">
              <a:rPr lang="en-US" smtClean="0"/>
              <a:t>5/31/2022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7A0CE93-0611-4C28-87BF-7B4D512DB3DE}" type="slidenum">
              <a:rPr lang="en-US" smtClean="0"/>
              <a:t>‹#›</a:t>
            </a:fld>
            <a:endParaRPr lang="en-US"/>
          </a:p>
        </p:txBody>
      </p:sp>
    </p:spTree>
    <p:extLst>
      <p:ext uri="{BB962C8B-B14F-4D97-AF65-F5344CB8AC3E}">
        <p14:creationId xmlns:p14="http://schemas.microsoft.com/office/powerpoint/2010/main" val="14570248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a:t>
            </a:r>
            <a:r>
              <a:rPr lang="en-US" baseline="0" dirty="0"/>
              <a:t> is a classic rubric that uses a table. You can see there is still scoring wiggle room for each criteria, and that each criteria are weighted differently, you have to check the range of possible scores and how they align with the grading profile. For example, if you received a 40+16+16+8 (every check mark in the accomplished column), you would receive an overall score of 80%. Does 80% still mean accomplished?</a:t>
            </a:r>
            <a:endParaRPr lang="en-US" dirty="0"/>
          </a:p>
        </p:txBody>
      </p:sp>
      <p:sp>
        <p:nvSpPr>
          <p:cNvPr id="4" name="Slide Number Placeholder 3"/>
          <p:cNvSpPr>
            <a:spLocks noGrp="1"/>
          </p:cNvSpPr>
          <p:nvPr>
            <p:ph type="sldNum" sz="quarter" idx="10"/>
          </p:nvPr>
        </p:nvSpPr>
        <p:spPr/>
        <p:txBody>
          <a:bodyPr/>
          <a:lstStyle/>
          <a:p>
            <a:fld id="{37A0CE93-0611-4C28-87BF-7B4D512DB3DE}" type="slidenum">
              <a:rPr lang="en-US" smtClean="0"/>
              <a:t>1</a:t>
            </a:fld>
            <a:endParaRPr lang="en-US"/>
          </a:p>
        </p:txBody>
      </p:sp>
    </p:spTree>
    <p:extLst>
      <p:ext uri="{BB962C8B-B14F-4D97-AF65-F5344CB8AC3E}">
        <p14:creationId xmlns:p14="http://schemas.microsoft.com/office/powerpoint/2010/main" val="149587373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is</a:t>
            </a:r>
            <a:r>
              <a:rPr lang="en-US" baseline="0" dirty="0"/>
              <a:t> called a holistic rubric. It lets the instructor stand back from the whole performance or piece of work and determine its overall level of achievement. </a:t>
            </a:r>
            <a:endParaRPr lang="en-US" dirty="0"/>
          </a:p>
        </p:txBody>
      </p:sp>
      <p:sp>
        <p:nvSpPr>
          <p:cNvPr id="4" name="Slide Number Placeholder 3"/>
          <p:cNvSpPr>
            <a:spLocks noGrp="1"/>
          </p:cNvSpPr>
          <p:nvPr>
            <p:ph type="sldNum" sz="quarter" idx="10"/>
          </p:nvPr>
        </p:nvSpPr>
        <p:spPr/>
        <p:txBody>
          <a:bodyPr/>
          <a:lstStyle/>
          <a:p>
            <a:fld id="{37A0CE93-0611-4C28-87BF-7B4D512DB3DE}" type="slidenum">
              <a:rPr lang="en-US" smtClean="0"/>
              <a:t>2</a:t>
            </a:fld>
            <a:endParaRPr lang="en-US"/>
          </a:p>
        </p:txBody>
      </p:sp>
    </p:spTree>
    <p:extLst>
      <p:ext uri="{BB962C8B-B14F-4D97-AF65-F5344CB8AC3E}">
        <p14:creationId xmlns:p14="http://schemas.microsoft.com/office/powerpoint/2010/main" val="80737043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a:t>
            </a:r>
            <a:r>
              <a:rPr lang="en-US" baseline="0" dirty="0"/>
              <a:t> is an example of a picture rubric showing the difference between and acceptably tidy desk and one that isn’t. It’s pretty rudimentary, but very useful for pointing out the problems and solutions. When you provide an actual sample of poor, satisfactory, good, and excellent work, this helps students to understand the expectations, and to self-assess. </a:t>
            </a:r>
            <a:endParaRPr lang="en-US" dirty="0"/>
          </a:p>
        </p:txBody>
      </p:sp>
      <p:sp>
        <p:nvSpPr>
          <p:cNvPr id="4" name="Slide Number Placeholder 3"/>
          <p:cNvSpPr>
            <a:spLocks noGrp="1"/>
          </p:cNvSpPr>
          <p:nvPr>
            <p:ph type="sldNum" sz="quarter" idx="10"/>
          </p:nvPr>
        </p:nvSpPr>
        <p:spPr/>
        <p:txBody>
          <a:bodyPr/>
          <a:lstStyle/>
          <a:p>
            <a:fld id="{37A0CE93-0611-4C28-87BF-7B4D512DB3DE}" type="slidenum">
              <a:rPr lang="en-US" smtClean="0"/>
              <a:t>3</a:t>
            </a:fld>
            <a:endParaRPr lang="en-US"/>
          </a:p>
        </p:txBody>
      </p:sp>
    </p:spTree>
    <p:extLst>
      <p:ext uri="{BB962C8B-B14F-4D97-AF65-F5344CB8AC3E}">
        <p14:creationId xmlns:p14="http://schemas.microsoft.com/office/powerpoint/2010/main" val="253586374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is called a single-point</a:t>
            </a:r>
            <a:r>
              <a:rPr lang="en-US" baseline="0" dirty="0"/>
              <a:t> rubric. It is really useful for providing feedback to students. You can add a scoring system to this if you like, although the students are then unlikely to read all the comments you painstakingly wrote. Source: www.cultofpedagogy.com </a:t>
            </a:r>
            <a:endParaRPr lang="en-US" dirty="0"/>
          </a:p>
        </p:txBody>
      </p:sp>
      <p:sp>
        <p:nvSpPr>
          <p:cNvPr id="4" name="Slide Number Placeholder 3"/>
          <p:cNvSpPr>
            <a:spLocks noGrp="1"/>
          </p:cNvSpPr>
          <p:nvPr>
            <p:ph type="sldNum" sz="quarter" idx="10"/>
          </p:nvPr>
        </p:nvSpPr>
        <p:spPr/>
        <p:txBody>
          <a:bodyPr/>
          <a:lstStyle/>
          <a:p>
            <a:fld id="{37A0CE93-0611-4C28-87BF-7B4D512DB3DE}" type="slidenum">
              <a:rPr lang="en-US" smtClean="0"/>
              <a:t>4</a:t>
            </a:fld>
            <a:endParaRPr lang="en-US"/>
          </a:p>
        </p:txBody>
      </p:sp>
    </p:spTree>
    <p:extLst>
      <p:ext uri="{BB962C8B-B14F-4D97-AF65-F5344CB8AC3E}">
        <p14:creationId xmlns:p14="http://schemas.microsoft.com/office/powerpoint/2010/main" val="3337421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is a more complex version of the single-point rubric. </a:t>
            </a:r>
            <a:endParaRPr lang="en-CA" dirty="0"/>
          </a:p>
        </p:txBody>
      </p:sp>
      <p:sp>
        <p:nvSpPr>
          <p:cNvPr id="4" name="Slide Number Placeholder 3"/>
          <p:cNvSpPr>
            <a:spLocks noGrp="1"/>
          </p:cNvSpPr>
          <p:nvPr>
            <p:ph type="sldNum" sz="quarter" idx="5"/>
          </p:nvPr>
        </p:nvSpPr>
        <p:spPr/>
        <p:txBody>
          <a:bodyPr/>
          <a:lstStyle/>
          <a:p>
            <a:fld id="{37A0CE93-0611-4C28-87BF-7B4D512DB3DE}" type="slidenum">
              <a:rPr lang="en-US" smtClean="0"/>
              <a:t>5</a:t>
            </a:fld>
            <a:endParaRPr lang="en-US"/>
          </a:p>
        </p:txBody>
      </p:sp>
    </p:spTree>
    <p:extLst>
      <p:ext uri="{BB962C8B-B14F-4D97-AF65-F5344CB8AC3E}">
        <p14:creationId xmlns:p14="http://schemas.microsoft.com/office/powerpoint/2010/main" val="412950335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is</a:t>
            </a:r>
            <a:r>
              <a:rPr lang="en-US" baseline="0" dirty="0"/>
              <a:t> obviously a kindergarten example, but I love it. Something like this is really good for supporting students and showing expectation. Could this be adapted in a creative way for your college or university assignment?</a:t>
            </a:r>
            <a:endParaRPr lang="en-US" dirty="0"/>
          </a:p>
        </p:txBody>
      </p:sp>
      <p:sp>
        <p:nvSpPr>
          <p:cNvPr id="4" name="Slide Number Placeholder 3"/>
          <p:cNvSpPr>
            <a:spLocks noGrp="1"/>
          </p:cNvSpPr>
          <p:nvPr>
            <p:ph type="sldNum" sz="quarter" idx="10"/>
          </p:nvPr>
        </p:nvSpPr>
        <p:spPr/>
        <p:txBody>
          <a:bodyPr/>
          <a:lstStyle/>
          <a:p>
            <a:fld id="{37A0CE93-0611-4C28-87BF-7B4D512DB3DE}" type="slidenum">
              <a:rPr lang="en-US" smtClean="0"/>
              <a:t>6</a:t>
            </a:fld>
            <a:endParaRPr lang="en-US"/>
          </a:p>
        </p:txBody>
      </p:sp>
    </p:spTree>
    <p:extLst>
      <p:ext uri="{BB962C8B-B14F-4D97-AF65-F5344CB8AC3E}">
        <p14:creationId xmlns:p14="http://schemas.microsoft.com/office/powerpoint/2010/main" val="185294931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a:t>
            </a:r>
            <a:r>
              <a:rPr lang="en-US" baseline="0" dirty="0"/>
              <a:t> example shows how you can easily use a highlighter to mark work. </a:t>
            </a:r>
            <a:endParaRPr lang="en-US" dirty="0"/>
          </a:p>
        </p:txBody>
      </p:sp>
      <p:sp>
        <p:nvSpPr>
          <p:cNvPr id="4" name="Slide Number Placeholder 3"/>
          <p:cNvSpPr>
            <a:spLocks noGrp="1"/>
          </p:cNvSpPr>
          <p:nvPr>
            <p:ph type="sldNum" sz="quarter" idx="10"/>
          </p:nvPr>
        </p:nvSpPr>
        <p:spPr/>
        <p:txBody>
          <a:bodyPr/>
          <a:lstStyle/>
          <a:p>
            <a:fld id="{37A0CE93-0611-4C28-87BF-7B4D512DB3DE}" type="slidenum">
              <a:rPr lang="en-US" smtClean="0"/>
              <a:t>7</a:t>
            </a:fld>
            <a:endParaRPr lang="en-US"/>
          </a:p>
        </p:txBody>
      </p:sp>
    </p:spTree>
    <p:extLst>
      <p:ext uri="{BB962C8B-B14F-4D97-AF65-F5344CB8AC3E}">
        <p14:creationId xmlns:p14="http://schemas.microsoft.com/office/powerpoint/2010/main" val="413524055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F9F98941-8889-485B-A684-2A66580618E9}" type="datetimeFigureOut">
              <a:rPr lang="en-US" smtClean="0"/>
              <a:t>5/31/2022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1F6E2AF-7BAD-415A-BBF6-12E30FFC3A3A}" type="slidenum">
              <a:rPr lang="en-US" smtClean="0"/>
              <a:t>‹#›</a:t>
            </a:fld>
            <a:endParaRPr lang="en-US"/>
          </a:p>
        </p:txBody>
      </p:sp>
    </p:spTree>
    <p:extLst>
      <p:ext uri="{BB962C8B-B14F-4D97-AF65-F5344CB8AC3E}">
        <p14:creationId xmlns:p14="http://schemas.microsoft.com/office/powerpoint/2010/main" val="3739926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9F98941-8889-485B-A684-2A66580618E9}" type="datetimeFigureOut">
              <a:rPr lang="en-US" smtClean="0"/>
              <a:t>5/31/2022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1F6E2AF-7BAD-415A-BBF6-12E30FFC3A3A}" type="slidenum">
              <a:rPr lang="en-US" smtClean="0"/>
              <a:t>‹#›</a:t>
            </a:fld>
            <a:endParaRPr lang="en-US"/>
          </a:p>
        </p:txBody>
      </p:sp>
    </p:spTree>
    <p:extLst>
      <p:ext uri="{BB962C8B-B14F-4D97-AF65-F5344CB8AC3E}">
        <p14:creationId xmlns:p14="http://schemas.microsoft.com/office/powerpoint/2010/main" val="266059235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9F98941-8889-485B-A684-2A66580618E9}" type="datetimeFigureOut">
              <a:rPr lang="en-US" smtClean="0"/>
              <a:t>5/31/2022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1F6E2AF-7BAD-415A-BBF6-12E30FFC3A3A}" type="slidenum">
              <a:rPr lang="en-US" smtClean="0"/>
              <a:t>‹#›</a:t>
            </a:fld>
            <a:endParaRPr lang="en-US"/>
          </a:p>
        </p:txBody>
      </p:sp>
    </p:spTree>
    <p:extLst>
      <p:ext uri="{BB962C8B-B14F-4D97-AF65-F5344CB8AC3E}">
        <p14:creationId xmlns:p14="http://schemas.microsoft.com/office/powerpoint/2010/main" val="10503321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9F98941-8889-485B-A684-2A66580618E9}" type="datetimeFigureOut">
              <a:rPr lang="en-US" smtClean="0"/>
              <a:t>5/31/2022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1F6E2AF-7BAD-415A-BBF6-12E30FFC3A3A}" type="slidenum">
              <a:rPr lang="en-US" smtClean="0"/>
              <a:t>‹#›</a:t>
            </a:fld>
            <a:endParaRPr lang="en-US"/>
          </a:p>
        </p:txBody>
      </p:sp>
    </p:spTree>
    <p:extLst>
      <p:ext uri="{BB962C8B-B14F-4D97-AF65-F5344CB8AC3E}">
        <p14:creationId xmlns:p14="http://schemas.microsoft.com/office/powerpoint/2010/main" val="16576480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F9F98941-8889-485B-A684-2A66580618E9}" type="datetimeFigureOut">
              <a:rPr lang="en-US" smtClean="0"/>
              <a:t>5/31/2022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1F6E2AF-7BAD-415A-BBF6-12E30FFC3A3A}" type="slidenum">
              <a:rPr lang="en-US" smtClean="0"/>
              <a:t>‹#›</a:t>
            </a:fld>
            <a:endParaRPr lang="en-US"/>
          </a:p>
        </p:txBody>
      </p:sp>
    </p:spTree>
    <p:extLst>
      <p:ext uri="{BB962C8B-B14F-4D97-AF65-F5344CB8AC3E}">
        <p14:creationId xmlns:p14="http://schemas.microsoft.com/office/powerpoint/2010/main" val="18537650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F9F98941-8889-485B-A684-2A66580618E9}" type="datetimeFigureOut">
              <a:rPr lang="en-US" smtClean="0"/>
              <a:t>5/31/2022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1F6E2AF-7BAD-415A-BBF6-12E30FFC3A3A}" type="slidenum">
              <a:rPr lang="en-US" smtClean="0"/>
              <a:t>‹#›</a:t>
            </a:fld>
            <a:endParaRPr lang="en-US"/>
          </a:p>
        </p:txBody>
      </p:sp>
    </p:spTree>
    <p:extLst>
      <p:ext uri="{BB962C8B-B14F-4D97-AF65-F5344CB8AC3E}">
        <p14:creationId xmlns:p14="http://schemas.microsoft.com/office/powerpoint/2010/main" val="172035297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F9F98941-8889-485B-A684-2A66580618E9}" type="datetimeFigureOut">
              <a:rPr lang="en-US" smtClean="0"/>
              <a:t>5/31/2022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1F6E2AF-7BAD-415A-BBF6-12E30FFC3A3A}" type="slidenum">
              <a:rPr lang="en-US" smtClean="0"/>
              <a:t>‹#›</a:t>
            </a:fld>
            <a:endParaRPr lang="en-US"/>
          </a:p>
        </p:txBody>
      </p:sp>
    </p:spTree>
    <p:extLst>
      <p:ext uri="{BB962C8B-B14F-4D97-AF65-F5344CB8AC3E}">
        <p14:creationId xmlns:p14="http://schemas.microsoft.com/office/powerpoint/2010/main" val="44860596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F9F98941-8889-485B-A684-2A66580618E9}" type="datetimeFigureOut">
              <a:rPr lang="en-US" smtClean="0"/>
              <a:t>5/31/2022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1F6E2AF-7BAD-415A-BBF6-12E30FFC3A3A}" type="slidenum">
              <a:rPr lang="en-US" smtClean="0"/>
              <a:t>‹#›</a:t>
            </a:fld>
            <a:endParaRPr lang="en-US"/>
          </a:p>
        </p:txBody>
      </p:sp>
    </p:spTree>
    <p:extLst>
      <p:ext uri="{BB962C8B-B14F-4D97-AF65-F5344CB8AC3E}">
        <p14:creationId xmlns:p14="http://schemas.microsoft.com/office/powerpoint/2010/main" val="301164584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9F98941-8889-485B-A684-2A66580618E9}" type="datetimeFigureOut">
              <a:rPr lang="en-US" smtClean="0"/>
              <a:t>5/31/2022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1F6E2AF-7BAD-415A-BBF6-12E30FFC3A3A}" type="slidenum">
              <a:rPr lang="en-US" smtClean="0"/>
              <a:t>‹#›</a:t>
            </a:fld>
            <a:endParaRPr lang="en-US"/>
          </a:p>
        </p:txBody>
      </p:sp>
    </p:spTree>
    <p:extLst>
      <p:ext uri="{BB962C8B-B14F-4D97-AF65-F5344CB8AC3E}">
        <p14:creationId xmlns:p14="http://schemas.microsoft.com/office/powerpoint/2010/main" val="166098820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F9F98941-8889-485B-A684-2A66580618E9}" type="datetimeFigureOut">
              <a:rPr lang="en-US" smtClean="0"/>
              <a:t>5/31/2022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1F6E2AF-7BAD-415A-BBF6-12E30FFC3A3A}" type="slidenum">
              <a:rPr lang="en-US" smtClean="0"/>
              <a:t>‹#›</a:t>
            </a:fld>
            <a:endParaRPr lang="en-US"/>
          </a:p>
        </p:txBody>
      </p:sp>
    </p:spTree>
    <p:extLst>
      <p:ext uri="{BB962C8B-B14F-4D97-AF65-F5344CB8AC3E}">
        <p14:creationId xmlns:p14="http://schemas.microsoft.com/office/powerpoint/2010/main" val="364368899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F9F98941-8889-485B-A684-2A66580618E9}" type="datetimeFigureOut">
              <a:rPr lang="en-US" smtClean="0"/>
              <a:t>5/31/2022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1F6E2AF-7BAD-415A-BBF6-12E30FFC3A3A}" type="slidenum">
              <a:rPr lang="en-US" smtClean="0"/>
              <a:t>‹#›</a:t>
            </a:fld>
            <a:endParaRPr lang="en-US"/>
          </a:p>
        </p:txBody>
      </p:sp>
    </p:spTree>
    <p:extLst>
      <p:ext uri="{BB962C8B-B14F-4D97-AF65-F5344CB8AC3E}">
        <p14:creationId xmlns:p14="http://schemas.microsoft.com/office/powerpoint/2010/main" val="29202175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9F98941-8889-485B-A684-2A66580618E9}" type="datetimeFigureOut">
              <a:rPr lang="en-US" smtClean="0"/>
              <a:t>5/31/2022</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1F6E2AF-7BAD-415A-BBF6-12E30FFC3A3A}" type="slidenum">
              <a:rPr lang="en-US" smtClean="0"/>
              <a:t>‹#›</a:t>
            </a:fld>
            <a:endParaRPr lang="en-US"/>
          </a:p>
        </p:txBody>
      </p:sp>
    </p:spTree>
    <p:extLst>
      <p:ext uri="{BB962C8B-B14F-4D97-AF65-F5344CB8AC3E}">
        <p14:creationId xmlns:p14="http://schemas.microsoft.com/office/powerpoint/2010/main" val="289343117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3.xml"/><Relationship Id="rId1" Type="http://schemas.openxmlformats.org/officeDocument/2006/relationships/slideLayout" Target="../slideLayouts/slideLayout7.xml"/><Relationship Id="rId4" Type="http://schemas.openxmlformats.org/officeDocument/2006/relationships/image" Target="../media/image3.jpg"/></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rubrics samples"/>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696992" y="156754"/>
            <a:ext cx="8048625" cy="66008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763742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2102804008"/>
              </p:ext>
            </p:extLst>
          </p:nvPr>
        </p:nvGraphicFramePr>
        <p:xfrm>
          <a:off x="1488847" y="776945"/>
          <a:ext cx="9379450" cy="5160329"/>
        </p:xfrm>
        <a:graphic>
          <a:graphicData uri="http://schemas.openxmlformats.org/drawingml/2006/table">
            <a:tbl>
              <a:tblPr firstRow="1" firstCol="1" bandRow="1">
                <a:tableStyleId>{5940675A-B579-460E-94D1-54222C63F5DA}</a:tableStyleId>
              </a:tblPr>
              <a:tblGrid>
                <a:gridCol w="587096">
                  <a:extLst>
                    <a:ext uri="{9D8B030D-6E8A-4147-A177-3AD203B41FA5}">
                      <a16:colId xmlns:a16="http://schemas.microsoft.com/office/drawing/2014/main" val="1726515394"/>
                    </a:ext>
                  </a:extLst>
                </a:gridCol>
                <a:gridCol w="7946935">
                  <a:extLst>
                    <a:ext uri="{9D8B030D-6E8A-4147-A177-3AD203B41FA5}">
                      <a16:colId xmlns:a16="http://schemas.microsoft.com/office/drawing/2014/main" val="141077745"/>
                    </a:ext>
                  </a:extLst>
                </a:gridCol>
                <a:gridCol w="845419">
                  <a:extLst>
                    <a:ext uri="{9D8B030D-6E8A-4147-A177-3AD203B41FA5}">
                      <a16:colId xmlns:a16="http://schemas.microsoft.com/office/drawing/2014/main" val="320682615"/>
                    </a:ext>
                  </a:extLst>
                </a:gridCol>
              </a:tblGrid>
              <a:tr h="1012430">
                <a:tc>
                  <a:txBody>
                    <a:bodyPr/>
                    <a:lstStyle/>
                    <a:p>
                      <a:pPr marL="0" marR="0" algn="ctr">
                        <a:lnSpc>
                          <a:spcPct val="107000"/>
                        </a:lnSpc>
                        <a:spcBef>
                          <a:spcPts val="0"/>
                        </a:spcBef>
                        <a:spcAft>
                          <a:spcPts val="0"/>
                        </a:spcAft>
                      </a:pPr>
                      <a:r>
                        <a:rPr lang="en-US" sz="1600" dirty="0">
                          <a:effectLst/>
                        </a:rPr>
                        <a:t>A</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600" dirty="0">
                          <a:effectLst/>
                        </a:rPr>
                        <a:t>A high degree of mastery over the fundamentals of persuasive writing: it advances an interesting, arguable thesis; established a clear motive to suggest why the thesis is original or worthwhile; employs a logical and progressive structure; analyzes evidence insightfully and in depth; draws from well-chosen sources; and is written in a clear, sophisticated style. </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600">
                          <a:effectLst/>
                        </a:rPr>
                        <a:t>23-25</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647403903"/>
                  </a:ext>
                </a:extLst>
              </a:tr>
              <a:tr h="1268379">
                <a:tc>
                  <a:txBody>
                    <a:bodyPr/>
                    <a:lstStyle/>
                    <a:p>
                      <a:pPr marL="0" marR="0" algn="ctr">
                        <a:lnSpc>
                          <a:spcPct val="107000"/>
                        </a:lnSpc>
                        <a:spcBef>
                          <a:spcPts val="0"/>
                        </a:spcBef>
                        <a:spcAft>
                          <a:spcPts val="0"/>
                        </a:spcAft>
                      </a:pPr>
                      <a:r>
                        <a:rPr lang="en-US" sz="1600" dirty="0">
                          <a:effectLst/>
                        </a:rPr>
                        <a:t>B</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600" dirty="0">
                          <a:effectLst/>
                        </a:rPr>
                        <a:t>May exhibit a vague, uninteresting, or inconsistently argued thesis; establish a functional but unsubstantial motive; employ a generally logical but somewhat disorganized or undeveloped structure; include well-chosen but sometime unanalyzed and undigested evidence; uses sources in a correct but limited fashion; or be written in an unsophisticated or grammatically problematic style. </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600">
                          <a:effectLst/>
                        </a:rPr>
                        <a:t>20-22</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533791100"/>
                  </a:ext>
                </a:extLst>
              </a:tr>
              <a:tr h="1012430">
                <a:tc>
                  <a:txBody>
                    <a:bodyPr/>
                    <a:lstStyle/>
                    <a:p>
                      <a:pPr marL="0" marR="0" algn="ctr">
                        <a:lnSpc>
                          <a:spcPct val="107000"/>
                        </a:lnSpc>
                        <a:spcBef>
                          <a:spcPts val="0"/>
                        </a:spcBef>
                        <a:spcAft>
                          <a:spcPts val="0"/>
                        </a:spcAft>
                      </a:pPr>
                      <a:r>
                        <a:rPr lang="en-US" sz="1600" dirty="0">
                          <a:effectLst/>
                        </a:rPr>
                        <a:t>C</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600" dirty="0">
                          <a:effectLst/>
                        </a:rPr>
                        <a:t>May feature a confusing, simple, or descriptive thesis; provide a simplistic motive or none at all; lack a coherent structure; fail to present enough evidence; or present evidence that is insufficiently analyzed; drop in sources without properly contextualizing or citing them; and be written in a generally unclear, simplistic, or technically flawed style. </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600">
                          <a:effectLst/>
                        </a:rPr>
                        <a:t>18-19</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356146189"/>
                  </a:ext>
                </a:extLst>
              </a:tr>
              <a:tr h="1268379">
                <a:tc>
                  <a:txBody>
                    <a:bodyPr/>
                    <a:lstStyle/>
                    <a:p>
                      <a:pPr marL="0" marR="0" algn="ctr">
                        <a:lnSpc>
                          <a:spcPct val="107000"/>
                        </a:lnSpc>
                        <a:spcBef>
                          <a:spcPts val="0"/>
                        </a:spcBef>
                        <a:spcAft>
                          <a:spcPts val="0"/>
                        </a:spcAft>
                      </a:pPr>
                      <a:r>
                        <a:rPr lang="en-US" sz="1600" dirty="0">
                          <a:effectLst/>
                        </a:rPr>
                        <a:t>D</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600" dirty="0">
                          <a:effectLst/>
                        </a:rPr>
                        <a:t>May include a purely descriptive or obvious thesis; lack a motive; display an unfocused, confusing, or rambling structure; and draw on little analyzed evidence and sources. Has trouble engaging with the assignment and may not show awareness of the conventions of academic discourse and style. It does, however, show signs of attempting to engage with the issues, topics and sources of the assignment. </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600">
                          <a:effectLst/>
                        </a:rPr>
                        <a:t>15-17</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263060536"/>
                  </a:ext>
                </a:extLst>
              </a:tr>
              <a:tr h="500534">
                <a:tc>
                  <a:txBody>
                    <a:bodyPr/>
                    <a:lstStyle/>
                    <a:p>
                      <a:pPr marL="0" marR="0" algn="ctr">
                        <a:lnSpc>
                          <a:spcPct val="107000"/>
                        </a:lnSpc>
                        <a:spcBef>
                          <a:spcPts val="0"/>
                        </a:spcBef>
                        <a:spcAft>
                          <a:spcPts val="0"/>
                        </a:spcAft>
                      </a:pPr>
                      <a:r>
                        <a:rPr lang="en-US" sz="1600" dirty="0">
                          <a:effectLst/>
                        </a:rPr>
                        <a:t>F</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600" dirty="0">
                          <a:effectLst/>
                        </a:rPr>
                        <a:t>Similar to a D paper but is significantly shorter than the assigned length and addresses the assignment superficially. </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600" dirty="0">
                          <a:effectLst/>
                        </a:rPr>
                        <a:t>≤14</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672961626"/>
                  </a:ext>
                </a:extLst>
              </a:tr>
            </a:tbl>
          </a:graphicData>
        </a:graphic>
      </p:graphicFrame>
    </p:spTree>
    <p:extLst>
      <p:ext uri="{BB962C8B-B14F-4D97-AF65-F5344CB8AC3E}">
        <p14:creationId xmlns:p14="http://schemas.microsoft.com/office/powerpoint/2010/main" val="206046367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utoShape 2" descr="data:image/jpg;base64,%20/9j/4AAQSkZJRgABAQEAYABgAAD/2wBDAAUDBAQEAwUEBAQFBQUGBwwIBwcHBw8LCwkMEQ8SEhEPERETFhwXExQaFRERGCEYGh0dHx8fExciJCIeJBweHx7/2wBDAQUFBQcGBw4ICA4eFBEUHh4eHh4eHh4eHh4eHh4eHh4eHh4eHh4eHh4eHh4eHh4eHh4eHh4eHh4eHh4eHh4eHh7/wAARCAFPAhwDASIAAhEBAxEB/8QAHwAAAQUBAQEBAQEAAAAAAAAAAAECAwQFBgcICQoL/8QAtRAAAgEDAwIEAwUFBAQAAAF9AQIDAAQRBRIhMUEGE1FhByJxFDKBkaEII0KxwRVS0fAkM2JyggkKFhcYGRolJicoKSo0NTY3ODk6Q0RFRkdISUpTVFVWV1hZWmNkZWZnaGlqc3R1dnd4eXqDhIWGh4iJipKTlJWWl5iZmqKjpKWmp6ipqrKztLW2t7i5usLDxMXGx8jJytLT1NXW19jZ2uHi4+Tl5ufo6erx8vP09fb3+Pn6/8QAHwEAAwEBAQEBAQEBAQAAAAAAAAECAwQFBgcICQoL/8QAtREAAgECBAQDBAcFBAQAAQJ3AAECAxEEBSExBhJBUQdhcRMiMoEIFEKRobHBCSMzUvAVYnLRChYkNOEl8RcYGRomJygpKjU2Nzg5OkNERUZHSElKU1RVVldYWVpjZGVmZ2hpanN0dXZ3eHl6goOEhYaHiImKkpOUlZaXmJmaoqOkpaanqKmqsrO0tba3uLm6wsPExcbHyMnK0tPU1dbX2Nna4uPk5ebn6Onq8vP09fb3+Pn6/9oADAMBAAIRAxEAPwDikDeSZ7bNxCQcifIUc9gf8+lOgVZkEli7SHq0L5WMDvwaFQXDtcW2TKpw5mOFHHoKUeXeSch/tKDOM7Iya8w6xY3E+FhZkuVXJgjO2Mk+vY06PEjNBu+z3KnHlwrjI9z0pj7ZSLW6UmcZAMAKp7ZNKZZAPs99yPl2/ZwRj6n/AD+NMYPJsk8q5Edq5YBHgBMjfj/WiR1tv3d5iMY+WbG+Vj9etLPvs0cXCqbUgqPLG6T61GvnQxGRAn2Unr9+UZ6ilcCQtJADJOiyW7HiWX5pBnpxSDzI4zcRA3VuB8/nnOz1wDzVeNXjTzrF3VOjGY5Lc9hU6gS7p7RWMwOJPOJA/LiqFYVFMxM1jI9z2aKb5Y19MA0kbLct+4Y+fnLwKCsOe/tzQDHdSgL5gu1+YAjEZx/SmyYkl+y3u8T7iqeTwv4n8qLCHMouJBFJI8VypKhIeFOOmSODmieTDi3vVW1dgNptx8xB9TinXMjxxm31DBQqCvkDkd+TSP5sEXzbfsR/hRS0uPr/APWpANkJt08m+VI4+qvH80h/HrTj5lvGrBVNqxOS53PtPt/SkHmW8bT26qLU/MwfmX3xTLfDb5tPLI+SHNyCR+ApgKiSRoZtPP7o/f8AMJJ49B/Sm28KNK1xp/yy87jL8oPfAx3oi8u4mZ4lKXigZeU7U57ikmNvLIq3au90PlDplY89qBD4xHcSlv8Al/xlmA2xkikutkzrDqEckkw4UxLlBn1NOuJH2iK9QzqDlBCpx6HOKRvNggEMkiz2x+Xyoly2O2SOlABcPIqCHUHE0B5URckEeuelDM1vb7VYGyPDIBmTB/lzTULxoZ7Fo7eDILxsP3hx1x7/AI0yFI97S2i+S4bDtMfvE+lMBtp5qhpNLYRxs2ZVm+Ukj0FSRRwyS+dZqyXePnkkG1cHtgf5FKPKup1VozJeqMiZvljLD/JpbllkP2a/R5nJwnkZ2gHoSe3NAiOZYZ7j/SI5GvQQoZRtUMOnPpTr6X5BFq+ZFwNnkLu60+7aaFI49RaOW1bAAh+9kHjmkhMkMPmWbRrbE5YScuQevpj2oAJfOtrYR3B/0LgDadz+1Fp5kUHm2KhrbJb99wT64FFspYPLpa4bO1/tB9PQUsscU1yWjSc3S4PzcR7h1H0p2YEdoI9zyaezSSj7wm4Uc9vxpm+Caddzyfbc/wCrAIRmHv6d+tadvouoakAJbSd2BOz7OhI/HGauXfhPxRaaTc6lquj3FvpNtGDLOY9rIMgAkE5PNNQkK6MK5YBVTVFS25/d+RyWHvgepoZpoY9t4qpbYAEycyn0zjvTYvOS332KB7QgsZJfvD1pLQq7k6dm4l6SiYHCD9KkY+IzlG+wYubfks0zfMD34NJb7XmY2MrXUy/fSU4XnuM0yY20t7+8meK8U5Mcfypu9OlLdzHy9upFLQdV8gfhz1/CgYsnkvOEnlljuQAPIAwm709KJt6sPt2LEZ4aHqw/DtTpTKIStxHHHCFAMoPz47H2NNtCyoW08C6UHDGZjkN3A/IUhCjzIctJCiW+B/pJ4kYY4PFIu4bvsg+3oRz5uOvpz0pEMJnLW1xNdTAfNA5wig96HaJpVF1cPYuBkRRdD6e350gHwmJpvMt52mn/AOeBPyj168ccUx2jJxNcNZSDrGhOzJPHtiiVpOFuIhax9pV6sfTj1pYd6RMsduLm3PS4OCcd+OvFAD3Mqxn7RGlpF/z2j6gfh6/lUUa4XfDCLqBj81y+C2PX1OKdCyrzbzHUG6NEzAAD159KYWTcGkleCb/n0U4BPYenNFhjox997V21InAZJHyFHrzRM0fmIst2Leb732VWypP93HTmkLyOSLhTpyeqc7vUcf1p65QKgtlkjA/4+SvI98daQxnO5muIhpyk53I3Mh9TilQtuHlW6Tpn/j7PDAf3iav+G9Mk1XVI7O3uPtfmZLvL92EAZzjnOa3bzwDrkWWtpo5QDnyomwD7YNZyqQTsyowk1dHJrskl/cMmpE9Q/Pl/n60Zi3bGudkoGRabsrnH3Pp/hVy+0vUoA39oWE+k7OfM2ZD+2R2qo7OwCizEiE/8fanOePvev60009gs0JIG4+0Rrp6tyGjfBY/QUfvNgaO3WWM4BuQBux60gjCYMUrai46xs33fzpVB3B2uDDJnH2TPB9v8ikCIlI3ERMNQcHDLIM7PQ8/yqGVdzfvpvIlzn7Ln5eOduOmKvNhlzJF/ZycZdedx9Mj0qJ1aNTHHbm6DHBuc/MB6/h9aQFUmQKWmQaaBnDJxu+uKpsyvkx263Cdp+A319citKSFcHEv9o8jbG3Vfeqtza/8ALTz/ALB6QnnPuPXNVa4HA+M7NfPSSO6MxIOcnO2szwlbiXWBI7hFjBbcRx7D8a77V9LW5tyk9r9lQH/W9Qfak0nTLa1txHb2P20dS6AevT/J/KuqNS0LGLjeVxYYpGJ22/2RcZEy8ZHv0pyxuM+XB9tIGfNHByPf2rTECxht94lxxzBjk+gpPI3RthhpncAjG73FZ8xfKZRj5Ba6F0T0hbr9aRY3w4EhsFPb+971qLHGkmFsij5INwBwf9oH0P1pksOweZORqKdMKASooUgsZZX94BHa+Sen2gD5frTHVVceb/xMJOeVH3RWuISyDZIsEZbm1fG4j0qNETJW3tXsCeWkYcH2FVzBYoGKRosmZY0x/wAe5+8R6UwxMyfuozYg92H3jV94IUINzCbyQ4BmjB7H2p7QybRJdSLdRgErBt5z/WlcXKZUsaqc/ZPtJByZkGRmntbEENNKt2egiHXPrWjDGWUCxzZRjOQ64BPryKaYoUnC/Znafn9+v3M9z9KfMCiUktZGj4l+wJ/zzYAfiKUxLkRx2JXji4UcD3+lX5oCse67P20ZG0KvK/4U6GGaVR5EwtocfLHIuMevWpvcLFJLcZXO3UGJ4GASB+tSrG7DcboWmefKIHyj8asxxos5jht2gn5zMqcAe+al+xSN/r54Lhv7x7D04IpXHykd74mttM8QTrd2stwRBGUBgQjPOWySCPTvVXWPiLcy2E0MFkyJIhTcZVUqD/urz+dV/iFBK89vdNud1DRM+3aGH3hj17iuNu1doDweo4rspQi4p2MZNp2Oq8KeKI4NmnatJNNYSkfZ5SQXjbP3HPoO1d0d1qgiLB7VgRsiOWHNeJ2sUnmGKVS0MmBIB/Me4/8ArV2PgjXrnT7ttBu26PiNwuSePu/iOn5Uq1FNc0R06j2Z3cKrbxedbuI7fgtGFy9RQqNrXFgBatg5WXljz6UKjeX9psDHa8fMJF3M30FJGkM7+ZCpiuFI+eXjJxXJY3EXbNN5sEfkXK/eknIwc+g/rTysdwwM6FroHiUnEeR3pqqJWWO4jke4VTtmkGEH+P5Ulw67lttSLXS7htKD5Bnp6ZoAluGLbIdSBn3N8rxLgYPqabMFEXkXoW4gC/KkA5GOmTQ8ZtYTHK3mW+CFih6jHvT4vMtYWktNsVq3JgX5nwev0/OmISNXtEC27gWh5ZAMyYI9+9MTzI0M1lshjPzSCTmTA68UW4Bj8/T1Frk4PnfeOPQURKJp3kt4miuVILSzDjJHYUhCQxRtL5tnH9mmPDPLyWz6YpwK3En74H7WoH71vlTI9Khka3uZxDdb5blRgS4Kx5HNOnkJXydQ/wBIJx5XlrtUZ9TRqMdcCOVxDqMb3DZ4eM4QA+tLIXhi8u5Pn25UARwj7uPeiR5LeNYppEktQuPLi5J9jin6XGy3cE1mVjgkkUsjDczc+np+NMVxRBPDEptVxaP1iQfOQff160Q6feBi+nQvbScgiRC5b0PGRX054C8G6Nb6RHdXWn289zOBITLED5Y/ugegrsreys7cfubW3iA/uxgV0QoJoylUsfIVt4d1q8kaa10W+W6yP3rwNJu9cAZrRj+Hvi2+TM3h+/mnAIWRk8tevHBNfWLPGuMyKo/3qia4tQQDNGSegzmtVhokOqz5ssfhR44vF8vULW3WEgYVp1XB/Ctmy+CniIReTJqVhFBziIbmx+Ne/kD2o7VSoQF7SVjxLSfgebfd52tKu773lxE5/M1t2PwY8LxTedcSXk8wOd6lY+e/QV6j3oA4qlTiTzvqcZZ/DPwdAdx0nzm/vSysx/nW3ZeF/D1mB9m0Wxjx0xCpx+dbFPUVSiiW2RQ28UYxFGiD0VcUmpaZZ6rpc+m38PnWtyhjkQkjcD7jpVqNasvhVh7c81qoom58L6nFHHq91HBIxuYriRFgJwh2sVxzj0qC4kV3EeoTvbSrnaIucqf0rV8Zr5fibV4rlEtYhqE22VTz/rD+WaywWSPbHAlzD1NwTk4PXivJktWdqegjtcpGBNGiW+MCcHL5/DNEQMabrSP7XCzZLytlhn0701Fjj3m3c375x5RPC9898U12XzUbzjDKP+XVT8ufSpGPhWHfIbWV71+f3MhOACeeD/KhijhfOmNrcdDAjYV2H6HNNVkdAs7DTtvVk43A+/FOPygQNa+YpwPtbnPX+L/JoAezFlIulj08fwPGcFvb6UyLcqgpa/aoshvPYgnGfve+PrQBJHGy7W1MHlWHO09x3qe0tZromOyaS5bqbSFC5UEfdwM4/GiwbEeMDzo5P7RI48s8hT+vXNIFztb7Q0TZ4tAcjP8Ad/yK7TRPhf451lVNrolxo6d5boqoYY646/pXdaN8A5nUSaxrUMM5A3G0i3uD3IZuP0rWNCb2RLnFdTxF90hIEH9mnr5mcbs9ucU+2immdbeK0e6J4+0KMnPYgY/rX03pfwZ8E2qKt/Bd6wynOb2fIB/3VwK7TRfD+h6LGsekaTZ2SKMDyYgD+fWt44OXVmbrrofMGi/DPxpqG2RNHnuImxh7xxAqD155/TNdronwLumnRtW8SJBBx/otlEXA55G5uPxxXv4UOPm5HfNKqqOAoA+lbxwkI76mTryPCLbwTH4N1jUYY4SYmkAtpiBl4sA8475zx7VeXtmvRfiRambw/wDaEHNu4Y/7vQ15wpr5rHU3Csz2MJUU6aJcnbtJyvoe9Z19oej3sbLcafCc9WQbG/NcVezQW4rlUmup0WTOQ1D4f6RNltPuJ9Pl7NHgj9axLr4d30aBorq2vpv+espKOPQ9xmvSC3NGaqOImupLowfQ8fvvCviKwTzLq1uNRjU5ZIwG/EY/wrHeG5BIjkl0xs4+zzLtz68Hrmve4zjvXD/GNtMXT9Oa9h824aV/LKr8wQDk59M449a6qNZzfLY56tFRV7nnKZYlIoDZOMHziOCO/X1/z0pJMIu2a3OoknO9VyPpxT545/J826mWS2A/1YXDHP5GmQKzoTpjG2Xq4dc7m9ec11nOHlEoTJMs0Zx/o5HPPYe4pIYw0ZFow03B5VwPmIHXn8qRjCkvzLm9BxvUfLuPfvTrzcq41XbOCfkIHQehAxQJDZTBvVBp7tJkZuFX5Q397P1oniEZ8y+ZbwE4RI+o9fz9angF1JbK+nPGltyFWQfNjuKgtharNJHp8bLcMOWcZU+ppXZQRQ3E0GYJ4obcdI34baOoOKhjEAnWKxt5baY/xuuVP86luobWOQNqqEzEZDx9OPp3qZxdSQDzFiezYY+U/Nt65+tO4WKd1DCCBqKm5lBBV4sYA/pT2hupoczyRSWuMlFGDjtjpzU9oyAMmjcuMGRZecDt+dQ7baGbzbgyQ3WQzhfugn+lFxEVrHv3R6Wpgb+LzR1Pr3pZIrOG52yRSrdggGVfulux69KtSi4df+JgirAvO+P+E/zpIndYWi0tUmiXgiQ5YHvnmncCtcQ3DQ7tVWJ4u3lg5B/TNLbrLLGF0x40hUjeswyfpT8adBcFoZHFyuBtdiVye3anXCzS/wDH/F5QXo0R/mOaLsCuotIbsx20bxXTZG5slOOaLuLjzNWRJh/C0SH9QKsQyXEkTQ2ax3FsPlLOcPj8/rUMbWsEp+xzSPODtKSH5c+hPFFxhb/arlR9kkX7HgKRIPm46iowulx5UWcy88gNgZ/76qW4RdjS6mptkxjfEcA89MDNSQXVyYl+xG2lhHCtISGP15pXFcv+MvDmuafpCtr2lzR2ayx7ZgoCAnIA65/SuGuJtMhDBLYNz3ORX078UNHu/Gmgpo9uzWUQuUmeZxu3Bc4AAI7/AMq8f8T/AArj021eT+1LqQxKXkCW4ZmwCQFGRyTxya7cHCrKneaszDESgp2i9DzOXVo0cmK3ijx7VmTSzXOr295b5NwfmBQc7lPBqpFL9qHEZTj5s9j3Fb/ge0ZtU+0MPkWJ9v6Vu9EZx1dj1XTfDusatbQalZ6HeCeaNZFmdAV5HbBP61dk8F+JLjat14ev5p0UhZSiiMn6A/0r2HwGpj8OabHyNtug5+ldfGeleHVxLTeh60MOmtz5xbwZ4rkXy73Qb65XOVEaAKPrzz+VNTwX4uhi8s6Ddy2u0r5USAMPzIr6UGc5/KnA/XNZ/Wpdh/V4nzbF4L8XW67rTQbyKEnLxhB5h47EnGfxph8D+Kh+90/w7e28nKt5yg7voAcV9Lc0mTR9al2D6vHufNR8D+JpH86Pw3fpdDGZZVXbx6AE5xSzeB/FFwVF54e1CSYcBgFCD6c5x+FfSlB75o+tS7B9Xj3PmqXwX4ukVo7zw9ezJkMghUcduSSKaPA/i6FPLOh3bWvOUjUb8fXNfSTs2R1xn060NnHU0vrUuwfVonzTH4K8XW+DYeH7mGMgZWQLuz9M/pmrWkeEPEC61a3Umh39sEnUyyTKuNuRnGCa971nVtL0iFZtW1KzsI3OFa4mWPcfbJ5qpDqum6pYGfTNRtL6HOC9vMsi9fUGo+uTuvd0G8LG17neaaAtpGv+yP5VNcQ+dHswp5z8wyKZYj9wh9h/KnXoHkjgH5h1OK+kpfCmePNe8VTbiM8KoyP4Yl4/OnJIIjyQ2em51GPyqHjnaiZ/3c80fvf4VI+igf0rW5my4TNnpGB360pEneRV/D/GqLeZ/E+Pq2P60m0ZxvX+Z/lSEWm2/wAVwfoCBSb7YZOWb8Saqjy1J+c/gKlij8zO1WI7kkUnJLcdmTfakz91jSfay3CoM+5pW+zW67n2r7u2AKwdY8VeG9Hb/T9e0q0XqA9xGP61NOtzyaigasdXaSJL90845GRn9KsO+7bjoDXnlv8AFvwCUbZ4it5zn5RaQyTZ+mxTVuf4leHINNl1OSDWlsIF3y3LaXKqIvqcjPcdq7VB7tGbR8/fEDwr4hXxprc1voV7qUMt/M8f7rKhS2ePbmsibwb4oWNphpGolDgi2WLA9dvB6V67q3xh8FpPcTpe3bIWLAi1fpWp8ENUsfGM2vao0k0ix34e2jaUjbGUABKj15rxHTrTquPLY9FuEIJ3PDrXwT4u1BjFY+G9QsnUEnEP3x69qu2/wr+IV4AkXhe5hlHW6mkjXcfXBOR3r61itbe3nSSKII33SRnOKssq9xk/Wu2jhE17z1OWpXs/d2Pl3RvgZ42uH26n/Z6r2aa4LFR6bVH9a6vR/wBn+4Ei/wBreKR9nHH2e1t/lx2G5ua93Wlb2rpWEproZfWJM8+0H4QeBtJH/INe8fO4m5kLAn129K7PTdOsNNj8vT7K3tE9IYgmfyqw8kSn5nA/Gojdx/wKz/hTVOMXogcm+pa+vPpmmn8KgjuHZ1DKFVuB35rkfELeOLjUnttFjtUtQoxcycnd3HXA/I8VolciUrdLnaO8aj5mArL1PxHounITd6hbxexcZ/Ic1xsXgTxFqJ3eIPFU53feityQPz4H6VtaZ8P/AAvZAGS0e7cc7rhy2fwHFOyXUyvOX2bFC/8AiZYCf7NpGn3epSHp5Scf4/pWj4U1nxRqN9JNq2gnTrEJmNmfLk56Edent2ro7O1srVNlpaxQr6RxgfyqcfMSCBg9aTkrbFKEr3bG6hbLfafcWrYKyxlfzFeMtG0UjxSKVZCVYe4OK9rtWym3up2n8K8w8fWBsfEcrqP3VyolX69GH5/zrxM2pXgproepgJ2k4mGDxTS34Uh6VGxrwGesh24Zp2eahzTlrMuxOmc+9cv4+8JeOtW10SaToss1tFEkUTM6AN3ZsFs8k+nauw0aHz7+MYyFO41zPi34hp4q1nWfBfh7UJ/tmnoEitobkW39pzfxoJuoVDgELgnnsMV6GDjK+hx4mSseP+NBB4Muc6qyrqoUt5EMyyEHgfNtOB9Caj+HTXfxGvZ9PtrQNe28PmiFXClo84JG7rg9u2eldO/wu8L+IptRW005rIlI4o5bG5MiJcouJnyf9YpfK5P93jFct8CNI1Twf+0bpOjapD5NxmaI4+7IjRnDL6g4r0E6bUoxeqOPlkmn0O+X4Z/EKE+TBoQe3IC7nuEyR+f9KefhP41sy0tjohaWTAcPOmMfTIr6YiJZBUlcntWdHs0fMK/Cfxvd/vLzRvKfp8lynI9e/NOf4X+P5m+zS6HH9nz/AKw3Cbsdj1PNfTlKKXtWHs0fMMfwq8e2gP2bSVlzyFluFO0+3IpE+EPjeVknm0vypS25kW4TaPwzX1ABSYp+1Y/Zo+ZZPhX49uAIJdGighB3bo7lNx9utJ/wqfx5bLtg0mK45PzS3CZ/+vX02BRtp+0YvZo+ZU+EPjfcJjZ7nGT5T3CbCT278U5vhR46uPlk0eOyweDBdKdw/SvpjHFFHtWP2cT5nHwo8dRLtXRLOUc4kN0ocZ/D+tNi+D/jiN/MNuk5AwI5rlCp/nivpmg9KFUYvZo+ZW+EPjuf/lzgsRjpDdqRn17U7/hUfjZBtj0mxPGPNN2oc+/C9e9fSxFJt+lHtGLkR80x/BzxxGzSFLa54+WOa4G3P1wcUrfCPx2T8lpp0Cjoq3X68AY/KvpU0gFHtGPkRgpp+krGGm8QWSAjI2ZNfG/xW8R6o3jrX7ODxBePbrePHGltIQuMAY/A5/GtIfGzUYbNYYdJQyBcb5J8KT9ACa850+Rr3VJbiXlpJDI2fViSf1r2oymnqeZyosW+ksSz3U20Z3sFb7x6kk10PhN4blvPtzmJoyEOMcE4qhPBHdW728m4LIpUlTggVseC7GK2aK0h3FFZEG48nLVnUldG8I2kfVfhxBFYW6f3Y1H6V0MRyBWHpq7YV+mK2LfoK+dq6s9mnsWelKvWm96UVkNj6KBRTEFIetI7bQPrTd3FK4wdsVx3ivxRdLqf/CN+G44rnXHUNK7gmGxQ9Hkx1Y/wp1PsM0zxhr2pSamPC/hYxy63Moeed1zFp0R/5av6t12r3PtSpB4f+Gng+61G5eeZUPm3d0433F1KxxuJ7knt0FaU4Xab3eyInKwzR/BlnaytqGoFtT1ObmW8vP3kjew7Iv8AsrgCnX3hPRft0GoxabbW95G423FsvlORno237w56HIrz3Vv2hNOAK6X4YvZm7NczpGB+WTWb4V+MXiPxN470DRH03TLOzvtRhgmEZeR9jNg4Y4wfwNd8Mox05czVl6mEsZh1G1z6rsvlt0+gpmo3EcMILSIvzfxECnyafbK2Ga5kA7GRsY/DFOFjYkq32OBivILIGIPrzXtRhZWPIctSlpjR36yPFchwhAJRsjPpTXm0jeyvq9oGBwQZU4P51sooQAKqqPRQB/KsmXw9oj3HntpdkRg7l+zphiTnJOM05KX2TOXN9kWCG1uQXtL6KUDqY2DAflUUtkZoJVtLvEoGFdo96qfz5/OraWtnBa/Z7W1ghgU52RoEX8hU8Rbau1dq+pH8hTVx6rc5UeH9WnYO3jxYV/u2tpCv4ZJNZ+ofDsX2ftnxK8YOpP3Yr+GJfp8qAgVs32g+H4r3NxZ2qrIxcKLUYOevI5zmoLjwnoiq8htLJYyCV/0fOM9Ojc4qm59kY/vL2Oej+Cvw/Z99/da1qbk8/a9bmcN9RuwfpW7pPww+GujlZLLwjokTfwu8KuT+Jp2neGfD0kjO1lZTxjAwkDKQT6/NW3dWgWKOygso3toVVVXfgJx0H4VUak3uaRv1LFpHpdkhSzjs7dF6iFFUD8qz/Fi6drXh2/0a5v0jivrd4WdXBZQ3GR+NPGnKSI3so1j7ncP5d6sR2cVuhWFRGCckKo9KTnI0SR47B8EfBDRPFcatrF2AuHCNt9v4Vz+td98OPC3h3wlHJD4fsb2DzkVJJZwxLBB8uSfQVryyTebt3Oyhj/GBxUumM7TfMc/L/f3elYuTbVykuxpIZpLeRpY9m2Q7MHqvY/jVlssMjrjikYZtCOhwSKi02QyWaFm3MuVJPqDXbHRnNLVEBaQgFrjaCM4xSLHnPzTP9QcVwXxf1nXtDurP+zb97a2mEisEVSdwII5Iz0P6V5je+INcuyftOr3sgPXdMcflXVGF0cFTFKnLlse/6hfWNgnmXlza2yDq00yr+ma57UfiV4Ss1Ihupr9x2t4iR+ZwK8MNvdX8pWGGa5k7bVLn863dK8C+KL6MBdLeFT/FOwT9Ov6VLpJbslYqpL4Yno2g/EyDWfEdtpcOlfZYJyQsskuW3AZUYHAyeOtehDl3CnG8Bx/I15R4c+Fup21/bX15qkcLwyLIqwxknIOercfpXq6xtsT5grLnpzwe1Y1FFP3Tsw8qjj74nlNyWagLEjfM3PpnP6Unls2fMck545pyxojBlGPT2qDcfuJ+7GSPU8U4LI2csB9Bn+dKD7UjSooyzChgPiULnkkscnJrmPiVY/adDS9RcyWr5P8AuHg/0Nac3iDSUvI7IXsDXMh2pEJBuJ9MVozwx3VpLBL80cqFGHsRWFel7Sm4sujUUZqSPEmpjGpL+CSzvJ7STPmQuUOfbvVck4718bOLTsfRxd1ckHSjdTN3FCBpHVF6sQo/Gs9bl30KvjTxBJ4Z8EXF1Zn/AImuoOLPT1HXzX4Df8BG5j7CvBfHmkWLXvhzw7o9jCuo3SruuUx5rKWK72Kk5LHc+c5wO1d5r2r23iLx9cXz3Bi0Lw7G9tbzKVIE+Myy4IOcAYBwf4uKm/Z/0lvHXj288dXWmR2lnYKbeAhmbzZDyCd3dUIHHGW7V9BGKwuH5meRJutV5UezeBfDtvoegWlnDEqpDEqIAuOAK5vxdpdnJ8TvCOqtHtvLe/2RyIoyVZGyp9uM16dKMR/KBgDpXFx2zap8SbEqpa305XnkYdBIRtVfrgk14uF551+b7z0K3LGnY9IhHyDJNPpI+FGacK6GZBg0AUooOKACjFFG6mAUUUhNNMGB5NFHNVdS1Cx021N1qF3DawBgpklcKu49Bk96Ynbcs5oqhd6hZq0KSXDKrtkGM8EY4JI6L71LbXKTMTG7yREArJt+X6A96dguWTSUUlMLC0lFFNIR+Z7tCv3mYgei1b0q/iWfy1jxkg7mPJOMY9hVF0LdKiEbK24cGvcT7nm2O3iYOoZc9efauo8CRmTWbVc/eu4xg+xzXnuiXxBEchJb09RXp/wujE3iDTSMYN1u/IVhXVotm1J3kj6Usf8AVjvWvB0rMsh8i1qR/Kor5+b1PZitCUHmnioxTxWYD6ToKbnmkLUXED8kc8VzPj/xHJoWlRR6fElxq9/KLXToG6PKe5/2VGWPsK6KWTjArz6yX+2/ivqF/NlrfQY1sLZT082RRJLIPfBRfbB9aKdm230G1b5nQ+DtBi8O6T9mErXV5O5nvbt/v3Mx+85P6AdgAK5H9omY/wDCr9Qj7vLCPw3ivRW/WuK+LvhrXPFXhCXS9CsXu7qWeIKNwRQA3JLHgAVpl8pTxcG+5OJtGjL0PklsknvzXbfAm3e5+MXhZI4nlMeoJI+xS21Rnk46D3Ney+BP2a7GHy7vxrqz3TdfsNkDHHn0aQ/M34YFe6eFvDeg+GbJbPw7o9lplv38mIbnHqW6k/Umv0Cti4W5VufNKD6m3Pljt/h/nTRwDSbRu3ck46mkZ1Xhjg+mOa8y5oRl2zgnGfUcCm7GYZctnuTwKhu5/JVdsW9iesjAAe5FZt/qUVssU9zdK+5gixqcJu7A55NDdhJGtuVf9Wu89z0FUxezx6ylrPs8meMmIgYw6/eU+uQcj6GsC81jVL3U4odJtGmttjM8pbagZTgrnHXvyea1tSjmuNHjmXYb232yrsOR5i9h9RkfjWTm76DlFpXNLUrX7Vbjb95Tkc446Gs/UrSbzlSCCRokUDKjqR9K1LG6jvLOK6h5SZA6+2R0rGv/ADYb2ZAzLn7nJAweh/nXQndEXVyzpVuY8eZbskm/BYng456VZeJpJ5JFuvLG7BXZnpgUWCKoiYmVn2lmLn+XtzUC2VvJL9oeec7jkpkhT+VO2gxz278/6cMHoNg4pVWNI8O4kOfvFcVI8Fp6N+bVA8NnEfNWM71BIOWNRIZnuVySoXBBwNmfp/Orem/LIzFs4H93Hc/4VWblj+8l6DgL9B/n6U29m+yaFqN2Wf8AdWzyZbthSawe5Z02cqBnPFVNMO2S4i9G3f0qLw9di+8P6fejnz7WOTPuVFPh+TVj2Djk/wAq7E9mYPZor+JNA03XY4otRtzPHG29VBI5wR1B96p2vhDw7Zt+40S13AcFkB/U5ro3YKu5jgDqfSqd1qlhaj9/dRR4PO5wP51upStY5nGO7Q23so4VCxwwxr6ImBVgqq9FArBvPGnh23VmOpQNt67W3fyzXL6n8WNJV/J0uyvtQlJwBDFgH8Tz+lKUZMtVIR6novvSb137dy5PQZ5NeXrrnxJ1oY07w8NOhb7slz1x/wACx/Kug8HaR4r025nvvEWsRXiuq7YIxxGc8kHGOh6VDjZFRqczska+teJ9E0c41C/hhfGQjNhiPUDr61y8/wATLKSQxaTpt9fP2Kx7B+bc/pWv4s8NxaleG/gs7Sa8iTGZ9x/d8kAAcE5z19a5Sa21eGV7eRntcDHlxIIwP++ev51z1MRGn0bOuhhKmI2kkizd+JPGV0p/0aw0eE9HuJMsPzx/KsK4t7nUbxI9a8V3twjNhlto9kSj1LNtGPoDWnDo/mPvIfPUnPJ/Hr+tadloY3YjgLsep25P58muV4ys/gid6ynDw1qzuavhjwX4Tt/s+oWYe9kUh45ZZD1B4YLx+tdhbN8pjPJQ4/wrl9L0W8tX8xJfJJxuJbGQOx6kj2roLMyCRfMbzGIO5lTavHT/AArrhOcleS1PPrUadN2pu6PP/ihYfZtaivlXCXSYb/fX/EH9K5H0r1v4g6d9v8M3G1SZYP30f1Xr+ma8hZ/lz+VfOZnR9nWbWzPWwdTnp+gO2K5n4i+ILjQ/DzDTirarfuLOwU/89H4L/RRk5rfeTbzXjvi7xlY2/wAUy1+kzW1hatb2rpnakzDMh9ztwvHTPNc+X0va112Rri6ns6TMvxHJeWOk2Hw70qzZr25ljRZo2LLdqzHD7id24vuypAGM19a/DzwvaeDfB2n+H7Uqwto/30mOZZW5d/xYmvHf2dfDK+IdfufijqNpNEjfudLhll83DgbZJQx7DlV9MtzXpHj3xtHpM6aHo0Y1DxBcgCK2U/LCp/5aykfdUenU4rpzGtKvUVGn0ObC01Th7SQz4j+LLyxlj8P+G4VuteugNoJ/d2kZ4M0nt1wO5HpzXVeBNFj06w8xjvmk+aVz1du5OeTzXOfDzwnJaxtcX9xJeXk8hmurmUfNLIevHZeAAOwFeixIsaBFGAPQVPLGjD2cd+o/enLmkSjGKXIyVBBP8qp3cs4jPkRuz/wKB1NR6FBcosrTRyAs2cugDOT1Jx+Q9hWUYzk9EXKUUaGKSpBHJ/cP5UeTIf4DWioVH0J9pDuR5pO9PeNkxuFMxznn6VEoSg7SVioyT1QEmomkYCpcNn0pCo+tQy00VJriQKdvWvkv9pfxjqPizxOvhvTrsQ6Ro7tJdTtJtj84cFm5zhBwBjJYnFfXM0fy/wCrZvpXnPj34T+H/ElvcM1kIrqcAeciASDByPm/xp4ep7KpzSV0KrDnjZM+XvBfxU13w/PLHptzNLpNpaOrLdHc8wJxn/ZLHoB0HrX1D8DfiNpfjrS7iC1tZ7a7sgrXCNgxjfnAU8Y6E4r588b/AAS1/RNllpVvPqENzIhkkVMMMH5QV/u8gkjpjOK+kfgn4HtvAnhCLS41Z7mQ+ddzFcGWU9T9B0HsK9CrKlOHNE5YRnGVpHd0GlFIetch0BTd1KabTQj82raCZgR5L/itWV0u7kxiLb/vECvo7W/hhpetXH2iOZ9OuCfnaNAVf6qf6VLZ/BnRkw13rN647hERP1rseLXzMY4dnzpbaJMriSSVVx2UE/rXqvwLtbq68Y28EcLSRwq0hYcheMc/WvV9J+FvgqAhvscl6wxzPOWH5DivOP2hvEGr+EL+38LeHIotC0u6tBcNNZrsluDnayl8ZAHHA5OalV3Wfs0ty3RVNc7Pd7LWNFj1ePRTq9gdScEpaCdTKQvU7etbor89NI12XR/EFnqmnyMLy3uFlSQcnIPOW75BIP1r7G+DHxIHjfT5I9ShgtNVhY5jjY7JE7EZ7+orkxODlSXMtUb0MSqj5Xoz0helKDUeaN4rz7nTYkzTSetMMgqNpetRKoXGJLHHJM22KNnY8DaM1k6T4G1i28aXurQz20Gn6iqyXUMhzIs6AIHUDjDIACD3UHua7TwjcLNYS2+fnjfPvg81seWuef8AP4V7+X5fTnTU5O9+h5eLxc4z5ErWMi30a0hYFlad89G6flV+KIJGFUBT2HpUtxNDbxNNcSxwxDlmdgoH4muP1T4gaRHcix0dJNWvHO1Vi+WPPu54xXpwo06PwKx5VbHJP95LXsdasQyScsT61ja/4s0HQyRe3ytNjiCL55PyHT8a4bxRrGrX9tLDL4g2zLKkD2OjwGUxO235ZHznADqSR2OeleZa8k2gzQQ6sqxXVwHdYVbexCsFYn6ZGfYih1DysfjsRRhzU4ad2e6eD/GsXijU73To7d7ArDugcuGc9icdMjIOK5H4O+Jtfm8N+KdD12a71LxJ4Zv5obiSQBWuEOWiwQOcr7CuO8J6s+i+JLHUs4SKTEo9UPDfpz+FdL4zX/hDf2iPD/iyLC6T4rtm0u+Yy7I0uFAaOQ9iSowM0KV4l5PjZYmm/abo7jRpdW1KzS5vbdbaGRfM/e5BznupGf8A9VJcSaJMwJVb2SKTfHkjargEZAByevejxD4e1PU9WtrhdS+yQwShyckmQAjjaPvAjjnpWpovhvT9NkaSCJ5Hbo9w27aMkhVXsOalcx7clBa3sZmprrGo6VJDpREMmVYMyhY9uRuUHGAcZ5wa1tFs7y1hb7ROszuBkIuEUjuCfXv9K11jXjdlsdM9B+HSnnNaciuZ8+lippdmLG3eFXJVpWkVT0TcckD2zk/jUt3bpO6SMMlc8bQciku7qC0hea4kCIilmz6DrU0Tq6BlOQRkH1HWtINbGbXYrBTbwytt2hY+OAOec8CqKPpXDeXED65P0rUvw7WhEQUyEgAMcA896ghN9v8A3y2yp6oxJz9CKpoFsU92myP5apEWbjG/qalZFgtWjjg8tDnIB45q2fM/vJ+VQXCSOu0sgB68VMhoyJsbmPPXvL9f/rVl+Pbj7H8OteuEK/8AHo6j5s/ewvX8a25rZc8yRjnrsFcX8apZB8MbmOGRQ01zCpzxuXzQWAA77QcCueTsaJHRfBe++2/DfSiW3NArW7H3RiK6G/Pl3sMoHcdq81+CV5d2/hq5tNJjF/Et00pLjy8My8qvJyNw616E73s+j2k+oWqWl6Yw00CSb1jfuobHP1xXTSkpRuZTVmbEqh4mXpuHBriLjwHos88t5cS3jee7OQpUBSxyQDgnrXb2zb7ZGPXFRKu4SRkfdfI+h5rpi+xzygnucxZeCfC8G0Jo8c+OhnkaT9CcVuQ2lrZhUs7O1tlH/PNFX+VWtsSHl4wfrk0gcZOyN2+i4ok2OMY9hgMjDqxPsMfzp3ljBHJyPXNL++bPyon+8c/yoETE/PK59hwKyNCBGx5TscYzGxP6fyplyttckRyRiXAO3jofUVcSJVG0Lxn9aUxq33lBpNJ7lRk1szOhsraIrtt48ju53H8qslXx8qvtzjAG0fXirQjVSCMZ6UySaNRy4oSS2Bzb3GJAxGcqjdyBk/rUoXbmsbVPFmhaap+06jbqw6r5gJ/Ic1y9/wDFHTt5j0yzur2TsFTaD/M/pT5WzOVSK6nociq8RRhlWBBHqK8L8SWZ0zWruxIwI5CU91PKn8q9o0G8e+0uG6kjkieSNXMcgIZcjofxrgfjFpuyW01aMcHMEpx+K5/UV5GbUnOlzrdHpZfO0+Xozy7xFqCaZpVzevkiFCwA6k9h+JxXnPgwTa3pGo+D9dm02EJeXE9355BeJZkD/aFbHyiNskn1wK2/i5eXFvoUS20RmZriMeWGxvYsAq592Iqhp/gqeC+Xw+x+0380aXmtXABZTITmOI+qKMkL3bBPArgyy1OjKTdr/kdWNvOoktkdtqfxEu73T7Twr8LrJLLToY1t11KdNrLGoA3xREdP9tuPQGqfgfWNI8P3FxHY6bcazJ5m++vftSm4uGwCZFDcsuTtHI5GOldJL4FuP+ENv7HTWmtZrmEr56cyEnqSf847Yrwy++FPiDQd1/p+pBIocSMVjZZYmXnJIIzz07+tXQxGHd4rS/3sitRqxSlv+h9O6T8Xfh5M8VmfECaZcMP9RfxtbspzjB3cZznv2NegeG76OZpLw3drNYzx74JkmDKdv3uenpX56a1oPij7RuvrG5uWA6qu4DJ3Y6dcsT+Oap2d9r+jsFs5tV01sEbIWkjGD1GBxz9K2p4WMKqnGXyMZ1nOHK0fp0gUqCuCp5BHQ0pr4E8O/HL4waTb29na67fXNvbqEWK500T/ACgYAJ2hvxzXpngz9qfW4LyO18YeHba5jJw0tkrW8wHr5T5DYHowr1kzz+Vn1cetJWN4N8VaD4w0OLWvD9/Hd2snynjDxsOqOp5Vh6Gtk1oiGRXK7oz+dUcc1ovgnHGTVAggkN1ryszhqpHo4KWjiMxRmlNI7bVJxmvJO4KWo1LH+L8KcW5A7mmAOoOCVB5yMims3vmg+wpMHHNO4MaW9qQtQTzjOaTdjhVzTFYTn0pDQSx74puB/fP51SBnn9vbNnlzuPcVbjt0VeRuJ/vc1KNi9P0prTDnHFYuozojBJD4DGkgXAU9uMcV4j+1loupX39k3eI5tMCtEDsAa3mPUlv7rDHXoRXskkuJAx5PrTddtLTW9HuNOvFV4Z1wcjO1ux/CtYVOSSkZ1Ic8XE+QtO8N+GfD9rY6lq2pS6084Elppulpl5GGMpNKflQhuCqgt/Ous8K3FxoviafWo4xp9lJMkltApxLCpA3If90+vWs3WVs/Bd/daLHYrbXMMpLr13Z6MuexHTHbjtXM3+sXl62WZkT171638ReTPLu4M+yPDPie11dFhdljuwudnaQf3l/qO1bhf3r5J8G+L5oYobO8uGURMPJmB+aPHQZ9K938B+OI9Yk/svUHWPUUUFTnAnXswrxsVg3Td1sepQxCmjuy9RvJwaglmAHWqz3OeM15koanZGRreE9Qa18Rxxu37u5Hln69V/Wuv8SvqQ8Pag2kOqX6W7tbllDDeBkDB9cV5beTPE6zxHDxsGX6g5r1jTrpbywgu4+VlQP+Y6V9NklW9J030PFzSleSkuuh843+tX+ueXdX17cXXmKHXzGOFz6DoKb4MbS9V1lgP7RnubL94IreTy0dc7Jd+eTsyCRxkGpvFumDRfF2raUq4ijuDNB/1yl+dQPoSw/AVlrC7JLbwxSH7SrRPHECDIrdQQOSD3rsle9j84p1HhsZzVFzWZ6BHDHJBJo8DuiMgguLPRj+8QFUjZZJxyChZWVs52mub8ZBrW8j0ubTLK1S1VWQ+Y0lyjlNrq7HjkKp468ZrrPC2geOprJbeGS30GyZRvkEIE8gxgZxyTgDkkV1vhz4f6Dpb/aLiGTUbrr5t2d3Prt6fzoUGz6bESq46lyU1yp9WeSeH/DWs65j7BYSvEf+WrDbGB/vHj8q9fvvBOn+IfBOm+HvF8S332OSKXMMjL88ZyuG6+x9a65AqxhUVVUdABgCmsyjG5gueBk9fatYxSKy/LYYS7T1Y2JEThFx/OnmuWuvG+kw+NpvBkcd3JrUVj9uEXkkJJH6I3Rm9quxDWL6PfdbdNQt/q9wkk2/h8qnP1pOaieklc0L/U7LT4zJdXCRqO7HA/8Ar/hUGn6jJqTM0dtcQW2MpJImzf8AQHn8cVBZ6dptnK00MRmmcfNNMxdj+J/pVwyO55P4VEptlWQ+RItrR7QQwww65z61S8MSNFBLpcjEyWT7FJ/ijPKH8uPwq+icbsc9uazNQBs9Xs9RQfJIRa3GB/Cx+Rvwb/0I1NOVpET7m1cwRXUHlTKWTIIwxByPpVSPTLSKQvGsoJGD+8Y8fjV5T7VWmaZHUIRLuYBv4dg9feu3oQg+zx/7Rpj20X+1SNKfNZY5wWVf9Xt5bj1o3ytCrE+XI3bbu2n+tZyLKstrDv5U/nXjX7XGpNpXw/0aGFTun1iJVCvt4WNznNexGZ5JJQWG1cbXUg7uOeO1eEftnyxtoOgWbcHzprge2FC5/wDHqyiuaVi7m7+zRq0EmsarpcVtFAWtklPljAfa2Afyb8zXuLRJKNki7l9PWvl79nK9+zeP9IIb5b2zkj5GMnaOP0r6kj61rSVlYiYsCLEDHGNqjoKVoY2bcyAn3708feps7iOMuckD0rpRgAVVHyqq/QU01yOp/Ebw7aNJGLlpnQkMsUbOQR2rnrn4oyTM8Ol+H9QuZOwIwD+ABNVysh1YrqemHgE9hUbzwoCWkGB6V5cb/wCJ+tD/AEXSYdMib+OUYIH1Yk/pTovh54h1LB8Q+LJmyeY4Mkf0H6VPL5h7Rv4UehRazp8179jhuoJJ8bjGsgLAeuB9RWP428UzeHTCkenTXck7MsYjIAGADyffNN8N/D/QtAufttp9pku9hUSySeo54HFdCVWTZIyrudMcjoR6frU6XL95rsednWviDrSgWOlpYRnGGkUk4/4FgVKvgjxLqjbte8STbT1iic7cemFwK72OXaOmTngk1LulZQyx49yaHIXsk/idzk9L+G3hizO6W2lum7+Y5Cn8BXUWGladp6BbKxtrZe2yMA1OiyN99/wUU/ci8bxn0HJpXZcacVshCSsqPzz8h59elZvjDTF1jw9d2YHzlN0Xs68j+VaUm6WJlWNuehPGKnA+XPf+tZVKanFxfU0hNwkmj5A/aH0uaz+GIvNrJKb6BmI6xgNwc/XFT/sveMovEviDV9P114hqs/l3FvnjzVWNUZR6kbd3/AjXtfxN8MWes2Oo6NexB7S8Q8dwD3HuDXxh4q8J+Jvh74gW5RriNYJfMtNRtwQBjoSR91sdQePrXz2H5eWVCWjTPWquXMqi2PvVY02DaBjpWP4i8NabrFnJBMhiZ8EPGcEEHI6V88eC/wBp66s7BbbxTo6ajMi4F1ZzJGz8dWRjjPqQfwr0PQP2jPh/qkaLKurWVwwG6J7cOFP++pxXDUwdWDvY6IYiEluaw8HxaHbNDbQiRDyWPLH6k8msW80e0M8Vx9gikkikD4KAnHf9K6yw+Knw51GRoB4osYZlAzFcv5bc9OvWrF5f+FrqJprfXtNx3YTqB+prO1VSTaZV6bVtLGNG+hxuHg0+6WQYw0VsVqDX20PW7FrDVPCMmqRMMfvIUDD3BzkH3Bq+ZrcbmgvLW4RerRzK38jUcmswWMZme6hijUZJaQYx+de3SzOu1ynnzwVLc85+Hiat8L/izaWun2N6ND8RqYYba5lG4yKMgE9CV7E8lc56V9HW+qa5L10q2h/37jP8hXjPh3XrH4hfE/S1sEkuLDwwZLqW7H+ra5dSixr64BYn8K9thOF3MRTq42qrJaMmGGpu7YR/bi++SOxRvUbmNTeY7Md+N3txmo3njjHzMAPc1Un1S1XIJZvotYTlXqr3ti4+ypv3TQNRyH921Z39s2/TbLj6VLHqtk/HmMp/2lxXO6bRqqiLcf3RQT8/I6dKSNopF3RuHH+yaCMe9TaxomnsKzcHaMmogx/iyT71IADS/wCeaYyP8qQ+2KefwNRNtJORg0wA5pCKYyjPemFZM8ScfSmhM8xvPFmg2uqyaXNqUX26NA8kCKzOinoSADjNMHi3QHuILYalEs1w/lwpIpTzG/ujdjJ9q8l2refHfWIZPuy28QOOv3Vqv8RrW20PVfDV2WKQR6lHJJI/ZRnP5V2rL4OKd9WrmbxUuZq3U9zeQkH2pILna+CeDXD+GPHmmeItdfTtOklP7mSQb4HTcFI5GRyOa1by8ltrogcoecVFTCShS5pblRquUnpYj+JXg3T/ABhphDKkOpQqfs1yByD/AHWx1U/p2r5d1m0u9L1KfT9QQw3EDmOVG6qR/nIPcGvrPT9TS4Own5q4r4w+B7PxAlvriRET2hAu1QczwDr06svXPpmsMLjFTlyT2KxGH5o80dzwjQNN1LVrvydMtZLlh94qPlX6seBXeTaH4h0Wytp75kg8lwbW8hk3m2fsG/2D09P0rtdDFpZ20dvZxxxWuP3axgAEdjx1rZbyZ7eS1uUWWCVSrqRkEHtXu04wqx5WePOUoSuh3w18aTeILS4sdRYR6rZ48+M8Eg9GHqvv/WuzRiT1rxjRI7fwp45tmv4WkRo3js7vJyYz1RuzMvoeo5r2S0ImRZFIKsMgjuK+fx1D2U7WPaw1X2kbk7J5iH2rufhrdedoslmxy9rKQP8AcbkfrmuTt4htArV8Ez/YvEwjPyxXSGM59RyKyyyv7LELs9DTGUeei/I0/FvgXT/EevW2qXV1NCYoDBKkYH70bsryemOR+NbGi6Bo+jR7dOsIoWxzJjLn6sea2Hxg+1YU3ifQ1s2u4dSt7mFZjBvgk8weYOqDbnLD05r6qdk7nzSw9Pnc7amuqhfuj8aa8sanaWy3oOTWHJeatqEY+xwiyjdQVlnHr/sDn88dak07TY7WdZ7i8uL66wfnkICrn+6o4H86xdQ6LGr5sjHCLtH5mqWr2b3GnTLGSbhQJImPJDryOfqKtqSTxwPX/wCvT1IGNv51k5sbirHi/wAeZm0e98G/Fqx81U025W21NYCAz2s38Bz1AfHFets6yqkq5ZJFDrz2IyKwvEPh+18ReHPEngm8AFvfQO0Gf4RIDgj/AHZAT7Vi/s/y64/wysbDxDpV3Z3umO9iWnJHnrGcCT5ucH8enWrkr2aJg9DuFD/wjj09anwFO3v6Dk/lStvOFVd3+5wv59TUkUHGHOB/dXgf/XoVMbZEWkYDYvHqOTn+VPigfKuxG4dzycfXt+FWURVQKoGBUck8anauWPov+NaKMYibuPHWoLqASOsnmSrtyGVD94VWlvpodWtreZIxBcqyowzkSDkA9sEZ/KtFcEc8+taxlchsyjBmbzkmf723B3cfl3ptwIHzEtywOeck/gKllt0gZjIxYscnkkD6c0jQRzJk52p8w2jGT+dRItFeK2WOMsrbwT8rAH+Zr55/a/m87XdKs8jEWnySAf7z/wD2NfR/lKAjBQpzyB/+uvKPi54X0fXPEpvNQgeaSK2SLAcqNvJxgfU1nzqDuykm9Dxv4G6gseveErjzOUvvLJJ9cjH619nDg18NeGvI0fxr9kgUxW1jq0TxLnOEJXv+NfcduwkhR1OQygirpP32iZLQmHSmTr5kbJ6jFSKBtzTWPeuq5hYw7Tw3oCObkaVbmWRi7lxu+Y9evTmtOOGOBdsMccS9gihf5UsZVWkVmAAbjJ7HmhpIyvy5Y/7IzQ2wSSI8DeQzE9xmnquD0ppzn5YcH1Y4pWWQry4H+6P6mpbLSJjnHtVXG4SKuGKsHXHPXt/OpBGuQWBb/eOamUKq4AA9gKBWKyIcnahwT3AFSCNs8lR+Gf51Lt9eKUCgCPyVb77M/wBTx+VSIirwoAHoBSHilXNIYvSgHn+dDFVXczAD1podc/KGb6CuXEY2hh/4k0io05S2Rm+IbUTWqT7CCjYOR/Ca47WfD32pGMaBg33kIBB/Cuon1Z7u4msY7eW3MT7X3kfMPoKEUKuK+ezCVKrV5qbPZwinGnaR5Df+AtI80mbw9Yl89Tap/hVSTwXo6qV/sO0VfQQKP6V7O+wj5lB+oqvNHDgfu0J+lcTlbqdS9DwTWfh34WmgZ7rS4IFAyXACbR3Oa8tHh/wPquqf2J4e8X36GVvJYKHktQecKWPy4PPtXa/H7xHceMNcm8H6HOtnoti3/EzvQcLI46rkdVU8bf4m47GoPgf8JdSuNfiu9SYRaBa7Xt4wNrT57yDsfXrn2HFevhaDhT56smkcGIqc0uWEVcq2Xw4+IOn28FrpPiazNpbg+QrW6r5ZJzn7vP8AwLNM074H3tzetda9rO55WLSm1G1nJOTz0APTgV9RtpGngYWMqB2BqvLpdhGCzKxA5OTSjiWJ0UYfww8Mab4c0uLT9JtBBEoJ2qeT6sx7+5NdlPP5K4Vtz92P9KbDCljZ+UqgSuAZPb0X8P51RmJLE169LDRpw9rU3Z5lSvKpLkhsiO4mZmJJJJ9e9U3LNVopuPNJ5debXrucrHTTgkiptPpSFTV0x8Uxo/auS5sVo5JIn3RsyH1BrUstXOQl10P8Y4/MVnSr6VAwIqkx7bHXCRWUMrblPQilLZrl9Pv5LSTb96In5l/qK6BJVkQSRkMjDINDh1RrGpfRk2eP50xsUgYUZHWosa3G0h68U4000WHc+LfDl9ceIPGNx4hOn3UcM8arIIld1GBjG5R9Kt+Nba8uNI0yFbS+2wXQaVGjkYMQeGAIOMg84r6N+Evwp1DQvCdhpus3MUEkIffFbNvHLE/eIHr6V6lpfhzTdPUG3tl3/wB9/mb8zXbTzWopW5FyrTcqpSwlHlnGblLfbQ+ePD9neafq+lNeWU9ut3GyRNJHt3HZnAB56Ct+9t13l9oyVx0r2PxVoNvq1gqsoE1u4mgcj7rD/EZH415drlu0JHbD4/A12RlGvC3U6cwzWGOcanLZrSxxWlyeVqzxtxyfzrokmz0rmNVU2+vJIucMw/WtyxYsR3FfPYvDyp1GhUZpxOK8QaS2hX3mxqRpl1J8hA4t5D/B7KTkj349KdDcnhXJ46e1eh3VvBeWklvcRpJFIpV0YcMDXmXjK1l8M3avJFdtpDD93cxKHMTf3X9PZuh7124LFvSDepxYrDK3NEs6pb2mqWRsrtS4YgptOGVx0ZT2IPet/wCFt/JeRXWjTzCW406YxlsY3p/CcfmD7ivML/xdDbx7LNxBu+VZGcSXEnsiLnH6n6V6r8BfCGp6fBe+JNbhe1udRCrb2r/eihGSCw7MSSfyrrzCpTnS8zmwcJxqabHoMEOxRmifdA8dzH9+Jg4/Cr0iDJqhq1za2Onz3l7PHb20EZkllkOFRQOSa+Y1UlY9xJOOp6ZbypcW8VwmGSRA6+hBGa8N+Eyx+EPjD44+H7JbxW0sy6zpuRiR1lzuCjphfbnrXefBbxM/ibwlJcPaS2qwXLJbpKfneA8xuR2J9O3FcX8e1bwr8RfBHxGhZIYI7k6TqcjpuVYJOVY9wQcgEdN1fbQl7SmpHzMo8s2j1ORmYc0qJIcEYGO+KkUxtgxneG5XHOQehqaKKXPzERr+Z/wrHlYAwAXLt+f+FSIJJB8i7R6t/QVJHEiHIGW/vHk1IO9aRp66g2V1toluBcMN84UoHPUKeSB+Ip8kaysGkG/605nRDgnn071xvxR8Uavovwy1vxJ4YtIbm/01GcwXKN0Rvn4B6gZIrVWWhnodplFTJIVazr7WLW2YqCZZNwXZGu5snoMDkZ98Cud8N3y+K9C03X11bNje2scggtGzhyPnBk64B4xxjvW5p9raWAZbG1htlc5cgZZz7nqTUSqdi+Um06a6vbcy3lpLaHcdsUjAkr2JA6fSrRCqBtHSmqzEEk4HvQrAcEn61k22Mp67aPd6a6wnbcRkSwN6SLyv+H0Jq3pV2l/p8F5GMCVAxX+6e4/A5FLkjO75R6k1U0S3mtbm+jCYs5JPOhPozffXH15/GtKLZlNWaZNqdj9pKyq7K69Rzhh2rCjs57HTIm1C8jjdM+bI0hVSS3A/UCusWsbUbdbuV7W5jEkIbdhiCM4reWw0MgtWTUBcRzM9uYQFyc/Nnk/livPvFF9K3ia8T7Opi84pvLhQAABx3NeoRRIixxx4CquAo6KOnFeCDUn1Ca41W2vic6pcx+SQGDbZWXjjjpXNVjzRNoPU8m8UWskfxP1Kzt0LSSCOSFV7nt+ZWvsbwTqkOoeFdPvGdY2a3UujnBQ9DnPavnDxTPFY/E6x8gvb3lxAsizbFaMqjgMrj7x4Y4A9TXs/gnw3Z674U1Ow1+3llLXk8L7ZmUvHnK4IOQMHj0FFGd5omcdD0hTzTO5HpRbQR21vDbQrtiiRY0Gc4VRgDP0pT9+u65gkMZVzu2gn1xS54xSkHNIfTin0EMOM0hpxBJPHFMklhjH7yRE+rCsp1IR+J2LSYopxzmqpvrcZKlnx/dUkVQvPE+l2gP2i4t4v+uk6g/l1rinmmFh9tfmX7Gb6G1hqcOlcDqnxO8P2YP8Ap8TEf8842b9TgVgTfGbSwxENvdT+mCOfwXNZPNov4Kcn8rfmWsNLqz1skDrx9aiN1Ap2mZCT2Byf0rxS++KHiK9O3S/DrqD0Z4yf1Y4/SsyXW/iRqGczCzU9hIF/9BFc88yxD+GKXq/8jWOFv5nvcl9bxoTK3lr/AHnwo/Wsi48Y+GrVis2s2gb0Em4/pXh8/hrxJqkm7UNaY56jBc/mf8KuWPw7g2gXL3lz65baD+VeDj8FTx1RVcRU1XZHVTpThG0Uer22o6Zql9JqWl3Hnxv8rEcDcvBq8WrF8Nabb6TpUdpbwJBGmcKtae6l7sFyx2OyMWlqTMc1x/xQi1u60MWWhawulzSSDz5wvziH+IKf4SemevpzXQ6lqMFnbsWkTeBk5P3R6n2rnrGKbW7wTTBlgU7kRu5/vN7+g7VrRST9pLZBPblW5x3hn4W6fJdWkzGU21s3meS4GyWT/no47kdhnj616zbxw2cAghRUUenehTHBEsceNoqtcS8Hk1VbGSqvXYVOgoD558A4qOxcXOp20R+7uMjA9MKM4/lVCeb3JqTw7JnXFXubeTGfXj+lbYCanXjF9zLFpxpSkjYuWMkjMfzqrIvNXSnB781A6jJJ4r6XMKnQ8LDRsiqqc1IE9BVyO33APxj1qzBHAi/vIPNJ778V4T3PQRl+XwSajYAVs+XZybt0MkPPDK27j3qE6b524W8yyEdjwSKnqUjEuIdwXaSMHkDv7VXlTitOa3khkMcilWHUGqsseCfSqAzJRir2hXRWT7Kx+V/u+x/+vVa7XAOKpq7JIGU4IORVx0ZL0OuDU8GqySeaiSD+NQ359alQd8miSszoi7okPNNpQtGKixdzskjUU8UgNOqInnNoY/oe9eV+N7VgjOFPbOPY4r1ZulcZ4gs1uJ5LduAzsufTPNejhJWZNzxTXIv9LhftgVr2EagVX8W2rW9yqMpDLlSPcVZ03LRofVRXRj4RaUjsoTehr2sKsOas/wBn29xG0M0SyRuMOrDII9PpSWKEgVpRjaM14FRRTPRg20Zuk+E/Dmm3H2mx0TT7ecnmRLdQ3510JYBPpWPreu6ToVn9r1bUILOI8KZWwXPoq9SfYCvPNc+I2tatr8Xhvwpo81q80XnS6nfptFvD03iLrkn7u7GfpmoUKlXYblGB3nivxNofhqwe81nUYbVAMqhbMkh9ETqx9hXkt14r0vxpfx3Gv6pFpuixSB7fTG3EuQciSc4wT3CDgdTk9Or8M+A9OtJ5L5jPf6hL/r9Tv282eTPUAnhR7LgV1sWkWMMYjS2RgB3WhunSTtqxe9N9kVvhb428NyeLYtB0m4nm+2RMAy20ixBlG4ZcgLkjOK9M8S6DpHiPSm0vXLGK+smkSRoZPullO5T+dcEkK2c0V1DGqvC4ddox0PSvTUdZoUmjb5ZFDA+oNexlVdTpuC6Hm4+m4yUu5FDFHDGI4kVEAwAB2qTnr1rnbzxloFt4qk8LfbQ2tx2hvGswrbvK9RxyfYVA13ruqL/o6DS4GPEk6bpCPUJnA/4F+VejKSRwo6C9v7Ozj8y4uI41zty7ADPpmnsZGPzNs/2V6/nWbFpVjFMtxNH9puBgiWb5iDjGVB4X8K0eW6D8TWbqMoUBV+6oHrWSIYv7YvdOuow9pqluXKt0LAbJB+IIP4VrjHQsCazvESMlnHqEa5lsZROAOpXo4/75J/KlFu9yJrQ8k/Z0mk8PXvif4XahJEs2gX7y2CHiWa2kYtu56jleR647V7AjN2wP1Nee+LfCmvp8cPDfjvwnaQz2t3atY64zsABAPmRxk8tg4GK9LSMk85Uf7P8Aj1/KqlB30KTRDtcnDuc+nc/hUi+Zjai89+5/HsKkt4zk7lwufTH/AOv8asd60jTS3FchS3XAMmd3fBz+FTABRgcCl6ijHrWySsRcb0I4JBOOO1VNSgJkSZZ2iOQuQBj8f5Vd49qjlhibDPhiPukgcfSmBXUgQvJ5hfaOpx6e1fK/w2kdtGv0k0qTUJYtSuASGA2nzW65r6Z8XX0eleFNX1FnCi2tJZS2OmFr5R8I6rBZ63rsH9pmzjlumkjK8h+/9alxvTaNIvVE3xCtZ7HxJoWuJbpBPcXLx7WJL9M8kHoMcV63+zTqFtZ6P4il1PUI4fOvftLvcS7UycgkFj3wPpXlfjS7fVIdE+z2t1q7WOoLJMkKMGkjIIOCBx1p2n+F/FdxLfE6fNqFncwzQW1tqKqIrSOQ9QDyzgZ5245rm9pGnZyNFTlPRI+n9K8aeFNVknh0nXrHUpLchZls5POMZPQHbnFWLjX7RCcW92cdSUCD9TXzX4E+GHinw27yaZrEek+bEIpBbhmZlHYk4B59q60fD28vG36v4h1i9J6gzlF/IVyYzHPltRnZ+lzWlg3vJHpup+OtFsgWuLi0hx/z1ugT+S5rltQ+MmgxMUt7lrhh/DbQE/z/AMKzLH4a+H7cgtp8UreszGQ/rXQ2XhrTrZQsNvDEo7IgH8q8mdWrP+JVb9NDpWFS6HLXfxO1vUDjS/DeoSg9GnYqv5cVmPqvxK1B/wB3FYacp6cgn+RP616XHpdsn/LPP41Yjs4FHyxKPwrFwpX1jd+d3+ZqqXQ8sfQvGWogLqPieUr/AHYlOP1qW2+GsUx3XV1qVyf9qYqv5LivVVjVegH4ClFX7ZxXu6ehapROBsvhxpEJBGnW+7+9ICx/Wtyz8K2luMKsMY/2IwK6FpY1OGdQfrSCRTypz9KzlUlLdlKKWyM+PRbNOuW/DFWE0+zQ8QL+Iqw8m1dzfKP9ris6917RbIH7brGn22Ovm3KL/M1HvMbt1L6pGgwsaj6CgkdM1yF/8S/ANmD9o8X6QNvULcBz/wCO5qjpvxa+Hmo6lDp9p4mtXnncJGCjqrMegyRjJpOlVf2WCnDud+TgdRivPvjP8R7bwJoS+UqXGsXeVsrZjxnvI/oo/XgV1uvXz2GlTTwokk4QiJGbAZscAkds4r5VTwh4x8e/Eu8j8RSHzUcfa7mMHy1Q8rHD/s9f1NXhaMZXnUfuomtUa92O7LXwUj8WeLviS+syandTQGTdqU0hJSfjhAvTjjH90D3NfV8CR28Aiizx1PrXPeDPDmm+GNHi07TLdYo0XnaOp7k+tbpfA71li8R7aem3QuhS5IkjNwTVOdjzUjsSKrSk+tciZ02K07Ec1V02+W18TadI7BUeQwMf98YH64pdQcqp5xXJ6vK0mU8wqSflcfwt1B/A4rpw1RwqKXZmVanzwcT1y0k3tJHJ95Dg/wCfqKtpBG8ZWRAwLdCMjjp+tcXoevzXkllqzbfIuImtrtB1gu0OTn/ZYcj8PWun0fUIry2ZorlZmRiCcY/D8K+kr11I8KNCUTRiTzPMjkhKrnaMkfMCOvtU8UEMMaRxxqqIMKoHAHoKj+8uATz3B5HvTyzKY1A3L0Zi3I46+9cTNRs0CSYzkbWDDB71A8e05XirDnn5TkU1hxWTKRQvPMkI8xixAwCetULiPita4WsrU5I4LOWSWRYlVT8zdB6U0yrGZdrgZxWVJ9+rkt7D9it5HlX94FUHPVj2qkXV5XVTu2nBx61UGmTKLR02nZ/s62Pqp/nVpOtZF7DfxmBbG7ETQRBGikTdG7dTnuDz1FEGsrCVj1WBrCQnAdjuiY+z9vocV6NXB1FFStdNGVHEwu4vQ3Bml+tQCYYBXkHoR0NPD8c8fhXC00disdutLilQcZqG7u7W0j33MyRqP7xqYxb0PPdkSkcVy+vJs1Uvuwu5SQenIpdR8WxhmisYlLYJ3ynA/AdTXIan4m85GuLiUFFGWkYbdxHQKK76FGW5KephfE5LU6pFNBcI7OuJUU5ww7/iKzNH/wCPdPyrPvm81zIcZYljTJdd0/QrONr1neeZ9tvawrvmnb0RRz+PQdzWmIT5UjvoJWudpbMqIWYhUUZZicAD1Jrm7vxbea1JJY+C4I7lUbZNq1wp+yRH/pmOszD2+X1NY2pQSalZSat48votM0OHDjS0lxGR2+0OP9Yf9gfL25qTT73xJ4shjtvDVp/wjmgKAq39xCBNInpBD0QejN+XevJdNfEzqU3sihqrad4f1FIbWKTxR42ul/dNdHe6f9NG7QxD0AGegya6zwJ4Rk0u2kuNRl+16jdSeffXDDDTSHt7KBwF7CtXwj4U0fw1btHYws9zMd1xdzt5k87f3mc8n6dB2roVAAwKylV05YmkYa3ZEsKqFXA4pxXinmg4rklqbIqSplSu3NdT4NuvO0ZYWOXt2MZ/3eornJRxV/w/nTL2P7TJ5Y1A+XEh/vAFhn3IzXXlcpRr7aM5selKnqeefHt/+ER+J/gX4iJMttamd9I1SVk3KIHG4ZHboee2K9VDFn5lG08jHp2Nc78d/DR8WfCvXNLhQG7SH7Vae00R3r/Ij8axvhn4rfxN8NtE1h7rdctaKLt9m0+aowRj8O1e/Va3PGjHoejrIqxBkTcehJp4EjHLNtBHc157o/j+G61640W3uA89uMzO8X7vgcgEelb1j400mSzkv2ubKW3iGXmeTYiD8eBSjaT0Y6kXSajPRnUxrxiJN2f4m4FSG3VgRMd4PVcYX8u/41nWniO0uIllEbtGw+V42DKR7EVcTWNPbrKyf7ykVuoWM22y0FVQAowBwB6UtRJd2Uh+W6iJ9N1V9Y1XT9Lt/Ou7gAHhUQFmY+gAqpNRV2KMW3ZFxqytZ1/Q9Hmih1bWLCxlmz5aTzqjPjrgE5rifEnibxHqsEkGjk6JCQcTFBJOff0X9a8FvpvFPhDXJLq/xfrO+WuLjMgl/wCBnlT7dPauFY+nJuNN+95nu5dkVTF395J9u59U/wDCUaBgY1zTQD3+0Kamj1vRpD+71ixfPpOteLeCvFXhvxAVt3ZbC+6eRMRhj/st0b6da7caVBj7qEem0VzzzKtTdpQsGIySWHly1Lpndpe2DEY1C1PuJl/xqUS27fduIW+kgNcANKgH/LKPGf7oqRdPhX+BB/wEUlm8v5TleXx6SOl8aw2934WvrORo3S4QRMODkMQCMfSuLsPDej2iKI7K2GAOkS1rQxLGSyxqT24FSZB/hFceJxkqz7I3o0FTIVt4402wxog9lxUttH5eeBmlyo7U0zIoPOK4+bzOhRJy30oDPjJyB+Qr5g+OHxc8bab421Lw5o2oRabZW+wJJBEDM4ZAclmzg5z0HavKrrxBr2rTebqmu6res3XzbyTH5AgV6NLASnFSvocdTFxg7W1PvGS6t4+ZbiJP96QCszUfFXhnTULah4i0m1UdTLeIuP1r4hD7kIbcw/2nZv5mqM0ECnMdvCh9VQAmtll3eRl9c7I+07r4qfDm1jLSeNtFYDr5d0HP5DOa5/UPj98NrVC0OqX99jp9msZCCfYkAV8mCMH1/OrEcS4wR/n6VpHLqa3ZDxkux9Dan+0xoqNt0zwtq1yMcNNNHEPy5Nczf/tI+KJnP2DwppduvYz3EkjH8BgV5EFUOQAv4U9evAAPfjFaLB0V9kyeJqM7rUPjd8T70N5V5p1gD0+z2QJA9ixP8qw7z4gfEnUQVuPGWsDI5ETJF/6AorF8w9D3qRXJFaqhTW0UQ603uxl1Lrl8P9N1rU7oHqJb2VgfqC2KqJpaA7nRHJ9VB/nV/wAxqQs3XOKu1iHJsZbWcaNkKi9uABT9SiYWEgiba4G5GB5BHQ/nilSQ+tPmPmQsPUUCufavgvTdI8XeCtB1y6kup47qyjmMXm7U3lRkEDrgg1uR+G9MsIZ5LOFlbDMBnofSvLf2SPEkc/wrbSpBPJNpV9LCFiiZyI2O9c4+pr2yF/OhV/Lkj3D7si7W/KuCrh4axsdUK0rp3OZjbdHuxgYpm7ed3Y9KQfuzJCf4WZfypgG35QcivmpKzPbjqrhIwyFB61BOw+6v1qVxkdOahlA981JokZOptwcVyOshjnr0rsL9F5rndUt92c1UXYbiUPDutPpN3JdSRPcWUoCajbp94qPuzJ/tr+o+ldZpsOlaKzaz9sWcXO6SylEn7mRW6MO2TnkVwVxHJbTeZHkEfr7VNpd9JZJItvZRanpskglutJnIAD9fMhJ+4/f0PfHWvVoVlOPJLc4a1JxblHrue5aJqVrf6fFNHMrn7jY4+Yda0HXzF2t6gjHqK5XwjrXh7W9PVNFdC9sMtZuvlzQt/tJ9e/SunDxSxxs5e2kUAsN24Z9z6V0WcVqee7X0J+o9KbtZmwoJPYCodNMUqNcTsyEsdvH8PsPSrM14kKN9kXaxGN78kfQVFwtYr6xLb2aRxTSIjZAJY4BZuAo96yNSWOSB45ACpHINAuppRO11a+SVlOzc4cuB/H7fTqKxPEWoeXZHZkmTgADkg+g9al7Fx9Ti9RgUTQw+dIsNuMxc5Oc5B+tdT4Xs/JgF3cKTmTeFJ+856L9O5qlp+mLCRe6wWWWZi0cPWR/QAemO54FdDaK8rKzKqgDbHGv3Y19B7+pr08qyyU5e0npE58fjUlyRepfhVpDluc5JPqT1qdoEkQxvGroeGVhkH8Kfbx7EwBmrCqMYNfRzWp5kdjn5NHuLP5tFu/svOTbSgvA30HVfwOPaozq99B+7u9Fv/NHU26iVD7g/410bKD9KZ5W7nmuOrhqU3eUf0N4VZxVouxXv/Gbzq62sixKAT8nUj6n+lcrd63NdXElsZH8x4vMR+rfmeat+FIIX0uGdkjDyICxx3/GuE+InijSfDvii1ea9gLGJkeKNwzgZ7qOcZrzHFRg+RanXGK5kpbFbUPEUsV0FgVjIGOZHbJHvj/8AXWLqt3eXY3Jcb3J483JGPSuZsdZvbrzPsuj3t7cTyZWRwIIlBz1Lc4+gNW00zWryYR6teLaxd7eyyMj3kPJ/Ct4t8tzdzjblSJbzxNfQTw6VYWkd9qBjG8K+UiJ6Fz/CB6dfSum8GaMmmmTVL+4F7q0y/v7x+Ai/3Ix/Ag9B15JqXQNLt7azSysLNUgDbiqL99vVj3PvUPj23uLLwu1pHJ5M2p3UVghB+75jYb8du6uPE14yXKuprRpOKu+gzwvYN4813+39RUvodnMV0u2b7kpXg3BHckg7fQc969XgjCqAqhQOgqvomlW+l6Zb2FrGqQwRrGgHoBitNIxwK8itUvK3RHbThyrXcYi4FOFSP0xio653ItCZpM0GtDSrHziJ5lPlA/Kv94/4VdKnKrLlQqlSMI3ZLpGn7sXM6/L/AMs0Pf3Nc38ULDXNQXSLvRZUE+natBdrF5m3z0QneM/Qn8q7l2XaS2duOcelUfskc0ipGipHsId1H3l3Z2171GlGhGyPGq1ZVJXZppIskQdcFGXjHIIIryL4pjTfBfgCbTNBgWze5kMMCJyV3sS5Hp1Jr1lVWKFY1AVEGF9gK+dPjD4nt28eQLNF9qt9PzI0RPDOeg/KolJyZ14GknUTey1OD8O/arJL3aJrdJAqA8gsg5IB7gkj9ayfFOv6jfW0Xhu3kIsQBNeptBE0jN+7UnsABnFenS/Eixj0r/iaaGrQbdxVGDYA9iBWb4F0vwD4o1BtaNzeaTFO/mNalMsxBAG0DPHHrinhNZucloeNWqfW8ZKvzeSPYPAVi1j4XsLUYxFAoxk+lW/EmvWeg2D3l8zLtB2qrZZz6Ad6WG80aK3MVhd3XmxqNi3EQXzF7lSOuK87+KeqNf3tjo64JU+fLxnHZR+f8qdeu947nuZXg44mtGEtupe8OeMtY1R7hbryYomYlCkWGQemfp3rZght9+5biYyN1YyEk1yWj6b5ekywSrLEspJVh94Dsa4SaDxZ4La+1K31Oa8sIY2dFUlssfuho+cc8kj0rmUpzfLJ6nbjadKFVukrI94s7cgki5Zs9ee9RappNvfW7wzxJLGw+ZHGVP515F4E+NqLaxReJrOPGSDe2XMZOf4l6qa9g0DX9F1+1WfS9Qt7lSASEcEjPqOtebiaEoycrDw9dx2ep5N4x+HM0bm50MLhR/x7Nx05+VvWmeC/HniLQ5/7N1GN7u3i4eK5OJoh7Meo+ufrXtM1ukgIYA1y/ijwnp+rwlbu3DH+GRDh1/GqpY+SXs6yuj6Slm6rUvZYmPMu/U6Hw54l0nXYc2lwFlH34ZBtdT7j+orZwpHUGvn7xfaeJNDSOQO0lnAFWO8tUCzRKvTcAMn611Hh3x7qul2VvJ4hVNQ06UALf2vzbCegcDv+RrX2EZrmpu6PNqZdzR56b32R6wAtNbGO351U0jU9P1WzS6sLqO4iYZDIc/8A6qtsOa5ZJo8yUHF2aInU4P8AQ1Wmzg/MasyDrVeT7uMVyzbuXFHx9+0RB5PxWvGIOJbWB/r94f0ri4MYGPSvTP2pbfyfH9jPjHnWJX/vlx/8VXmtuOBX1eDd6ETwMSrVZFtD8ooIyaF6daetdJzgqgY4qTdhfeo2pqnJoAeW55p6c9yR+tMYCnpxSAeq9O9P24x1waapx9PSp1bCFT8y+/Ue4oAZ2o25FOdcYJ/A0vQUmNETKR0pyHjGM0ppF70CPbP2MdY+y+MvEPh53wL21S8iU92iOxv/AB1l/Wvqc18MfBLVv7B+M/hy9ZtsU1wbOX3WVSuP++tn5V90Y4NZ1olwZy2qfudTnB6MQw/EVTmlEYLyI6RgZMjYCj8aZ491KPQ9dsdQukY2ckDrI687GBGD+tea+JvEt7rU/k7PKtw2UiU9fQk96+axNKEJO+59dk+ArY9rl0it2emhlZdynII4qKY+1cZ4Z1q505o7HUd5jYAozZ+UHoPp712PmK6AjmuJo2xmDlhZ2eq6MoXGcnHBrLu0ZgeAa2Lgcn5aoXA9qRyJnP3dnu4wMHtWJeWM8LiSHcpz2rsGTJqvPbh17Z96pNoGrnISSRyTJJeRSw3Mf+ruoGKSJ9GHIrptI8beJ7JAn2yz16AcBboeXMB/vpwfxApk+nq46LWdc6CrElYwD6hiK7aWMcFY5amFjM7C2+KVnH/yE9B1m0Pcwqtwi/ipz+lNm+MHgZciTUdUQg4KtpVxn9Friv7FvB9yZwP+uhNRSaPcc+ZI749TXVHF03ujllgn0Z1F/wDF3wuVDWdprt/k4AjsjCOe5MmP5Vymt/FXVGP/ABLNKs9K/wCmsr+fMo74/hX681nX2mqgO4c/WuP8QRAzrZxqMt80nsoP9f8AGvTwM416sYQjq/mcGOSw1GVSctEem+APE+iw2suteINeM2o3h+426R44x0BA7nqfwFdWPij4Wth+7F9cH/Ygx+pxXhkMO1AnoPyqdVr76GDgoqJ+eVM5ruTcUkex3PxlslP+i6DdPjoZJlUH8s1k3fxm1Zsi20Wxi9N8rMf8K8yxTGq44OkuhhPNsVL7R3M/xY8Xyv8ALNYwgH7qW/X2yT3r3jwxqdvr2g2mrWvMdxGGI7o3RlPuDmvk0Cum8M+Mtd8P6c1jp1wiwNIZNrLnBIGcfln8TWOIwMaiXJozowOb1aUm6jujk9P1DVtdnjtZNT1jUbaPAIabyIVGOm2PBP0JNdTomh2dqqi20+3jl6ZhiGffnr+ZrqbDQ/DOmqq3erWSgdA9yiD6da1Y/EvgPTflbxHosZXghblT/Kvz+ri+kUfpsMPbVsyLPw9e3JDNF5Y9X6iug07wtaxMJLgvO567jxU+n+M/Bd4/l2vijR5GPQfaVBP0ziujj2MFZCrAjIKnIP0NcNTEVEjqhSjcr2lpHEoWOMKAMYArn/iZoFzrXhaeDTyqajA6XVmx6ebGdyj6HGPxrrF6UEBh83IrjdR89+qN+VWsY/gTxNa+KNAh1CFTDOMx3Vu334Jl4dCPY10KNxXlni62fwZ4pXxhZ5i029dYNaQdIyThLnHtwre2D2r0exuluF7bgOcHg+4rWcFZSjszKLezLbNkjrSGjNXtKsjdP5kmRCp/77PoKVOlKrJRiE5qmuZhpVh9obzplPkjoP75/wAK28fwgYAHTHGKfgDCqAoAwAPSoJlMkhRwVj4xhsFz3/CvoaGHjRhbr1PHrVpVZajY90771yIUP/fZ/wABU3yov91RQ/C4c4TjjHX/AOtRsyQzjnsvof61FR6kxM3Xb37HpU1zIwQbCFB6g18g+Ip21LxJc3D5ZZ7hiCf7o4/lX0R8YNTElm+nW0mZtu35eduerH6CvHI/Dw/4SU2dvOrxRRArK4KgkjP9MUoU202jpddUcPO27RwvjozPaR2luCPPdYlNeifC7TVt4oiiEqFCqcdFHAP8z+NcZqWnTajq8nlJIywttHl8j6ivVfh3p0ljocJkkdpCM/N2z2/CuqN6FG3Vni4GjaKTOs1JYzZpHJuQr86uOqY7g15zohl1nxHPqErNJvkwhIxlF4HHuea6zxveyW2kSOvzyT/uQfr1x9BVD4bWYDhTCQEVfm/z+FcdJc1TXZH2mXWoYSpV6vRHoNjptudN8qReFTavqDXOaho0iqI1Qsrt97HB9vrXZJLF5MduvDM3OehP+c1uaNp9vcI0cyh0Vccjue/1xXVWwqqQbjueJ9bandngvif4W6DqeblIJNNv8f8AHzaHYx/3h0YexFeX6x4B8TeGb4X9ks0pQ8X2lExSgf7cYOG/CvrjXNJa0bBXzIj918fofesC602Ns7ePYivnJVq9CTjM9SPs6i5keT+APiD4nZpLa4jj8QRW6ZkaMCK5UZAyV6Ec4zxzXoGgeOvDGuXP2K31KGDUVH7yxuGEc6HGdpU9+az9d8J2V0HdBJZ3B+Zbi2Ox1b1Brx7UvA7eFtXl1XxFYx+IdJBOLtXEV1CxOd57MQfbJ9auP1fEabMzlKrTd90fRN7YxTofkXnqCMivHfHfhfxLo+o3ep6FGsllOv7y0ij6DHOU6P6561kaV461rRpbL/hDdbXxXp9w3lro9+Cl/G3fbnkj8+leneFviL4f8QSrp2ow3Gh6qeGstQTy3z6Ang/TrWf1athpc0dUdmFzBKWh5R4Q8QRWMv2qz1KbSL9D++im/wCPebHoexJ/hb8CK9s8IeNbfVglpeqLa8I+Xn5Jf90/0rL8YfD3TtXZru3QQXeP9agB3f7y9GH1rjdL+HPia1uX23ljDb5ykK7yoPsD938DXR7anWXvaM9ydXDYuF6jtI9xbkcVBIDg9aqeG7fULTSYYdSuVuJ1UBnXvV9+hry6qs9DwmrNpHzR+1ra7dX0G7wfmWaL/wBBb+lePW33RXvX7W9vu0fRrrHKXu3P+8h/wrwW2+7X0uXSvh4ng41WrMtIDThkUL0pwB9K7jkGvTV461LTGGDSuMcDT0pi1IO1Ahwp6tQvIpSuOaAHI2cox+tB4HPSmhc8jqKduBX+dADTSKeaV/8A9VNXrRYYk00lrNBfQsVktZEmVh2KMG/pX6GeH9Sh1bR7S/g3MtxBHKDjA+ZQf61+esiK6bWXcDwR6ivs79mTXG1j4QaMkhkllsg9lI56ExMVBJ+gH51co3jcS+Kx0fxG0+O80iLzIxIqSbWUjIKsMV4prOkyaPKIxua1biCU87c/8s39vQ19Ea/D5ukzr3C7h+HNef6zpsd3aOskayROuGUjgivmc0puFW6PrcgzCWHV1scFpepxzxDT9UXdCCSsjH95Acev8S/XoK6LR9Qk06VbG7mSSMgeVIp4wen0/pXI6vps2k3apIzGFjiCY/8AoDH1HY1Np9pcXk6xqu1R95gMKgP+enWuSP7y0ban21WlhcTRdRytHr5M9KYCRAy88VVmjP8Ad/Sp9Gs5YrGJWkZwo+83U1NLHwc5odLldmfCzlFSai9DGkj5+7TNnB4rRmjqqynmk4EqZTKjmmMoz0qwy81R1O+stMtJLq+uYrWCMZaSRgqj8TUKF3oNzshZAPSsjXtUsdLspLq/u4bWFRkvKwUfrXm/jD4y2/kyJ4ajjaMEqL66UhCf9hOre3avP49D8Y+NbsX960wiJyLu/wCMD/pnH0Fd1LAS+Ko7I554pLSCuzpvE/xO+3agmk+GLbzpZn2LczAhR7qnU/U4rStLdowXuHaadsGSRurHt9Kz/DHgaPQ1m1dLe7ugjGA3sqkqXwMgcYUVrPwcA5FfdZDgKdOPtEfn3EuYzqT9jfYPWnQRvNNHDGpZ5HCKOmSTgDJ4pmaMAjGAfwr6Z3sfHKVmdtrHhWwuLYy6JtAsw6XkkbvOJJ8DbBEP42HO5x8o+griGVkYq6FXH3lI5B9DXW+FrbxZJoFy+mWr3ellDbiJpimCG3sIgCG6j5sdRkVJ4j1Pwxq1sb0xeVdsSrQhPKljIXrwCHZn6sfuqMYzXHSrtTcL3/T1PSq0KdSCqR91/mcZ+BoBNbup+GdSsNPiuJIpJJdu66iSMn7ICMqJD0DEc7eoHWsMV2RnGSumefOnKDtJWPZrTwB4NgAx4Z01iOm+AN/PNbFpoOh2q7bXRdNgHpHbIP5CtAU9Rmvxxzl3P3NRXYydQ8M6DqERjvNGsJlP9+3Q/wBK4fUbOb4ZalBq+lyzHwvPMsOoae7F1tS5ws0WeVGTyvTvXqarxXMfFOGGf4eeIo7jAiOmzlie2EPNKE2pJdGEopq/U6WNlkjVkbKkZBHpTsHPtWN4GeV/B2iyTZMj2URcn12CtmspKzaLWxV1Gztb60ntLyFZ7a4jaKWNhwykYINcP4Iurrw/qcngnVpi9xaKZNLuHP8Ax+WmeOe7pwrD0we9egMNwrI8T+Em8V2CJbzfYtRsX8+wvgOYJgOB7hujD0NdOHvN+z7mVX3ffOl0a3N9hzkRKfmPr7V0qKqqEUAKvAArhPhn4mOpWsunX9r/AGfqtjJ5F/ZFsmGUfxA90YfMp7g13ydRjrxXvUMKqEfNnj167qvyI541aPa3OcEjOOBz17CnHbt3yYIIHbk/59KXHy7sM3oO5+tOO1SZHI4HU9AP8963ZgRgHduYHPYda4H4h/Eex8KeK9I8PajY3sMGqghNS2jyI3zgKSTk+p9Bisr4ifERmkbS/Ds5RVbEt4h5JHZPb1b8qr3/AIm0Pxh4FubHxJaQSXtuBKEZerryskZ7GuOo0tWZYfG0qtf2MXqefeN9c8vxKFNxDdvErNcbOEzjIA9OOawLDXri18M3msXXmefJueIb8CMt90Y/pVrTTN5EenSaTaX9v5jOY5Mqzlj1LA9R0X096j8UaDbPHBDZWpgMhImsmneV946fKVGMc1wLMqUGo3PrcdkjqwhSi1F/mSeCtavtRtbawkjj+13Um5ZAgK7B1yR/Fg/hXsNjpdwLZIl8vy1HTGM14l4bsNU8PQx6xptnE1umY0LjcnXJwM5xnuPpXcaP8TdUFzDbXugLLK+AvlS7S2e+GH9a655lRqL3XojjWQYimrqzRoeK5ra48VQWdza71s48sFcBAxHceuAK6Pw3bw2ts04gkhE/zAKo/QCvPbO7nbxBM+rafeR3N/K0oCQmXMQPzEbM8AACvUtL17QboIkWp2pkA2iNn2lfYBsGrwuJjUp866m+Ow7o0404a6Fq0hWSGS4kkZpFBCjbgLnj863vDN9NYmOx1ZSn2k5trk/dkJ/gb+63p6/WoYIfNjjjiIIkYdOevp+Ga6K+s7W6sTYXEKyRFNpU9Mf4+/WvR9pamkfM1ItzbRZmRJEMcihlPBBFc9qWjmMlrf519O4qXTLq90+9TSdQaS5ifItLvGTwM+XJ/tY6N3+tbbcgg1z1qEK8bSNqNeUHdHDSW4bhh+FZer6FaahbPbzQxyxuOUdcqfwrvb7To7gF1IST+92P1/xrCubeSCUxyoVYdq8DEYGdF36dz1qWJjVR4L4z+C+n3Tm505DbSrnapY7R1+6w5XrXCeJNH8aWdjHp2pXcOoQwsPLGq/6wgAgIlz/dGeFbvX1cUB4x1qtc6XZ3K7ZoFcHqCAQfwPFFLEVIaPVDlThLU+ePhd8SvEOkzQabfWN/fWBlEIjZTK8RzjCSDII9m/Ovo9EWWNZNmMjoRzUFppNjagLBAkag5wqgD9KvYxSqzU3dKxULpWZCynFQurVabvUEgrhqI2gzxP8AastzJ4Bin6+RfQsfzI/rXzhb9a+qP2lbfzvhZqjYyYvLf8pF/pXyxbYxXvZVK9D5nlZgv3l/IuIKkxxTEp5NemjgEPSm555px5FJgZoGLilGaVcZp2KBCoeal61Cpp4ySKdgHDg01uH579Kfg0ki5Q46jkUAR428du1KoxRLwgkXoOfwpVoAfjivpH9izVd1j4j0FnJMVxHeRg9ArrtbH/Akyf8Aer5uFeqfssawNK+LcFvI5WDUbOW3YnoGXDrn9a3paqxEnZ3PsS5QSQunUMpWuOSEmPb+FdopV4gyNkEZB9RXMyx7LqdPRzj6V42a0E7M9LAVbXsc1rWhxXlu8MyI8Tj5l9Pce9ReH9CSxsobXzGlEYxuYYz7n3rpin4im7cdOK8mmvZ6xPUlXnKPJfQgEQRAvaoZo19KtSVCwqWQjOnj9hVGaPk/LWtKuarSQ5rKTNDKk+6eK8a+Jnw58Q+KvFYupNcSPSVC7IZMt5JHXan3ST6mvb5oODisi9jcsScFRzWlGpKnK8SakVJWZ5p4a+HPhbw7tuFt2vr0/wDLxdkMc/7I6L+FaN8k9/dwaXp6k3V04ijAH3c9z7Dr+BrY1cNKBkLx0HvXT/CbQx5j+ILlMsQYbTI52fxP+PQew969PCUniKib1OHEVFShZHa+HdDstH8P2+iwxrJbRx7G3jPmE/eZs9yc1xfjL4S6ffh7zw9Ithc9TbtzC59v7h/SvSY8fhUyDJ4r6yhUlR+FnzeJw1PEK1RXPlHWtE1XQ702mrWctrL/AA7x8rj1U9CKz3yM7c59utfXOq6Xp+r2LWWqWUV1bt1SRc49wexrxrx98Kf7PWS+8PX0UsQ5NnczBZF/3WJw30PNexRxsZ+7LRny+MyidD3qbukUvET3FtZ6Rrfh6+05NH0OGI6erSB5Lm4fh8xjnfzjBGeTWFr/AIb+zXi2ceqC81+VVmutPSIlxLIdxVCOOAckHkVzFo72WoxX0Mccd3bSh0dkDbWU9x35rq/Beuiw1zVtQ1K6t7fV9Qh3W93fRsYVd2yxYDkBl4BHHGM1wVKFXCJ1IO9tfUKdanibQkrGfqOueI7QLp980iXVsZNr3KHz4xIMP14OQMbiCccCufAwAAcYr0i5s4fEN7a3RsrO40m2i/syxZdTMJupgdxKM4LMBkgA8/WuZ8QeHfsfiDUNP0+9t7iC1m8rdLJtYHarFTgEEjdjPtW+FzXDv3ZaPcwxeCrvW7a6HtqrUqLTV/CpARtLNwB1J6Cvy/U/Y7MXpXC/GyeX/hCJtLgIM+rTR2CLnkh2+b/x3dVrxB8RNC0+4bT9ML69quOLPT/3m0/9NJPuoPqfwzxXnEGva5qHxf0iz8QzQFRKUSCMHybS4ZN8ceTyzbf4j1yMDFdFCjJzUmttTKpUSjY9z063W1sLe1QYWGJYwPYDFSsKpqlyOXkA9hVvT4JrmYRJnHVmPRR61kqcpystzRy5Vr0LOn2Ul5LtX5UH3mx0/wDr1vC1WOJY4RhV6f406yjSGNYIV6fqfU1cCgZVWBkAyeOle/hMH7JeZ4+JxDqPyPM/idoF/HcQ+LvD0RTX7CPEijhL23ByYn/2u6nseO9dh4J8QWfiXwzY65YvuiukyqfxBhwyt7ggj2rXuUGAGXcxOVX/ABrzj4NyW+l3Hjy1aVIbCx1+ZlZjhIwyq7jnoNxNdSbTcWc0mkrs9JkZIUeeeRUVRlnY4VRXjXxM8eTanFLY6W0kOlqdss+0gzc47dF9u9aeteKLTxNezC5vFsPDNi6faGdijXTM21FP90M2AM+uT7Y2p3C31lbX93aXNjaxxTJZ6AGVPtm3hkPZh91g4IJzgDOKwqVLaHDOMsbFqErR79zz2+uIrKNWuGMasVAyPXgH6e/StbQ7N7yWT5SVQdfc1b8ZWFlNa6fquvIbLVZE8uwtIYmIiTaN1vMR8pUZBXIDYPzVz91d31rdTW2n3DQC2tjK7KTjdwACBxyTXJUhKrBxj1JyjL1hcxjzO9tTrotK+zzLJbmMSqcqz5wG7H0ODz9av2pktns475ZYoYJkfdGuTJzz7DPUngY6VyGm6/r1ror3F/HHKyzeWQAB2z7Z4q94R8cf27cW9s2nzhrqEusoJKbN2Bzj29e1ePiMmjiE9HfufY/2tTryab1RstHaTRFpVUuCYkMSvGEQMdqIV4C9vzNc7HAv9t3OoXFzIEBYW5ZizADhRnHYZ/Ou41fybaJX1BoI4mIRVM21HPuOhNU5rG2nX5UjDoT8qkYA9MZNcdHLHhpN3un0PSwVeDbvsHhKC4XUZtZiuC9z5a2ds8LKpVM73x65JUH8ag+KNmfEHizS9NlZbiWBRbl2GWO8h3Y47gKAPTJ9a6bT/DcMNzY3kz27WlnCXLJOD82Cx3L9T+gqrpVrJdeIzeOSzBC/zc4Z/wDIr6OhTUI06MEeb7dKrUrvZKyO38K2rC7+UHZEuFHZR0A/IV0shWNepOTx6sao6DGttp5cg7pG4A6nsP5VoRRsG8yXl/Tso9BXrSjeVj56/USKJlbfKBvI4A6KPT/69PNPPTioJ5Np2JgufyA9TTkkkIeKiuIYZ4/LnXKfwt3SsY3lzo14RqUz3GmzPlLph81uxP3X9U9G7dDW+OR6j86lNSVnsKMtbrc5zUNOmtDu+/Eejj+tU8c114wq7WG6M9Qecf8A1qx9X0xIka4tyBGOWUnp9K8nF4DlXPS27HpUcVf3Z7mSD/s0pz6UCl4ryjtGGoZKnfpUEgrCqjSBwfxttTdfDPXolG5jZSED3C5r4/tPuKRjkZr7a8dW/wBp8Malb4zvtpFx9VNfEOlf8ecHH/LNefwr18ofuSXmefmC95M0EHFP2miIAkVKRg17B5pWbOaVWqR05qjcebuk+coq428feNCQi6rD+I1IMHociqEu9raMtxz81SW48u4KDO0jIBNOwFsMu/bkbvSnSTRwkAkkkZ6VVdfKu0YEnd1zT70bZI2DAN6+1MCykiuMqcil+lQWAw0kRxlT1FWgv5UARIBsZG7HH4UkY+Qd+MGn4/eOPYGkUHc47BqAHJyK2vBGqHQ/GeiawvH2O/hkJ9t21vw2saxRwKf5ayKUZsB1Knr0PFa0X7xM/hP0bi+aNW4GQDx0rnNVQxak/HDqGp3wv1g658PNA1ViDJPYxmTH98Lhv1Bqx4mXE0Eg91rDMqd6VzXAztOxlsxzTGY056iavmG9D3EhrtULn3pz1Eaxky0hrdaawzTjimN0rJs0SK9z9w1gXr7Y3KjJravZVRD8w/OuauLhZJH2OC3dVOTz0GKune4SWgvhnw63iTWRYtI8duqlppF6he+Pc9K9Xk0pdNgjhhVVgQBIwvG0AYApnw70OTR9H8y4VRc3JEj4HKjHCmrmq3Hm3HlryI/519hl+H9lTTe7PnMZV9pUdtjJ1gXx0a7GmSiK98pvIcpuAfHHHf0r59u/H/jSYssuvXUTAkMsaom0jqOBX0jGOc+lfPfxn0H+xfGMs8MZW01AfaI+OA/R1/PB/E19Dl7i5OMkfMZ0qkYKpCTVtzmbvXtdu8/ata1GYHqGuGx/Os2WRpD+8ZpP99yf50tIwB5NehioSVJ+z0Z8vCrKUlzM6D4eeHJvFXim00lQRAx33Tj+CEfeP1P3R7mvZNWgsfGXjnUPA954WMGl6dZBbbVRGY5YJAONpIwydgP9k15p4J8aaZ4Q8E+IEtYbhfEt2ojt5SmUCEYBB7bcljnqcV1fxI8ReKdH8FeDdB03U7hrzVLDbdyMN08/yqAA3UEluor5t1Zy+J3PpsHSpQpHDeFH8XadBf6h4fja90/SbhxcBo1eJWyy+YAeQcDOVPA65ro/hz408J6L4ZS11RZDfyTSTXMj2xk812OdwYDpjH5Vo+OIX8I+ANF+GWi/PrOsMGvTH94hiNw9cE/L/uqa1dZsvhP4NFlofiS1tJdSitEaWQ53OTnk49wfwxXJUw0Zs3jCcH7jMSOf4m60f9GttE8N25/jnLXcw/AbVH5mpT8OotSUN4q8R61rxzkxST+RB/37jwD+Oa7kAY4GBQeAa+UdZx+HQ/QlTT3MGDS9F8M6VM9jZ29jZ20TSusUYUYUZJ46nArgvCfhKTxT8Pr2+uJmtNV1S8/tO1ucZaCUNuib3AGB9DXQ/G67e3+HOoQxybJL14bNG9PNkVT+hNdT4ehitdFtbeNQqRxAD0ArajKUKbl1bM5xUpqPZGV4E8RNrtw+i6pGun+IbUAXdq5xu/6aR/3kPbH0r0WKNbSARQr9T3J9a8w8U6f4X8U3ccC6xbwa3aZa2urO6QXVufbB5Hqp4qTTPG3iXwun2Txtpsuq2CcR63pUJf5e3nQj5lPuuR9K7cHyRb6M5cTzNd0es2DRywHyyVbOH9QauhdqBYwAP88/WvNbL4leCbllvNL8V6VIFOJY3nEZI9w2CDWlffFbwRbqkcOspqF44BjsrBGuZ39gqA/meK9yjLmjax5s1ZnQeKtb0vwzoV1rGqXKw2tsheR3blj2UepJ4Ar5i8Napqt5ol1Jdu0SalqE2oTQjjc7tkbvXAwAK7j4heGvGvxIRdZl0/7BBYKHs9EeXdJMvVmkIO0SkfdAyOxPNchaNFJbI0IIQZXaRgqRwVI7EdxUzg4avdnzOf4mrGCpw2ZreFIdM/taW4vJ7m8nSA7NIQgLcRMQHbn72OpTqccV1dxJcQX1rHJGl5rV66tFblT9nUoyjco58q4WMgiPOBgmvOLCxWy1j+1I5pDOswnhyciGQDG5c9DW3ot1q66tcLo0s632pz+ZL5AG53Ixx6Z9v5Vyzp3YsvzmnSoqlZt+R0fi+G00a3g0S2mm1XW7lk+03IbLS7WOwuo48wjAJHYelFp4K1JoYYdRLJErmRl2AZzyVJA5wfevQPh14Ft/DsP22+ZbnVpRl5Ooiz1Cn19W712DQIeMUo0XHY+gwznzOrPRvoeFajoP25Z3urFYbNA37q2O0sT8pOeecd6s/DPwnbaWz3NxC0axReTY265J2KflBJ7Y5J969fvtPs3whtopHbsVHHuTWVcWVjZyLGm/zW5O1jwPU+ntT5pU4tdzaMIp3RyOqadpPiWC8XW4Io57VnZYxy6/KcSL6r9f6V594at7exltZNcuJLeW7ZGtCZMF8ttDEdgcAc+tew6n4dTUrVbm0uFZtp8qTbnr1GfT1FcxN4L07X9Fu9FuoTDqELhmkU4liI+6y+qGpgozkuZdzro4qVBSjHd9TYl0lBAjSqiuxK7WT+EVq2WlxW2HEYDSAbQvJJPQVyHhC/1TRtWXwtrs95qF8heWC4uSJJJEPTI7gdAa9H0ZPMukkbc3ljO454xxiuilShGV7HPUrTlGzZrWtt5EKB9pdVwAOi+wqQ+lKWJNU9Tv7ewgaaeaOJVGS7nCqPU10tq1zBIfNNs+VcFz69APU1HGmAeScnJJ6k+prO0G4vrxJrq9tRbRvJm3Vv8AWFcY3P2GT0HpWo3AAXr29q5JybZaVhskaSRtG6K6MCrKwyCD2NYkcknhtxHIXk0QnCO3LWZP8J9Y/f8Ah+lbrMFHXJ9PWmS42bWTfv8Al2dd2e1Qrp6BKNywrBlDKcg8gjnNZ2tQTvErRZeNOWjHX6j/AAqxpVhFptitpDkRqSyqSSEyc7Rnoo7CrWOp9PStJw9pBxfUqnJwdzk8BgCpyD3o4BrW1TT8qby1U8/NJH6+4Hr7VlKyuoZeRXz1ejKlK0j16VWNRXQ1hUEuMVYcBlww4+tVZU29Fyv61xVdUdEChrCCSwmXrlSK+F0h+z3FxbdPJnlix/uuV/pX3bdKogYbe3pXxH4ktvsnjHXLX/nnqM4Gfdt3/s1ejlEtZI48wWiZHGOBUmMn1pqLkDmnE4r3LnliEdao3kUrSghCyAcVfzTT+dMRB5fmW21hh+1JDC4lDyEcDAxVhBmnhaLiGSwrLtJyNp7VLJCsowy8U9VqQUxkUEMcIwi4qXgilPNIKYiJl/f/APAf60g4dwBjpx+FPHM7f7o/rQo/eSZ9QP0ptAR85qQDinbRRjmiLswaufXP7JGqG++F7afI4L6deyRAZ5CN865/M16b4oTOniTurA/rXzr+xrq/k+JNc0J2AF1apdRgnq0Z2tj8GWvpLW4/O0+VP9k1ri1zUmThny1EcszH1qN/xpyEGNcYpjt1r42bsz6JK5G+ajpzHjNRBixPGAKwbNUgbNQXDfIealb6k1Qvn2r1pblHPeKrFNStjbyTyR4O5HjYhkYdDWJ8CPDt1beOdTuNckeWGN1fzf4ZW52k+g56fWtm/uFVj/EfQdTXa+FbOKz0xQrK8kh3zOO7nt+A4r2copSqN3Wh52YVlCKSep3uo3aw2u6NwTJ9wg8fWsJeWqrI0ghYxYyASo7ZqHTNWt7hgJCIZOwY8H6GvqoxPn7paM2Y/lAB5Fcd8aNA/tvwXLPDHuutPb7TFgclQPnH4j+VdnH0p+0MpVsEEEEHoR3rWlJwkpIzr0Y1qbpvqfHv05GODSnaPvED6nFfTFp8MfBMLbv7EWU+ksrsB+Ga2bLwf4VtBm38PaYh9fs6k/rXrSzGFtEz5mOQVW9ZI+UVmWX93Kvnr6qfmX6H+hrV0uTXLbU9K1O3W81JNKlV7eKQMQi7gxTnoCR9K+ifG+iWp0tby1tIYjbHlY4wvyHr098V5xDdywzlLjduLHZtBO0duAOnv9a+Nx+NlQrNRiehDAulZORuafqXgqfxjP8AEW8v79NQ+zBI9KuoMPDIFx8nHPHTtyTXL6b8M9e+IT3vi3V7iO0mvrp2jiYBsRjAUD2GMfhWq32a4Z1bYXU4Zhjg+4rXsfFHijTbVLK0Wynt4xiNpIzkL6ZXr/Ouejmqk7VNEd1oy0Zt7qZJIFU81D5me9eXfHT4ljwhpg0vSZEbW7lMqx5FtH08wj1PRR+NfPU4yrTUI7n3s2oR5pGd+0f410Wx8Pf2Ek4n1f7TDcJChz5PluGBkP8ACDjp1NeDeMfiP4w8SqIL7VpobNeFtbZjFGB6HHLfiaoaCsOvSanHeTGXUJY2mimlfLM4yWbPc+/pXPyEbA3Q19LhcNClHketjysW58sat9JfoXPDuoSaXq0F5A3lurffXg/XP1r7M+HXiSPWNHt7reCJEBcZ6N3H518Qjn6V7X8BvFjWsRsrh8pGw3D/AGD3/A08bRU4XW5jhavLKzPquPTtCvgE1bR9PvE7PNbI5X8x0rY0vR9K0l86fY29tE/3lhjVQR7YFctol6JolUMGyM5rotPumtvlky8R7f3fpXn0MVKi7NnZVw8aivE622iiSJfJA2HnI715N8ZPAjxyz+LtAt2dz8+qWcS5MwH/AC3QD+MD7wH3h7ivSrC5WLaQ2+3k6HOdprW9weMda+gp1Y1oXPCxeEjUi6c1ofLei2NxrV3Bb6XGbp7gAxlDkEf3s9h717t4C8G2fhm2MjbZ9RkH72bHC/7K+3v3rY0Lw7ouhS3cmk6fFatdzNNNs7sTk4H8IzzgcZJ9a1CKfJY8zL8qp4WTlJ3ZHjj6VXvbqO1jyxBY4wOvWpZpCp2Jgvjv0UeprB1GUxztcQFpHPyq7nheOWH+P9KmWh7I28v3sA8l1MPOlPCMwCovuehNc3c2d14h8RQvbXDLYQFkvFLlGUnkSZH3jxgDpyfrVzUtLl12MWcly8axusxm2ghSDxkHg5rTNxDar9ktgESIAsCRuc9Nzf4VjJX3LhK2pLbajYabHJa2yj7PbAvKucuV4y5HXuPrVrWbBLyK31HT5BDexjdbTbc7s87GHdT3HbrWFovhWOLWZdamuJ3gnk8+K0kHIlIwWJPJGAMA9OtdnDHt/eNgvj8B7CqjC+4qkY6K9xqW8TyR3M1tCLsR7C6gEqDyVDdcZqXp6AUZpk5k8qQQGMzBCUDn5c9s45xmtSCtq+o2+nWzT3EioFGSW6Af57d65zTYL7Ur46pqDFLMr/o1oy53Z/5aSe/oO1ea+C/HVxeeMLnwd8VYbTT9dtb1XsMKUhuS2do7q3qp7j0IIr2LzHaRlAx2GevufaspydykkTmQyHZH98flT0l2na3zN3PrVUt5X+rPzHqalh2t88n5d2NQBOpwfMY8ngADkn2qxbx7cu+C549lHoKSKM53yY3dh/cH+PvUgrWNO25LYtKFoHrVLVr/AOyx+XEQZ2HH+wPU/wBKVSUYRcpMqEXN2RW16+ZFNnasBMR+8f8AuD0+prFj27doXbjtSiPnO4kk5JPJJ96f356V85ia7rSv0PXo0lTjoNK8VDMvHBPSrBqOSuOcdDojuZ87BkK5AJHSvjb4o2/2X4peIogMZuVk/wC+kB/pX2XPHuYt+VfJfx3thb/FvUW7T20Mo9+CD/KurKnaq15GGPX7tPzOSQfKCetOC0JjbThX0J44mAO1NbNPpCOc0MQ1eDTwvHFJwKehoGPA49DTwOKaDTjxQIXA7UlG6ms21Sx7DNUgGp/rJGOeTgfh/k02P5lLn+Ik/wCH6YpTlbYD+IjH4mnAbVCgcAYFUxDCT2p6t60w9aB1qQPQv2fdUGk/F/QJmYLHPM1o5PHEikD/AMeC19sXK74WU9xX53aZeS6fqNtqELYltpo51PoUYN/Sv0MsLqO/062voTmK5hSVSD2YA/1rdtOnYlK07nHlfLkki/uORUTmrerJ5OrzIeA+GAqkA+PmIY5PIGOK+MxC5ajR9HRd4JjWb05pnCj+tOYdxwaZnIx0PpXOaoimfaprF1CbcD2962Zl3CsXUrZ8ErTTQ7Gdp1k9xcPfMpMUD7B7v/8AW/ma27a4mgZWjkKkdh3rnLe+m04tDkrCxJZeoz3OP61rWt5HcKDuAYjI54NfY5PiKHs1TWjPl80oVvaOe6Os0/VopgscuI5DwP7prN1W3FveuqjCt8w+hqgvTpxU7SMyKruSFBA9hXuxgk9DyJVXJWe512hXP2jT42bll+VvqK04euRXH+E9Sg/tObTRKplwCyehxn+VdfHxzWU1ZnXSlzRLK0Z5pgP4GnA96g0HSpHNE8UgBRwVYex4ryXWLJ9P1Ka0cZMTnaSOq9j+VetLXIfEbT90cOpIvK/u5MenY/nxXkZth/aUudboyrRurnmt3Yzw/vLIgMPmG4nOc5Y++f8A61RRaxLGDDNF86HaTuIzwD0A98fhV+4huWnWSGbAxjYRx6fj/wDWqMMsw3S2YZx8pJIB4+pr5yMlb3kcTudQso4z+NfGnxoGo/8ACdaw2oSF7k3LFyfT+HHttxX135x2da+ff2mdDK39r4ghTKXC+ROQOjgZUn6jI/CryufJWt3PuMdFypXR4ZAxByDtI9OKeTuX+YqIArJ7ZrWsdNluRlELH2r6W9tTxG3sVLSLzHC+tbGkzXHh/Woboq2zo4/vKetKumT2rBmjb8q1JJ4r6w+z3UY8xB8jgc/jTtzaCvZ3Poz4TeI4rq2jszMGwu6B8/eT0/D+VesWknnRg55r4f8ABXibUPDeoouWaBG3Ad4znqPb2r63+G/iS18QadHcW8gJGFkX+6f8K8THYZwd+h62FrqaO1trh7Vv70Z+8n9R710ek30bKsZbMZ+4x/h9jXNlc02OSS3fch4J5HrXNhcZKhLyNq+HjVj5ndNXFfGDx0vw+8Lx61Jo17qUTXCwv9nwBCD/ABMTwPQeprotB1KO8jETt+8HTPX6Vb1TT7PU9OuNO1C2iurS5jaKaGVdyup6givqaVWNaHNE8OcHTlaRzZ1iDUvBsXiDRzJc201sLhFjAaRwVzg/7Q7j2rnfCN1deI4xfDyEtFIWUlmOBjcRz/GCcH3HpXmyjVP2e/HBt1t5NR8Ea7cRpHNJIc2Z3c56jcoJJ/vqPUV7dqK2l1oSyaPLamwmUmOW3YeWN2fnBX3/AFrKaaZpFxtZoxfEuvQ6eYba38tbfLAyu+FaQfwlu7ZHStbw1YmSxttQvIWWSVQ8cBXByR3B/wA+tZXgbwg2mJPPqg85Z5lkt7Nz5gR16SZboT19s13McZDF3bc579gPQe1KEXuyqvIklHcSGMr+8chpD1I6AegqWkPWqmqX9vp9q9xcSKiou5i3QD/P51qnYxJbibyxtXDSHoOw9z7Vj6pYXDSpqWnybNRiGPn+7MneNx6eh7H8as6TO15ZpePDJD5uWUSfeIzwT6ZHbtVktuIAzjsPWsZTuwcbqxwPxI8FaR8UvDySxM2m+INOf/RbkjEltKDny3xyUJAP5EVyvwo+IGpLq3/CvfiAbmLxXFO6RSPGAlygXcoLDgnAODgbgPXNeratYXEdyNW0rAvUXEkZOEuY/wC43v6Ht9K5H4l+CNL+Jmgx6jpsr6d4hsCfst0CY5YpB1ikxggeh6g8iq+NERk0+WR2SpzuYHHpjkmtG0tymJZB8/Yf3R/jWN8OdK1vTfCOmWvie9W+1eGAJPKpyC3ue7Y6tgZrozVwp2G2HWgelLUN9cx2kO98Fj91f7xqpzUU29ginJpIj1O9Syi7NKw+Vf6n2rm3cySNI5LMxyxPc064kknmaWVss3X/AApgGK+cxeJdaXkevQoKmtdw+hpy59qQLmlAxXGzoA1E9TkHFROoyaiexS3Ksq/L1xXy7+0vbmL4k2U23Am07GfUrIf8a+pJF96+c/2qLbbr/h674wUnhJ/75P8ASry52xCIxivSZ5KmcU8dKRBUgWvpjxBlGPenFfypMGhiQ0qc8VKi8UqrxThxSGNNFP7UuKaExmKjlBZlT15P0qY8ZJ4A71EchPMIO9sYH8hVCG8tP/soP1NOPSlA2jB69/c0hpgJxmmk+lLTKLAKp3NhunevuD9nvVzrXwf0GeRw0tvC1pKR/eiYp/QV8PjgV9Q/sY6v53h3XtDZsta3SXSL6LIuD/48pP41S1VhbHrHi6IC4tp8fe3Ln9f8axugNdP4si3aUJOhjkU5/T+tc0y18zmVPlrN9z3MFK9JDCaY2D2zUhpmOa886yvKGz8uPxqpc4xhlP5VfYVTuOlRYtM57VbaOXd0rmnF5p0xeFt0ZPKHpXZXSgnGAaz7m2jcHKitKdSUHdCnFTVmiLRtejnxG+d3dG+8Pp61vQyxyKJI2BFcRqOkkHzIcqw6EUum6zc6fMq3WeDxJtzn6jv9a+ky/OpQtGeqPAxmUxl71PRnR3eizG5F7pssq3CsZAm48txyG/h/qBjiur8P+KJ11KDR9Ws7mOeVxFAzDMjYQEs+OOSTjHYHNN8MeKrG8RIrgRQO33XUDY3+FdTPbw3ADOBu2sEkXG5ARg7T24r6KOKhWV4nkfVp0ZassQzRTxLJDIjxt0ZTke/P1qVWx1rjIrKfwb4cuV0mGW+lknQRbssFTpgqOgAz06k1q+HvEun6qPLEiwz+YY1R2/1jAc7D3H607FqXc6FSKhvreO8s5rWblJFKn29/z5pfXFODc1EoKSaY3qeTXdvJa3MlvKMPGxVh9KryQwyHdJCjtjGSoP8AMV1nj+x8u6iv4x8svySf7w6H8RXLZr4fF0vYVZQ6HFONiqJfkFYPjfRYfEvhu90ebAM6ZiYj7kg5VvzrTgYlRzT2HNcybg7rdH3rtJWZ8Vajb3Fjqc9neRmGeCQxyoeqsDyP6/jXcfD25tUO2fHI4zXW/tI+DSpi8X2MXDYhvwo79Ek/ofwrx7S7yS2IAYg19PQqrEUlJHg1qbpTse2XY0udRny+awtU0K0lIFgxedzhI1GSx7AVzWhf2trl39i01TJJjLMW2xxj+87fwjt9a17/AMT2vhu3ksPDk/2rUXXy7nVmIZQMnckKkYA6Zbr+VaU4uD3M5O+g+DRoL6yu7eTEV/auVZD1BHUH3rrv2dNansfHNvpMrtsukeHae+AWH8j+deOafq1xaX7TpI5ZzlyWJLZ65J6n6165+zzaNrXxN065VeLVJLiUgcAbcDP4mu/MZUauGvs0jDBKrTr26M+sk6U2QZU04DikcV8NY+nKyGSFxJE2116EV12gavHqMPlvhLlB8y56+4rl3XtVfMtvMLmFikqHIIrpweMlhZ/3THEYeNePmdh4r8P6V4m0C60TWbVbmyuU2uh6g9mU9mB5Brxr4Q6b45+HnjyX4dTacNS8LSCa8tL9UwIwehLdAM8MnUHkZBr2nQ9Tj1K23cJOo/eR+h9R7VoHpX1sJxqxUo7M8KSlTk4srxRbcu+GkPU46ew9qeRUh4qjqt/b6fayXFxLHGiLuZ3OAo9T/h3pySRKeomp3sFjayTzSIiopZi5wFHqa5qxs38QXEGragkq2KMXt7SVQPMbtI/qMdFPSrVpbtrgjvrxSdPYCSGCRcNKf70gPoQCMdK2HbdwOR0x6/8A1q46krmqQ133cdQf1/8ArU6MZy3HPf1poXcOef61JuHLZAUdTWaYAxVVLMcAdTTLLT4Yr2a/8vy55lCuAcZA6bh3Pv6cVPBGWIlkG3Byint7n3qf2rppwtqyJWegntS0h61Fd3EdrAZpOAOAO5NauSirslJt2QXlzFawGRyD/dXPJNc1dXElxMZJGyT0HYCku7qS6mMkn4AdAPSohXz+MxjrO0dkerh8Oqau9x9OWmj3py1wnSL9aXHtSilxSASmMvFSYpGFRPYpblSRa8F/awtf+JX4fusEeXqDRn/gUTf4CvfZzsyT0HevG/2p7cSfDtLgcmG/t2B+rhf61ODly4iIV1ekz57QfKDThSRj5RUgWvqkeEJgCjilIxikoAUdaWkFOWgBMYpy+9L3qOaTadi/fIz9B600JjmKsdvBUdff2pmd8gk7D7g/rULNvPlrnYv3iO59P8akBaqEPYZowMdKbShqAEKgmkK04njrSAigBpAxXsP7I2qGw+KUlgz4TUrCSML2LoQ4/TIrx4810vwv1c6D8RNA1XdtSG/iV/8Acc7Gz7Yb9K0p7iex926vD9o0y4jxzsJH1HNccvzKD6iu9wCCOqnj8K4hojFLLD/zzdl/WvJzejpGR6OXz3RWZaZirDKajZcV4LieomV3Bx0qnOlaLLUMkec1NijFnj+bvVaSP6VszQ81Uki46U7DuZEqe2azr+whmQ7l5reki/A1XeKlawzjZLe806XfbtlCclDyDXV+E/G89sVgkJkTjMLnkeu096jnt1dSGWsPU9I3/PHww5rsw2MnRejOevhYVVse16Nq1jqkIe0mycfMh4Zfwqlrnh2C9LTWjfZ7kDCgMRGTnOTjkHk8j1rxex1i+0m4UytINp4lQ/MPr616d4X8dW95GkWosgzwJ1+6319DX1OEzKFVavU8DE4KVPZaEuk67qmi3I0/XIi8O/ZDKB9yMKMMzdDn5j7AevFdbYX1rf263FnMssbKrDHUBhkZHUcc4NRXdvZ6lZeVcRRXVs46NhlI9qxdO8MDT9TWe0vLhYmkEkjF/n2qvyx+hUnk+wFem7NXOFXjobWt2gvtNmtsZLLlfZh0rzRgY2KMMMpwQfWvVS3euO8RaHczapJPZpmOQBj7N3/x/GvDzXBSrWnBakVI3PPvDF1batpkWoWknmQyA7T05HBrWa3OMgZNR+HtJt9I0u10+zUiGBQq56n1J9ya3Et93bFfK1d3bY+2htZnPX+mQapp9xp95biW2nQxyow6qetfLHxP+Hmp+ENUdVV5bKTPkTqOq+h9GFfZP2Ur0Wq+raHY6zpsun6napcW8o+YMOQfUHsa1wuKnh5eRFfDxqrzPiW/8R3M9gunWsEWn2pQCaO3G3zmxglvUH0rKaTcOvNe5eOvgRq0F1JN4fjF/bsSwUEK49iDwa57RfgT491C6WNtJWyizzNdTBVX8BkmvoaeNpSV7njzw1SLtY8vtLea5uUjhjeR2YKqqpJYnoAO59q+z/2e/h9J4K8LNdamgGs6iFadevkRj7sf17n3NHwm+DeheB5E1O6caprQGFuHTakP/XNe31PP0r1BRXn4zHe0Xs4bHZhsLye9LcQCgilK0V5qO0YwGKjdMgdPXFT4Gaivbq3tYXuLiZI44xlmY4AqXG+wc1irFNNp96Lu3bBXqOxHcH2rt9I1K21O0W4t3BOdrrnlG9DXzt43+JqhZLTQNrdd1y/3f+Ajv9TXGeBPiFrXhjxaNYjllv7echL+J3OJo89R6MMnB/CvXyurOg+WXwnDjacayvHdH2Fe/afsc/2LyftXlt5HnZ2b8fLuxzjOK8K+GnjufVfEVz4L+LAs7XxFZ36tYpsaJLliD8p5Kt6rnqMd69s0PVrDW9Jt9U02dZ7W4TcjD9QfQjoR2NcF8cfhsvjPTodW0cra+KNNxJZXAO3zdvIjY/UfKex/GvopLmV0eOnZ2Z3dxI2do4/z2qEgKvy/ia8x+CPxKbxNanw34suEt/GNrLLHLbvF5TTKh646bgOCB9RxXqax55bhR1PtXFKNnY1uMj3FTuOEHU56VYghLkSSLhB9xfX3P9BS28PmYZlxGPuKR973P+FWsjHWrhTtqxNiGm0p9RWf4g1jTPD+iXetazeR2VhaRmSaaQ4CgfzPYDvWxO5H4p1/SfDGg3Ota5eR2djbrl5H6knoAOpJ6ACvLLr4zeCdQn3NrcaKOFVkYbR+VfLv7QHxb1P4leIBtZrLQbVj9gsmYg+nmvjq5/8AHRx715eZZkOYrhwP9ljiuPEw9quVM3ozVN3sffEHxH8Fyn5PENl/wJyKvweNPCsv+r17Tz/23Wvz8hurxsZup1/7ann8KkXVL+NtgvGIB6sc/wBK876j/eOz635H6GxeItCkA8vVrJvpOv8AjVyLUtPkGUvIG+kgNfnfFqWpghhqB+hj/wDrVPF4j1SPpdKvv/8AqqXgX3D6yux+iC3UBztmQ/RqkE0ZHDgmvz3g8XeIoVDLqTnHaN3U4/Or1v8AETxQmFi1W7Ddt1zIB/OoeCl3KWJiffu9f7wzSFlP8Qr4Vg+K3jO3Hz65dIOgxcMc/mK0bb40eNUxs1a5lHruB/mtTLBVCliYH2nJ+FeZftG232j4S62yKS0UQlXA6FWBrweD47eMlJD32cdA8af4Cq/ib41a/rmgXuj3xieK6haJ/wBwOARjqDWNPA1Y1VLsXLEwcWjFhG6NWHcVKBVfTjusoT1+QVaAr6BI8djCKb0qY9KjdeaAEU8UjPjvSqDkKAST0Ao4QfIAzHPzdh/if0oAjmdoxtX/AFpHQ9FHqf8APNQoGm+4zFM/NJ3c+g/z9KvJYtJukmzhuSCeW+tTCOJPvSIPxpiZWSIBdoGABwKd5ZxUxubJOsyE+xp63UMg/dqzH2FA0VGjb0pjKy1tW1hqd5xaaJqE/uluxH54xWvZeCfF15/q/Ds0WejTSxxj9Wp8wrHGhGPY0ohkP3VNen2Hwn8WTn98+jWg7l75WI/BQa3tP+Cs8hB1Dxdp8I7rb20kh/XFS6kVuylTl0R4qtvJ6c5p3kyBTtyrdiOx7Gvoaz+Cvg+PBvfEWt3Td/It0jH/AI9mt6x+F3wzt9vnaLqmogdVurs7W+qrxQsRTT1kV7Co1set+BdR/tfwXo2qZybqyikJ9yoz+tZ+sR+Xq9wMcNhx+IosNYgs7GCy0/TY7a2gjWOGJWAVFAwAAOgptzcNdzfaHUBtoXA6VzZhiKVWnaLuzfCUakJ3ktCow4qMr+VWSKjI68V4TiemmVnwDjv6VEw9KtMo64qN1rOUS4sqOtQSR1cZaidazsXczZYz6VVkj9q2GjBFV5ocimMxpY6qyR8dK15oTmqskf8As0WGmYV5YRzIQyiufudPurFzNasQO69j9a7SSP2qtPCpHIGKcJyg7pkyipaMo+FPGl5pkoh3Hb3gkPyt/untXqmg+ItP1iICCTy7jHzROcMP8RXjuqaRFMCV4PrWTFdahpMyktI6oflZThl+hr3MFmko+7I8rE4BS1ifRxbp6VGz4PUV574U+IUNxGsOqOGHT7Qo5B/2x/WuxOp2AwTe2+GG5cuvT8a+hhUhVV0ePKnKDszlIIsgADir0MT8dDUVsrA4OOOtaUK18JKx9aghi3dVx61YFuhPAp8S4FSqKgZGLdBjjpT1XB4FSdsUCmIZtp4HFHelpoXUaQaaaSeRY13MfWvNPGXjyVmkstJBQLkNMw54/ujt9a3pUZVHoROahudT4r8XaboUbKz+bc4+WFDz+PpXhnjbxrfa1ffZZ5yxPzLaRHhR6t/ia4XxB4yvda1ptF8PndPI5SW7m7EHDbQe49TXV+FfDNvpttnc007ndLPIdzyN6k12ypRoR13OZTdRlW30uS6Ia44GeEHT8fWtqy0ZRjMZ+net6ysRxnFbNpYqoBwM1xzqs6Y00aHwt1648K35gk3PplwczRD+A/31Hr6juK98t5oriBJoHWSJ13IynIIPcV87alJbaZp817cnEcKlnKjJx7VS+D/xqNn4wg8N64hTS9UmEVgUUs1tIegOOqt+h9q9fKsXUk3CWx5+PoQS5o7nd/HT4c6jf3UPj3wLI9n4r075z5OM3SgY4yMGQAnGeGGQe1d/4FOuXnhPSrjxRBHDqrW6NdRLjHmY6kDp67e34Vv9zThXuOCbPKUgNNalNR3EkcMLzStsjjUuxwThQMk8e1KUSrlfVb+y0rTbjUdSuobSztozJNNK21Y1HUk18HftJfGK++Iutix055bbw1Zufstsx2m4cf8ALaQev90fwj3PGj+0l8Z774hai2iaE0lt4ZtpSEU5VryQHHmOPQH7qnp1PPTxJNqkh2APoRn9a5alTojSKuRFTKvB2gf7OQaQ4jHRyO+DUj7t52FwPYgCpRAu0NIit6kHmsGzSxWaPzMspQccetPRl4Rjzjoyc0vmtvwrK3ttxVhYFkXcNxPUBjxSuMr7HU5wwTPJJyPxqQiMqSmN46bBk/lS7uQpVYh/eHOKk8vy/wB5uLjnOPlIpXYEaCR22yMzD3+WlZFiG4BVPoxzn6VOP36FUXPPO8/yxSJtt2PmPs45AXIpXHa5HEPMBGSMd0FL5YjOcFs9y20/lUswL/vEDEdyDt/SnJEChEmx277gSfzpXAhx54+8i9yGGf1pwOyPy283IHbkGh5BHIUilZcZ+QKCB9KsJa+YgaSJkYjqr/rQmgsdLoDB9Kg652CtFR6sB+NcPDcXFugjWfdEnbJ4B64pxjWXDLcSkseAw6+1XzpEch2zGBOZbmFB/tSAVVm1TR4chr6ORvRMsf0rklC9Gh8stkAk7h+VD2xtz9oaRRjpsXBweKn2g+Q6BNc05nbmdsnosJxj39aoX+pysS0ZkjRehfAZz6nH8qz/ADI7pfLjDOcZ+Y4x+VNjiaIjfhB0+b5sn+lHOw5CUanPM+15pTnuHJ/lStcvGoJiWb3OTj8Ceajmwijko+f+WfH50yCNrhTuUygHALNgg0c7GokraldNlLcwwkcEMgDfhRDrGq2bkx6ncwlucwnj86rXCrDgR7EJPIZd360ifvlzIGG3PKHAP4UXHYvSeJPEUhzHqd/Iv97zzyfpmmp4j1dG/e3iFx/f+9VB4DGd0cauG53FiDUZjE2MMqkcbdvT8aYGwPGuvwv+5vCF7csP5Grtr8SfFUbqi6lOPXbM44/OuRmQRttweOpzUlrFuZBn5nI/Kk6cWthc8l1O3PxW8YWqlv7avgB0xOafb/HLxtHyusXp+sin+Yri7/TkcDduwOnNVpdBuo4/MWJipHd1/wAaaoU+we2n3PUtN+P/AI2NwsbahO4P8JiiOf0reX9obxZbIDNI20D+K1U/yNeG6bayW+qwtNHhQ3PIPauo2wllfylcDBAYZGfpSlh6fYarz7nt/gv40+OfE8xj0uwtpkQbpJ54hBDGv95pGcACrOsfH/UNGvXtLqXw/ftGcNJZXDyRE98Njn06dq8Dv4kvAVuppmH93dhR9AOKpJo+nqwkdpmPbJyKj6pT7F/WZo+i7T9o/wA1Q0ml2xX1E7DP5rV+L9ojTGH73S8f7tyv9a+a2tYQAFZh2pklhG5xuP1NP6jQYvrdVPY+o4f2gPDb48yyuF+kiN/WrkPx08HyHDLeqe+Igcfka+QLvQ5ZT+7niC+4NQQaStvIyzuHYHgLnFZSy2l0NFjZrofacXxl8EyYzezR/wC9A1XIfil4Im/5jUK/7ysP6V8WCHaMKzD6MRULQ3YYtHfTqM9N5rJ5ZDuX9el2PuKPx54PuBlNesT9ZMVIviPw9P8A6nWLFs+k6/418N51JR8t+5+pNKLnWF+VbpSPcD/CoeWLoxrHvsfcn26xk/1d3A49pFP9aa0kbDhgR9a+IrfU9YhkDMY5FDZK/d3D6itdfE8kR/dm+HTBFwV2n0ODzWU8ta6mscapdD7AkCmqN5axSqQyivkV/HviS3lIgvbwIO/2pwT+tTwfFPxbGBjUL36/aM/zpf2XPdMf12HU+j7/AEmS3k8+0kKMD2qqNW8sBLm0ZpB3QAgj8eleFRfFjxYu3zLyZs/3tjZ/SrFt8S/FV7GZoYhKuSpYpGOR9SK6qWHxFLZmU61Cpuf/2Q=="/>
          <p:cNvSpPr>
            <a:spLocks noChangeAspect="1" noChangeArrowheads="1"/>
          </p:cNvSpPr>
          <p:nvPr/>
        </p:nvSpPr>
        <p:spPr bwMode="auto">
          <a:xfrm>
            <a:off x="21272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317173" y="1768691"/>
            <a:ext cx="4840515" cy="3002632"/>
          </a:xfrm>
          <a:prstGeom prst="rect">
            <a:avLst/>
          </a:prstGeom>
        </p:spPr>
      </p:pic>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553199" y="1768691"/>
            <a:ext cx="4733213" cy="3002632"/>
          </a:xfrm>
          <a:prstGeom prst="rect">
            <a:avLst/>
          </a:prstGeom>
        </p:spPr>
      </p:pic>
    </p:spTree>
    <p:extLst>
      <p:ext uri="{BB962C8B-B14F-4D97-AF65-F5344CB8AC3E}">
        <p14:creationId xmlns:p14="http://schemas.microsoft.com/office/powerpoint/2010/main" val="428317716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Meet the Single Point Rubric | Cult of Pedagogy"/>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05393" y="456038"/>
            <a:ext cx="10463349" cy="6159697"/>
          </a:xfrm>
          <a:prstGeom prst="rect">
            <a:avLst/>
          </a:prstGeom>
          <a:noFill/>
          <a:extLst>
            <a:ext uri="{909E8E84-426E-40DD-AFC4-6F175D3DCCD1}">
              <a14:hiddenFill xmlns:a14="http://schemas.microsoft.com/office/drawing/2010/main">
                <a:solidFill>
                  <a:srgbClr val="FFFFFF"/>
                </a:solidFill>
              </a14:hiddenFill>
            </a:ext>
          </a:extLst>
        </p:spPr>
      </p:pic>
      <p:sp>
        <p:nvSpPr>
          <p:cNvPr id="2" name="Footer Placeholder 1">
            <a:extLst>
              <a:ext uri="{FF2B5EF4-FFF2-40B4-BE49-F238E27FC236}">
                <a16:creationId xmlns:a16="http://schemas.microsoft.com/office/drawing/2014/main" id="{E5F98627-8ABA-B11F-CB6E-652414C1875C}"/>
              </a:ext>
            </a:extLst>
          </p:cNvPr>
          <p:cNvSpPr>
            <a:spLocks noGrp="1"/>
          </p:cNvSpPr>
          <p:nvPr>
            <p:ph type="ftr" sz="quarter" idx="11"/>
          </p:nvPr>
        </p:nvSpPr>
        <p:spPr>
          <a:xfrm>
            <a:off x="7881026" y="6401962"/>
            <a:ext cx="4114800" cy="365125"/>
          </a:xfrm>
        </p:spPr>
        <p:txBody>
          <a:bodyPr/>
          <a:lstStyle/>
          <a:p>
            <a:pPr algn="r"/>
            <a:r>
              <a:rPr lang="en-US" dirty="0"/>
              <a:t>SOURCE: www.cultofpedagogy.com</a:t>
            </a:r>
          </a:p>
        </p:txBody>
      </p:sp>
    </p:spTree>
    <p:extLst>
      <p:ext uri="{BB962C8B-B14F-4D97-AF65-F5344CB8AC3E}">
        <p14:creationId xmlns:p14="http://schemas.microsoft.com/office/powerpoint/2010/main" val="187641458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id="{DB10DA4A-0269-427C-B4DE-D2B71E187CEF}"/>
              </a:ext>
            </a:extLst>
          </p:cNvPr>
          <p:cNvGraphicFramePr>
            <a:graphicFrameLocks noGrp="1"/>
          </p:cNvGraphicFramePr>
          <p:nvPr>
            <p:extLst>
              <p:ext uri="{D42A27DB-BD31-4B8C-83A1-F6EECF244321}">
                <p14:modId xmlns:p14="http://schemas.microsoft.com/office/powerpoint/2010/main" val="1697147603"/>
              </p:ext>
            </p:extLst>
          </p:nvPr>
        </p:nvGraphicFramePr>
        <p:xfrm>
          <a:off x="885217" y="2773287"/>
          <a:ext cx="10340502" cy="3798138"/>
        </p:xfrm>
        <a:graphic>
          <a:graphicData uri="http://schemas.openxmlformats.org/drawingml/2006/table">
            <a:tbl>
              <a:tblPr firstRow="1" firstCol="1" bandRow="1"/>
              <a:tblGrid>
                <a:gridCol w="3521413">
                  <a:extLst>
                    <a:ext uri="{9D8B030D-6E8A-4147-A177-3AD203B41FA5}">
                      <a16:colId xmlns:a16="http://schemas.microsoft.com/office/drawing/2014/main" val="4183273039"/>
                    </a:ext>
                  </a:extLst>
                </a:gridCol>
                <a:gridCol w="933855">
                  <a:extLst>
                    <a:ext uri="{9D8B030D-6E8A-4147-A177-3AD203B41FA5}">
                      <a16:colId xmlns:a16="http://schemas.microsoft.com/office/drawing/2014/main" val="977889232"/>
                    </a:ext>
                  </a:extLst>
                </a:gridCol>
                <a:gridCol w="1040859">
                  <a:extLst>
                    <a:ext uri="{9D8B030D-6E8A-4147-A177-3AD203B41FA5}">
                      <a16:colId xmlns:a16="http://schemas.microsoft.com/office/drawing/2014/main" val="1006463696"/>
                    </a:ext>
                  </a:extLst>
                </a:gridCol>
                <a:gridCol w="1070043">
                  <a:extLst>
                    <a:ext uri="{9D8B030D-6E8A-4147-A177-3AD203B41FA5}">
                      <a16:colId xmlns:a16="http://schemas.microsoft.com/office/drawing/2014/main" val="2134849821"/>
                    </a:ext>
                  </a:extLst>
                </a:gridCol>
                <a:gridCol w="924127">
                  <a:extLst>
                    <a:ext uri="{9D8B030D-6E8A-4147-A177-3AD203B41FA5}">
                      <a16:colId xmlns:a16="http://schemas.microsoft.com/office/drawing/2014/main" val="995119526"/>
                    </a:ext>
                  </a:extLst>
                </a:gridCol>
                <a:gridCol w="2850205">
                  <a:extLst>
                    <a:ext uri="{9D8B030D-6E8A-4147-A177-3AD203B41FA5}">
                      <a16:colId xmlns:a16="http://schemas.microsoft.com/office/drawing/2014/main" val="1154955091"/>
                    </a:ext>
                  </a:extLst>
                </a:gridCol>
              </a:tblGrid>
              <a:tr h="567612">
                <a:tc>
                  <a:txBody>
                    <a:bodyPr/>
                    <a:lstStyle/>
                    <a:p>
                      <a:pPr algn="l" fontAlgn="t">
                        <a:lnSpc>
                          <a:spcPct val="107000"/>
                        </a:lnSpc>
                        <a:spcBef>
                          <a:spcPts val="0"/>
                        </a:spcBef>
                        <a:spcAft>
                          <a:spcPts val="800"/>
                        </a:spcAft>
                      </a:pPr>
                      <a:r>
                        <a:rPr lang="en-US" sz="1200" b="0" i="0" u="none" strike="noStrike" dirty="0">
                          <a:effectLst/>
                          <a:latin typeface="Times New Roman" panose="02020603050405020304" pitchFamily="18" charset="0"/>
                          <a:ea typeface="Calibri" panose="020F0502020204030204" pitchFamily="34" charset="0"/>
                          <a:cs typeface="Times New Roman" panose="02020603050405020304" pitchFamily="18" charset="0"/>
                        </a:rPr>
                        <a:t>Standard for full marks</a:t>
                      </a:r>
                      <a:endParaRPr lang="en-US" sz="1200" b="0" i="0" u="none" strike="noStrike" dirty="0">
                        <a:effectLst/>
                        <a:latin typeface="Arial" panose="020B0604020202020204" pitchFamily="34" charset="0"/>
                      </a:endParaRPr>
                    </a:p>
                  </a:txBody>
                  <a:tcPr marL="114775" marR="114775" marT="15941"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lnSpc>
                          <a:spcPct val="107000"/>
                        </a:lnSpc>
                        <a:spcBef>
                          <a:spcPts val="0"/>
                        </a:spcBef>
                        <a:spcAft>
                          <a:spcPts val="800"/>
                        </a:spcAft>
                      </a:pPr>
                      <a:r>
                        <a:rPr lang="en-US" sz="1200" b="0" i="0" u="none" strike="noStrike" dirty="0">
                          <a:effectLst/>
                          <a:latin typeface="Times New Roman" panose="02020603050405020304" pitchFamily="18" charset="0"/>
                          <a:ea typeface="Calibri" panose="020F0502020204030204" pitchFamily="34" charset="0"/>
                          <a:cs typeface="Times New Roman" panose="02020603050405020304" pitchFamily="18" charset="0"/>
                        </a:rPr>
                        <a:t>Standard reached </a:t>
                      </a:r>
                      <a:r>
                        <a:rPr lang="en-US" sz="1200" b="0" i="0" u="sng" strike="noStrike" dirty="0">
                          <a:effectLst/>
                          <a:latin typeface="Times New Roman" panose="02020603050405020304" pitchFamily="18" charset="0"/>
                          <a:ea typeface="Calibri" panose="020F0502020204030204" pitchFamily="34" charset="0"/>
                          <a:cs typeface="Times New Roman" panose="02020603050405020304" pitchFamily="18" charset="0"/>
                        </a:rPr>
                        <a:t>or</a:t>
                      </a:r>
                      <a:r>
                        <a:rPr lang="en-US" sz="1200" b="0" i="0" u="none" strike="noStrike" dirty="0">
                          <a:effectLst/>
                          <a:latin typeface="Times New Roman" panose="02020603050405020304" pitchFamily="18" charset="0"/>
                          <a:ea typeface="Calibri" panose="020F0502020204030204" pitchFamily="34" charset="0"/>
                          <a:cs typeface="Times New Roman" panose="02020603050405020304" pitchFamily="18" charset="0"/>
                        </a:rPr>
                        <a:t> exceeded</a:t>
                      </a:r>
                      <a:endParaRPr lang="en-US" sz="1200" b="0" i="0" u="none" strike="noStrike" dirty="0">
                        <a:effectLst/>
                        <a:latin typeface="Arial" panose="020B0604020202020204" pitchFamily="34" charset="0"/>
                      </a:endParaRPr>
                    </a:p>
                  </a:txBody>
                  <a:tcPr marL="114775" marR="114775" marT="15941"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lnSpc>
                          <a:spcPct val="107000"/>
                        </a:lnSpc>
                        <a:spcBef>
                          <a:spcPts val="0"/>
                        </a:spcBef>
                        <a:spcAft>
                          <a:spcPts val="800"/>
                        </a:spcAft>
                      </a:pPr>
                      <a:r>
                        <a:rPr lang="en-US" sz="1200" b="0" i="0" u="none" strike="noStrike">
                          <a:effectLst/>
                          <a:latin typeface="Times New Roman" panose="02020603050405020304" pitchFamily="18" charset="0"/>
                          <a:ea typeface="Calibri" panose="020F0502020204030204" pitchFamily="34" charset="0"/>
                          <a:cs typeface="Times New Roman" panose="02020603050405020304" pitchFamily="18" charset="0"/>
                        </a:rPr>
                        <a:t>Standard almost reached</a:t>
                      </a:r>
                      <a:endParaRPr lang="en-US" sz="1200" b="0" i="0" u="none" strike="noStrike">
                        <a:effectLst/>
                        <a:latin typeface="Arial" panose="020B0604020202020204" pitchFamily="34" charset="0"/>
                      </a:endParaRPr>
                    </a:p>
                  </a:txBody>
                  <a:tcPr marL="114775" marR="114775" marT="15941"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lnSpc>
                          <a:spcPct val="107000"/>
                        </a:lnSpc>
                        <a:spcBef>
                          <a:spcPts val="0"/>
                        </a:spcBef>
                        <a:spcAft>
                          <a:spcPts val="800"/>
                        </a:spcAft>
                      </a:pPr>
                      <a:r>
                        <a:rPr lang="en-US" sz="1200" b="0" i="0" u="none" strike="noStrike" dirty="0">
                          <a:effectLst/>
                          <a:latin typeface="Times New Roman" panose="02020603050405020304" pitchFamily="18" charset="0"/>
                          <a:ea typeface="Calibri" panose="020F0502020204030204" pitchFamily="34" charset="0"/>
                          <a:cs typeface="Times New Roman" panose="02020603050405020304" pitchFamily="18" charset="0"/>
                        </a:rPr>
                        <a:t>Improvement needed</a:t>
                      </a:r>
                      <a:endParaRPr lang="en-US" sz="1200" b="0" i="0" u="none" strike="noStrike" dirty="0">
                        <a:effectLst/>
                        <a:latin typeface="Arial" panose="020B0604020202020204" pitchFamily="34" charset="0"/>
                      </a:endParaRPr>
                    </a:p>
                  </a:txBody>
                  <a:tcPr marL="114775" marR="114775" marT="15941"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lnSpc>
                          <a:spcPct val="107000"/>
                        </a:lnSpc>
                        <a:spcBef>
                          <a:spcPts val="0"/>
                        </a:spcBef>
                        <a:spcAft>
                          <a:spcPts val="800"/>
                        </a:spcAft>
                      </a:pPr>
                      <a:r>
                        <a:rPr lang="en-US" sz="1200" b="0" i="0" u="none" strike="noStrike" dirty="0">
                          <a:effectLst/>
                          <a:latin typeface="Times New Roman" panose="02020603050405020304" pitchFamily="18" charset="0"/>
                          <a:ea typeface="Calibri" panose="020F0502020204030204" pitchFamily="34" charset="0"/>
                          <a:cs typeface="Times New Roman" panose="02020603050405020304" pitchFamily="18" charset="0"/>
                        </a:rPr>
                        <a:t>Weak</a:t>
                      </a:r>
                      <a:endParaRPr lang="en-US" sz="1200" b="0" i="0" u="none" strike="noStrike" dirty="0">
                        <a:effectLst/>
                        <a:latin typeface="Arial" panose="020B0604020202020204" pitchFamily="34" charset="0"/>
                      </a:endParaRPr>
                    </a:p>
                  </a:txBody>
                  <a:tcPr marL="114775" marR="114775" marT="15941"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lnSpc>
                          <a:spcPct val="107000"/>
                        </a:lnSpc>
                        <a:spcBef>
                          <a:spcPts val="0"/>
                        </a:spcBef>
                        <a:spcAft>
                          <a:spcPts val="800"/>
                        </a:spcAft>
                      </a:pPr>
                      <a:r>
                        <a:rPr lang="en-US" sz="1200" b="0" i="0" u="none" strike="noStrike" dirty="0">
                          <a:effectLst/>
                          <a:latin typeface="Times New Roman" panose="02020603050405020304" pitchFamily="18" charset="0"/>
                          <a:cs typeface="Times New Roman" panose="02020603050405020304" pitchFamily="18" charset="0"/>
                        </a:rPr>
                        <a:t>Where you lost marks and suggestions to improve</a:t>
                      </a:r>
                    </a:p>
                  </a:txBody>
                  <a:tcPr marL="114775" marR="114775" marT="15941"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456024376"/>
                  </a:ext>
                </a:extLst>
              </a:tr>
              <a:tr h="913431">
                <a:tc>
                  <a:txBody>
                    <a:bodyPr/>
                    <a:lstStyle/>
                    <a:p>
                      <a:pPr algn="l" fontAlgn="t">
                        <a:lnSpc>
                          <a:spcPct val="107000"/>
                        </a:lnSpc>
                        <a:spcBef>
                          <a:spcPts val="0"/>
                        </a:spcBef>
                        <a:spcAft>
                          <a:spcPts val="800"/>
                        </a:spcAft>
                      </a:pPr>
                      <a:r>
                        <a:rPr lang="en-US" sz="1200" b="0" i="0" u="none" strike="noStrike" dirty="0">
                          <a:effectLst/>
                          <a:latin typeface="Times New Roman" panose="02020603050405020304" pitchFamily="18" charset="0"/>
                          <a:ea typeface="Calibri" panose="020F0502020204030204" pitchFamily="34" charset="0"/>
                          <a:cs typeface="Times New Roman" panose="02020603050405020304" pitchFamily="18" charset="0"/>
                        </a:rPr>
                        <a:t>Detailed description and explanation of the pedagogy, technology or innovative school. Comprehensive yet succinct, demonstrates understanding of the case. Provides examples of application or real cases. </a:t>
                      </a:r>
                      <a:endParaRPr lang="en-US" sz="1200" b="0" i="0" u="none" strike="noStrike" dirty="0">
                        <a:effectLst/>
                        <a:latin typeface="Arial" panose="020B0604020202020204" pitchFamily="34" charset="0"/>
                      </a:endParaRPr>
                    </a:p>
                  </a:txBody>
                  <a:tcPr marL="114775" marR="114775" marT="15941"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lnSpc>
                          <a:spcPct val="107000"/>
                        </a:lnSpc>
                        <a:spcBef>
                          <a:spcPts val="0"/>
                        </a:spcBef>
                        <a:spcAft>
                          <a:spcPts val="800"/>
                        </a:spcAft>
                      </a:pPr>
                      <a:r>
                        <a:rPr lang="en-US" sz="1200" b="0" i="0" u="none" strike="noStrike" dirty="0">
                          <a:effectLst/>
                          <a:latin typeface="Times New Roman" panose="02020603050405020304" pitchFamily="18" charset="0"/>
                          <a:ea typeface="Calibri" panose="020F0502020204030204" pitchFamily="34" charset="0"/>
                          <a:cs typeface="Times New Roman" panose="02020603050405020304" pitchFamily="18" charset="0"/>
                        </a:rPr>
                        <a:t>6 marks</a:t>
                      </a:r>
                      <a:endParaRPr lang="en-US" sz="1200" b="0" i="0" u="none" strike="noStrike" dirty="0">
                        <a:effectLst/>
                        <a:latin typeface="Arial" panose="020B0604020202020204" pitchFamily="34" charset="0"/>
                      </a:endParaRPr>
                    </a:p>
                  </a:txBody>
                  <a:tcPr marL="114775" marR="114775" marT="15941"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lnSpc>
                          <a:spcPct val="107000"/>
                        </a:lnSpc>
                        <a:spcBef>
                          <a:spcPts val="0"/>
                        </a:spcBef>
                        <a:spcAft>
                          <a:spcPts val="800"/>
                        </a:spcAft>
                      </a:pPr>
                      <a:r>
                        <a:rPr lang="en-US" sz="1200" b="0" i="0" u="none" strike="noStrike">
                          <a:effectLst/>
                          <a:latin typeface="Times New Roman" panose="02020603050405020304" pitchFamily="18" charset="0"/>
                          <a:ea typeface="Calibri" panose="020F0502020204030204" pitchFamily="34" charset="0"/>
                          <a:cs typeface="Times New Roman" panose="02020603050405020304" pitchFamily="18" charset="0"/>
                        </a:rPr>
                        <a:t>5 marks</a:t>
                      </a:r>
                      <a:endParaRPr lang="en-US" sz="1200" b="0" i="0" u="none" strike="noStrike">
                        <a:effectLst/>
                        <a:latin typeface="Arial" panose="020B0604020202020204" pitchFamily="34" charset="0"/>
                      </a:endParaRPr>
                    </a:p>
                  </a:txBody>
                  <a:tcPr marL="114775" marR="114775" marT="15941"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lnSpc>
                          <a:spcPct val="107000"/>
                        </a:lnSpc>
                        <a:spcBef>
                          <a:spcPts val="0"/>
                        </a:spcBef>
                        <a:spcAft>
                          <a:spcPts val="800"/>
                        </a:spcAft>
                      </a:pPr>
                      <a:r>
                        <a:rPr lang="en-US" sz="1200" b="0" i="0" u="none" strike="noStrike" dirty="0">
                          <a:effectLst/>
                          <a:latin typeface="Times New Roman" panose="02020603050405020304" pitchFamily="18" charset="0"/>
                          <a:ea typeface="Calibri" panose="020F0502020204030204" pitchFamily="34" charset="0"/>
                          <a:cs typeface="Times New Roman" panose="02020603050405020304" pitchFamily="18" charset="0"/>
                        </a:rPr>
                        <a:t>4 marks</a:t>
                      </a:r>
                      <a:endParaRPr lang="en-US" sz="1200" b="0" i="0" u="none" strike="noStrike" dirty="0">
                        <a:effectLst/>
                        <a:latin typeface="Arial" panose="020B0604020202020204" pitchFamily="34" charset="0"/>
                      </a:endParaRPr>
                    </a:p>
                  </a:txBody>
                  <a:tcPr marL="114775" marR="114775" marT="15941"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lnSpc>
                          <a:spcPct val="107000"/>
                        </a:lnSpc>
                        <a:spcBef>
                          <a:spcPts val="0"/>
                        </a:spcBef>
                        <a:spcAft>
                          <a:spcPts val="800"/>
                        </a:spcAft>
                      </a:pPr>
                      <a:r>
                        <a:rPr lang="en-US" sz="1200" b="0" i="0" u="none" strike="noStrike" dirty="0">
                          <a:effectLst/>
                          <a:latin typeface="Times New Roman" panose="02020603050405020304" pitchFamily="18" charset="0"/>
                          <a:ea typeface="Calibri" panose="020F0502020204030204" pitchFamily="34" charset="0"/>
                          <a:cs typeface="Times New Roman" panose="02020603050405020304" pitchFamily="18" charset="0"/>
                        </a:rPr>
                        <a:t>≤ 3 marks</a:t>
                      </a:r>
                      <a:endParaRPr lang="en-US" sz="1200" b="0" i="0" u="none" strike="noStrike" dirty="0">
                        <a:effectLst/>
                        <a:latin typeface="Arial" panose="020B0604020202020204" pitchFamily="34" charset="0"/>
                      </a:endParaRPr>
                    </a:p>
                  </a:txBody>
                  <a:tcPr marL="114775" marR="114775" marT="15941"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lnSpc>
                          <a:spcPct val="107000"/>
                        </a:lnSpc>
                        <a:spcBef>
                          <a:spcPts val="0"/>
                        </a:spcBef>
                        <a:spcAft>
                          <a:spcPts val="800"/>
                        </a:spcAft>
                      </a:pPr>
                      <a:endParaRPr lang="en-US" sz="1200" b="0" i="0" u="none" strike="noStrike" dirty="0">
                        <a:effectLst/>
                        <a:latin typeface="Arial" panose="020B0604020202020204" pitchFamily="34" charset="0"/>
                      </a:endParaRPr>
                    </a:p>
                  </a:txBody>
                  <a:tcPr marL="114775" marR="114775" marT="15941"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633903891"/>
                  </a:ext>
                </a:extLst>
              </a:tr>
              <a:tr h="567612">
                <a:tc>
                  <a:txBody>
                    <a:bodyPr/>
                    <a:lstStyle/>
                    <a:p>
                      <a:pPr algn="l" fontAlgn="t">
                        <a:lnSpc>
                          <a:spcPct val="107000"/>
                        </a:lnSpc>
                        <a:spcBef>
                          <a:spcPts val="0"/>
                        </a:spcBef>
                        <a:spcAft>
                          <a:spcPts val="800"/>
                        </a:spcAft>
                      </a:pPr>
                      <a:r>
                        <a:rPr lang="en-US" sz="1200" b="0" i="0" u="none" strike="noStrike" dirty="0">
                          <a:effectLst/>
                          <a:latin typeface="Times New Roman" panose="02020603050405020304" pitchFamily="18" charset="0"/>
                          <a:ea typeface="Calibri" panose="020F0502020204030204" pitchFamily="34" charset="0"/>
                          <a:cs typeface="Times New Roman" panose="02020603050405020304" pitchFamily="18" charset="0"/>
                        </a:rPr>
                        <a:t>Rationale for why you would either champion, embrace, question or resist this case given that is convincing, supported, clearly articulated.</a:t>
                      </a:r>
                      <a:endParaRPr lang="en-US" sz="1200" b="0" i="0" u="none" strike="noStrike" dirty="0">
                        <a:effectLst/>
                        <a:latin typeface="Arial" panose="020B0604020202020204" pitchFamily="34" charset="0"/>
                      </a:endParaRPr>
                    </a:p>
                  </a:txBody>
                  <a:tcPr marL="114775" marR="114775" marT="15941"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lnSpc>
                          <a:spcPct val="107000"/>
                        </a:lnSpc>
                        <a:spcBef>
                          <a:spcPts val="0"/>
                        </a:spcBef>
                        <a:spcAft>
                          <a:spcPts val="800"/>
                        </a:spcAft>
                      </a:pPr>
                      <a:r>
                        <a:rPr lang="en-US" sz="1200" b="0" i="0" u="none" strike="noStrike">
                          <a:effectLst/>
                          <a:latin typeface="Times New Roman" panose="02020603050405020304" pitchFamily="18" charset="0"/>
                          <a:ea typeface="Calibri" panose="020F0502020204030204" pitchFamily="34" charset="0"/>
                          <a:cs typeface="Times New Roman" panose="02020603050405020304" pitchFamily="18" charset="0"/>
                        </a:rPr>
                        <a:t>5 marks</a:t>
                      </a:r>
                      <a:endParaRPr lang="en-US" sz="1200" b="0" i="0" u="none" strike="noStrike">
                        <a:effectLst/>
                        <a:latin typeface="Arial" panose="020B0604020202020204" pitchFamily="34" charset="0"/>
                      </a:endParaRPr>
                    </a:p>
                  </a:txBody>
                  <a:tcPr marL="114775" marR="114775" marT="15941"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lnSpc>
                          <a:spcPct val="107000"/>
                        </a:lnSpc>
                        <a:spcBef>
                          <a:spcPts val="0"/>
                        </a:spcBef>
                        <a:spcAft>
                          <a:spcPts val="800"/>
                        </a:spcAft>
                      </a:pPr>
                      <a:r>
                        <a:rPr lang="en-US" sz="1200" b="0" i="0" u="none" strike="noStrike" dirty="0">
                          <a:effectLst/>
                          <a:latin typeface="Times New Roman" panose="02020603050405020304" pitchFamily="18" charset="0"/>
                          <a:ea typeface="Calibri" panose="020F0502020204030204" pitchFamily="34" charset="0"/>
                          <a:cs typeface="Times New Roman" panose="02020603050405020304" pitchFamily="18" charset="0"/>
                        </a:rPr>
                        <a:t>4 marks</a:t>
                      </a:r>
                      <a:endParaRPr lang="en-US" sz="1200" b="0" i="0" u="none" strike="noStrike" dirty="0">
                        <a:effectLst/>
                        <a:latin typeface="Arial" panose="020B0604020202020204" pitchFamily="34" charset="0"/>
                      </a:endParaRPr>
                    </a:p>
                  </a:txBody>
                  <a:tcPr marL="114775" marR="114775" marT="15941"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lnSpc>
                          <a:spcPct val="107000"/>
                        </a:lnSpc>
                        <a:spcBef>
                          <a:spcPts val="0"/>
                        </a:spcBef>
                        <a:spcAft>
                          <a:spcPts val="800"/>
                        </a:spcAft>
                      </a:pPr>
                      <a:r>
                        <a:rPr lang="en-US" sz="1200" b="0" i="0" u="none" strike="noStrike">
                          <a:effectLst/>
                          <a:latin typeface="Times New Roman" panose="02020603050405020304" pitchFamily="18" charset="0"/>
                          <a:ea typeface="Calibri" panose="020F0502020204030204" pitchFamily="34" charset="0"/>
                          <a:cs typeface="Times New Roman" panose="02020603050405020304" pitchFamily="18" charset="0"/>
                        </a:rPr>
                        <a:t>3 marks</a:t>
                      </a:r>
                      <a:endParaRPr lang="en-US" sz="1200" b="0" i="0" u="none" strike="noStrike">
                        <a:effectLst/>
                        <a:latin typeface="Arial" panose="020B0604020202020204" pitchFamily="34" charset="0"/>
                      </a:endParaRPr>
                    </a:p>
                  </a:txBody>
                  <a:tcPr marL="114775" marR="114775" marT="15941"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lnSpc>
                          <a:spcPct val="107000"/>
                        </a:lnSpc>
                        <a:spcBef>
                          <a:spcPts val="0"/>
                        </a:spcBef>
                        <a:spcAft>
                          <a:spcPts val="800"/>
                        </a:spcAft>
                      </a:pPr>
                      <a:r>
                        <a:rPr lang="en-US" sz="1200" b="0" i="0" u="none" strike="noStrike">
                          <a:effectLst/>
                          <a:latin typeface="Times New Roman" panose="02020603050405020304" pitchFamily="18" charset="0"/>
                          <a:ea typeface="Calibri" panose="020F0502020204030204" pitchFamily="34" charset="0"/>
                          <a:cs typeface="Times New Roman" panose="02020603050405020304" pitchFamily="18" charset="0"/>
                        </a:rPr>
                        <a:t>≤ 2 marks</a:t>
                      </a:r>
                      <a:endParaRPr lang="en-US" sz="1200" b="0" i="0" u="none" strike="noStrike">
                        <a:effectLst/>
                        <a:latin typeface="Arial" panose="020B0604020202020204" pitchFamily="34" charset="0"/>
                      </a:endParaRPr>
                    </a:p>
                  </a:txBody>
                  <a:tcPr marL="114775" marR="114775" marT="15941"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lnSpc>
                          <a:spcPct val="107000"/>
                        </a:lnSpc>
                        <a:spcBef>
                          <a:spcPts val="0"/>
                        </a:spcBef>
                        <a:spcAft>
                          <a:spcPts val="800"/>
                        </a:spcAft>
                      </a:pPr>
                      <a:endParaRPr lang="en-US" sz="1200" b="0" i="0" u="none" strike="noStrike">
                        <a:effectLst/>
                        <a:latin typeface="Arial" panose="020B0604020202020204" pitchFamily="34" charset="0"/>
                      </a:endParaRPr>
                    </a:p>
                  </a:txBody>
                  <a:tcPr marL="114775" marR="114775" marT="15941"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869030668"/>
                  </a:ext>
                </a:extLst>
              </a:tr>
              <a:tr h="567612">
                <a:tc>
                  <a:txBody>
                    <a:bodyPr/>
                    <a:lstStyle/>
                    <a:p>
                      <a:pPr algn="l" fontAlgn="t">
                        <a:lnSpc>
                          <a:spcPct val="107000"/>
                        </a:lnSpc>
                        <a:spcBef>
                          <a:spcPts val="0"/>
                        </a:spcBef>
                        <a:spcAft>
                          <a:spcPts val="800"/>
                        </a:spcAft>
                      </a:pPr>
                      <a:r>
                        <a:rPr lang="en-US" sz="1200" b="0" i="0" u="none" strike="noStrike">
                          <a:effectLst/>
                          <a:latin typeface="Times New Roman" panose="02020603050405020304" pitchFamily="18" charset="0"/>
                          <a:ea typeface="Calibri" panose="020F0502020204030204" pitchFamily="34" charset="0"/>
                          <a:cs typeface="Times New Roman" panose="02020603050405020304" pitchFamily="18" charset="0"/>
                        </a:rPr>
                        <a:t>Introduction gives an overview of report, it is succinct, and includes a personal connection (i.e. why this case?)</a:t>
                      </a:r>
                      <a:endParaRPr lang="en-US" sz="1200" b="0" i="0" u="none" strike="noStrike">
                        <a:effectLst/>
                        <a:latin typeface="Arial" panose="020B0604020202020204" pitchFamily="34" charset="0"/>
                      </a:endParaRPr>
                    </a:p>
                  </a:txBody>
                  <a:tcPr marL="114775" marR="114775" marT="15941"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lnSpc>
                          <a:spcPct val="107000"/>
                        </a:lnSpc>
                        <a:spcBef>
                          <a:spcPts val="0"/>
                        </a:spcBef>
                        <a:spcAft>
                          <a:spcPts val="800"/>
                        </a:spcAft>
                      </a:pPr>
                      <a:r>
                        <a:rPr lang="en-US" sz="1200" b="0" i="0" u="none" strike="noStrike">
                          <a:effectLst/>
                          <a:latin typeface="Times New Roman" panose="02020603050405020304" pitchFamily="18" charset="0"/>
                          <a:ea typeface="Calibri" panose="020F0502020204030204" pitchFamily="34" charset="0"/>
                          <a:cs typeface="Times New Roman" panose="02020603050405020304" pitchFamily="18" charset="0"/>
                        </a:rPr>
                        <a:t>2 marks</a:t>
                      </a:r>
                      <a:endParaRPr lang="en-US" sz="1200" b="0" i="0" u="none" strike="noStrike">
                        <a:effectLst/>
                        <a:latin typeface="Arial" panose="020B0604020202020204" pitchFamily="34" charset="0"/>
                      </a:endParaRPr>
                    </a:p>
                  </a:txBody>
                  <a:tcPr marL="114775" marR="114775" marT="15941"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lnSpc>
                          <a:spcPct val="107000"/>
                        </a:lnSpc>
                        <a:spcBef>
                          <a:spcPts val="0"/>
                        </a:spcBef>
                        <a:spcAft>
                          <a:spcPts val="800"/>
                        </a:spcAft>
                      </a:pPr>
                      <a:r>
                        <a:rPr lang="en-US" sz="1200" b="0" i="0" u="none" strike="noStrike">
                          <a:effectLst/>
                          <a:latin typeface="Times New Roman" panose="02020603050405020304" pitchFamily="18" charset="0"/>
                          <a:ea typeface="Calibri" panose="020F0502020204030204" pitchFamily="34" charset="0"/>
                          <a:cs typeface="Times New Roman" panose="02020603050405020304" pitchFamily="18" charset="0"/>
                        </a:rPr>
                        <a:t>1.5 marks</a:t>
                      </a:r>
                      <a:endParaRPr lang="en-US" sz="1200" b="0" i="0" u="none" strike="noStrike">
                        <a:effectLst/>
                        <a:latin typeface="Arial" panose="020B0604020202020204" pitchFamily="34" charset="0"/>
                      </a:endParaRPr>
                    </a:p>
                  </a:txBody>
                  <a:tcPr marL="114775" marR="114775" marT="15941"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lnSpc>
                          <a:spcPct val="107000"/>
                        </a:lnSpc>
                        <a:spcBef>
                          <a:spcPts val="0"/>
                        </a:spcBef>
                        <a:spcAft>
                          <a:spcPts val="800"/>
                        </a:spcAft>
                      </a:pPr>
                      <a:r>
                        <a:rPr lang="en-US" sz="1200" b="0" i="0" u="none" strike="noStrike">
                          <a:effectLst/>
                          <a:latin typeface="Times New Roman" panose="02020603050405020304" pitchFamily="18" charset="0"/>
                          <a:ea typeface="Calibri" panose="020F0502020204030204" pitchFamily="34" charset="0"/>
                          <a:cs typeface="Times New Roman" panose="02020603050405020304" pitchFamily="18" charset="0"/>
                        </a:rPr>
                        <a:t>1 marks</a:t>
                      </a:r>
                      <a:endParaRPr lang="en-US" sz="1200" b="0" i="0" u="none" strike="noStrike">
                        <a:effectLst/>
                        <a:latin typeface="Arial" panose="020B0604020202020204" pitchFamily="34" charset="0"/>
                      </a:endParaRPr>
                    </a:p>
                  </a:txBody>
                  <a:tcPr marL="114775" marR="114775" marT="15941"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lnSpc>
                          <a:spcPct val="107000"/>
                        </a:lnSpc>
                        <a:spcBef>
                          <a:spcPts val="0"/>
                        </a:spcBef>
                        <a:spcAft>
                          <a:spcPts val="800"/>
                        </a:spcAft>
                      </a:pPr>
                      <a:r>
                        <a:rPr lang="en-US" sz="1200" b="0" i="0" u="none" strike="noStrike">
                          <a:effectLst/>
                          <a:latin typeface="Times New Roman" panose="02020603050405020304" pitchFamily="18" charset="0"/>
                          <a:ea typeface="Calibri" panose="020F0502020204030204" pitchFamily="34" charset="0"/>
                          <a:cs typeface="Times New Roman" panose="02020603050405020304" pitchFamily="18" charset="0"/>
                        </a:rPr>
                        <a:t>0</a:t>
                      </a:r>
                      <a:endParaRPr lang="en-US" sz="1200" b="0" i="0" u="none" strike="noStrike">
                        <a:effectLst/>
                        <a:latin typeface="Arial" panose="020B0604020202020204" pitchFamily="34" charset="0"/>
                      </a:endParaRPr>
                    </a:p>
                  </a:txBody>
                  <a:tcPr marL="114775" marR="114775" marT="15941"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lnSpc>
                          <a:spcPct val="107000"/>
                        </a:lnSpc>
                        <a:spcBef>
                          <a:spcPts val="0"/>
                        </a:spcBef>
                        <a:spcAft>
                          <a:spcPts val="800"/>
                        </a:spcAft>
                      </a:pPr>
                      <a:endParaRPr lang="en-US" sz="1200" b="0" i="0" u="none" strike="noStrike">
                        <a:effectLst/>
                        <a:latin typeface="Arial" panose="020B0604020202020204" pitchFamily="34" charset="0"/>
                      </a:endParaRPr>
                    </a:p>
                  </a:txBody>
                  <a:tcPr marL="114775" marR="114775" marT="15941"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091416339"/>
                  </a:ext>
                </a:extLst>
              </a:tr>
              <a:tr h="913431">
                <a:tc>
                  <a:txBody>
                    <a:bodyPr/>
                    <a:lstStyle/>
                    <a:p>
                      <a:pPr algn="l" fontAlgn="t">
                        <a:lnSpc>
                          <a:spcPct val="107000"/>
                        </a:lnSpc>
                        <a:spcBef>
                          <a:spcPts val="0"/>
                        </a:spcBef>
                        <a:spcAft>
                          <a:spcPts val="800"/>
                        </a:spcAft>
                      </a:pPr>
                      <a:r>
                        <a:rPr lang="en-US" sz="1200" b="0" i="0" u="none" strike="noStrike">
                          <a:effectLst/>
                          <a:latin typeface="Times New Roman" panose="02020603050405020304" pitchFamily="18" charset="0"/>
                          <a:ea typeface="Calibri" panose="020F0502020204030204" pitchFamily="34" charset="0"/>
                          <a:cs typeface="Times New Roman" panose="02020603050405020304" pitchFamily="18" charset="0"/>
                        </a:rPr>
                        <a:t>Writing is grammatically correct and reads well. Ideas are organized and thinking is easy to follow (i.e. I didn’t have to strain to read your assignment). Presented as a formal assignment (name, title, headings…etc.). Length requirements are honored. </a:t>
                      </a:r>
                      <a:endParaRPr lang="en-US" sz="1200" b="0" i="0" u="none" strike="noStrike">
                        <a:effectLst/>
                        <a:latin typeface="Arial" panose="020B0604020202020204" pitchFamily="34" charset="0"/>
                      </a:endParaRPr>
                    </a:p>
                  </a:txBody>
                  <a:tcPr marL="114775" marR="114775" marT="15941"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lnSpc>
                          <a:spcPct val="107000"/>
                        </a:lnSpc>
                        <a:spcBef>
                          <a:spcPts val="0"/>
                        </a:spcBef>
                        <a:spcAft>
                          <a:spcPts val="800"/>
                        </a:spcAft>
                      </a:pPr>
                      <a:r>
                        <a:rPr lang="en-US" sz="1200" b="0" i="0" u="none" strike="noStrike">
                          <a:effectLst/>
                          <a:latin typeface="Times New Roman" panose="02020603050405020304" pitchFamily="18" charset="0"/>
                          <a:ea typeface="Calibri" panose="020F0502020204030204" pitchFamily="34" charset="0"/>
                          <a:cs typeface="Times New Roman" panose="02020603050405020304" pitchFamily="18" charset="0"/>
                        </a:rPr>
                        <a:t>2 marks</a:t>
                      </a:r>
                      <a:endParaRPr lang="en-US" sz="1200" b="0" i="0" u="none" strike="noStrike">
                        <a:effectLst/>
                        <a:latin typeface="Arial" panose="020B0604020202020204" pitchFamily="34" charset="0"/>
                      </a:endParaRPr>
                    </a:p>
                  </a:txBody>
                  <a:tcPr marL="114775" marR="114775" marT="15941"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lnSpc>
                          <a:spcPct val="107000"/>
                        </a:lnSpc>
                        <a:spcBef>
                          <a:spcPts val="0"/>
                        </a:spcBef>
                        <a:spcAft>
                          <a:spcPts val="800"/>
                        </a:spcAft>
                      </a:pPr>
                      <a:r>
                        <a:rPr lang="en-US" sz="1200" b="0" i="0" u="none" strike="noStrike">
                          <a:effectLst/>
                          <a:latin typeface="Times New Roman" panose="02020603050405020304" pitchFamily="18" charset="0"/>
                          <a:ea typeface="Calibri" panose="020F0502020204030204" pitchFamily="34" charset="0"/>
                          <a:cs typeface="Times New Roman" panose="02020603050405020304" pitchFamily="18" charset="0"/>
                        </a:rPr>
                        <a:t>1.5 marks</a:t>
                      </a:r>
                      <a:endParaRPr lang="en-US" sz="1200" b="0" i="0" u="none" strike="noStrike">
                        <a:effectLst/>
                        <a:latin typeface="Arial" panose="020B0604020202020204" pitchFamily="34" charset="0"/>
                      </a:endParaRPr>
                    </a:p>
                  </a:txBody>
                  <a:tcPr marL="114775" marR="114775" marT="15941"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lnSpc>
                          <a:spcPct val="107000"/>
                        </a:lnSpc>
                        <a:spcBef>
                          <a:spcPts val="0"/>
                        </a:spcBef>
                        <a:spcAft>
                          <a:spcPts val="800"/>
                        </a:spcAft>
                      </a:pPr>
                      <a:r>
                        <a:rPr lang="en-US" sz="1200" b="0" i="0" u="none" strike="noStrike" dirty="0">
                          <a:effectLst/>
                          <a:latin typeface="Times New Roman" panose="02020603050405020304" pitchFamily="18" charset="0"/>
                          <a:ea typeface="Calibri" panose="020F0502020204030204" pitchFamily="34" charset="0"/>
                          <a:cs typeface="Times New Roman" panose="02020603050405020304" pitchFamily="18" charset="0"/>
                        </a:rPr>
                        <a:t>1 marks</a:t>
                      </a:r>
                      <a:endParaRPr lang="en-US" sz="1200" b="0" i="0" u="none" strike="noStrike" dirty="0">
                        <a:effectLst/>
                        <a:latin typeface="Arial" panose="020B0604020202020204" pitchFamily="34" charset="0"/>
                      </a:endParaRPr>
                    </a:p>
                  </a:txBody>
                  <a:tcPr marL="114775" marR="114775" marT="15941"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lnSpc>
                          <a:spcPct val="107000"/>
                        </a:lnSpc>
                        <a:spcBef>
                          <a:spcPts val="0"/>
                        </a:spcBef>
                        <a:spcAft>
                          <a:spcPts val="800"/>
                        </a:spcAft>
                      </a:pPr>
                      <a:r>
                        <a:rPr lang="en-US" sz="1200" b="0" i="0" u="none" strike="noStrike" dirty="0">
                          <a:effectLst/>
                          <a:latin typeface="Times New Roman" panose="02020603050405020304" pitchFamily="18" charset="0"/>
                          <a:ea typeface="Calibri" panose="020F0502020204030204" pitchFamily="34" charset="0"/>
                          <a:cs typeface="Times New Roman" panose="02020603050405020304" pitchFamily="18" charset="0"/>
                        </a:rPr>
                        <a:t>0</a:t>
                      </a:r>
                      <a:endParaRPr lang="en-US" sz="1200" b="0" i="0" u="none" strike="noStrike" dirty="0">
                        <a:effectLst/>
                        <a:latin typeface="Arial" panose="020B0604020202020204" pitchFamily="34" charset="0"/>
                      </a:endParaRPr>
                    </a:p>
                  </a:txBody>
                  <a:tcPr marL="114775" marR="114775" marT="15941"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lnSpc>
                          <a:spcPct val="107000"/>
                        </a:lnSpc>
                        <a:spcBef>
                          <a:spcPts val="0"/>
                        </a:spcBef>
                        <a:spcAft>
                          <a:spcPts val="800"/>
                        </a:spcAft>
                      </a:pPr>
                      <a:endParaRPr lang="en-US" sz="1200" b="0" i="0" u="none" strike="noStrike" dirty="0">
                        <a:effectLst/>
                        <a:latin typeface="Arial" panose="020B0604020202020204" pitchFamily="34" charset="0"/>
                      </a:endParaRPr>
                    </a:p>
                  </a:txBody>
                  <a:tcPr marL="114775" marR="114775" marT="15941"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76370464"/>
                  </a:ext>
                </a:extLst>
              </a:tr>
            </a:tbl>
          </a:graphicData>
        </a:graphic>
      </p:graphicFrame>
      <p:sp>
        <p:nvSpPr>
          <p:cNvPr id="8" name="TextBox 7">
            <a:extLst>
              <a:ext uri="{FF2B5EF4-FFF2-40B4-BE49-F238E27FC236}">
                <a16:creationId xmlns:a16="http://schemas.microsoft.com/office/drawing/2014/main" id="{950C8E94-9415-8498-D3BE-2F3FC69C2C8C}"/>
              </a:ext>
            </a:extLst>
          </p:cNvPr>
          <p:cNvSpPr txBox="1"/>
          <p:nvPr/>
        </p:nvSpPr>
        <p:spPr>
          <a:xfrm>
            <a:off x="428017" y="354669"/>
            <a:ext cx="11254902" cy="2308452"/>
          </a:xfrm>
          <a:prstGeom prst="rect">
            <a:avLst/>
          </a:prstGeom>
          <a:noFill/>
        </p:spPr>
        <p:txBody>
          <a:bodyPr wrap="square">
            <a:spAutoFit/>
          </a:bodyPr>
          <a:lstStyle/>
          <a:p>
            <a:pPr>
              <a:lnSpc>
                <a:spcPct val="107000"/>
              </a:lnSpc>
              <a:spcAft>
                <a:spcPts val="800"/>
              </a:spcAft>
            </a:pPr>
            <a:r>
              <a:rPr lang="en-CA" sz="1200" b="1" dirty="0">
                <a:effectLst/>
                <a:latin typeface="Times New Roman" panose="02020603050405020304" pitchFamily="18" charset="0"/>
                <a:ea typeface="Calibri" panose="020F0502020204030204" pitchFamily="34" charset="0"/>
                <a:cs typeface="Times New Roman" panose="02020603050405020304" pitchFamily="18" charset="0"/>
              </a:rPr>
              <a:t>Rationale</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CA" sz="1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The classroom that you are currently entering is vastly different from when you were student, and it will look completely different in the future. The rapidly changing face of education with its new fashions, political mandates, and dizzying technologies can erode confidence and optimism if you let it. This assignment will have you consider your stance when it comes to digital technology, innovation, and the future of education. </a:t>
            </a:r>
            <a:r>
              <a:rPr lang="en-CA" sz="1200" dirty="0">
                <a:effectLst/>
                <a:latin typeface="Times New Roman" panose="02020603050405020304" pitchFamily="18" charset="0"/>
                <a:ea typeface="Calibri" panose="020F0502020204030204" pitchFamily="34" charset="0"/>
                <a:cs typeface="Times New Roman" panose="02020603050405020304" pitchFamily="18" charset="0"/>
              </a:rPr>
              <a:t> </a:t>
            </a:r>
            <a:r>
              <a:rPr lang="en-CA" sz="1200" dirty="0">
                <a:latin typeface="Times New Roman" panose="02020603050405020304" pitchFamily="18" charset="0"/>
                <a:ea typeface="Calibri" panose="020F0502020204030204" pitchFamily="34" charset="0"/>
                <a:cs typeface="Times New Roman" panose="02020603050405020304" pitchFamily="18" charset="0"/>
              </a:rPr>
              <a:t>(Outcome #2 – Predict how technology and innovation will impact learning in the future).</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CA" sz="1200" b="1" dirty="0">
                <a:effectLst/>
                <a:latin typeface="Times New Roman" panose="02020603050405020304" pitchFamily="18" charset="0"/>
                <a:ea typeface="Calibri" panose="020F0502020204030204" pitchFamily="34" charset="0"/>
                <a:cs typeface="Times New Roman" panose="02020603050405020304" pitchFamily="18" charset="0"/>
              </a:rPr>
              <a:t>Assignment Description: </a:t>
            </a:r>
          </a:p>
          <a:p>
            <a:pPr>
              <a:lnSpc>
                <a:spcPct val="107000"/>
              </a:lnSpc>
              <a:spcAft>
                <a:spcPts val="800"/>
              </a:spcAft>
            </a:pPr>
            <a:r>
              <a:rPr lang="en-CA" sz="1200" dirty="0">
                <a:effectLst/>
                <a:latin typeface="Times New Roman" panose="02020603050405020304" pitchFamily="18" charset="0"/>
                <a:ea typeface="Calibri" panose="020F0502020204030204" pitchFamily="34" charset="0"/>
                <a:cs typeface="Times New Roman" panose="02020603050405020304" pitchFamily="18" charset="0"/>
              </a:rPr>
              <a:t>Choose an innovative, or digital, or “out-of-the-box” case of technology, pedagogy, or school design to research and present as a 1000 word written report:</a:t>
            </a:r>
            <a:endParaRPr lang="en-CA" sz="16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15000"/>
              </a:lnSpc>
              <a:buFont typeface="Symbol" panose="05050102010706020507" pitchFamily="18" charset="2"/>
              <a:buChar char=""/>
            </a:pPr>
            <a:r>
              <a:rPr lang="en-CA" sz="1200" dirty="0">
                <a:effectLst/>
                <a:latin typeface="Times New Roman" panose="02020603050405020304" pitchFamily="18" charset="0"/>
                <a:ea typeface="Calibri" panose="020F0502020204030204" pitchFamily="34" charset="0"/>
                <a:cs typeface="Times New Roman" panose="02020603050405020304" pitchFamily="18" charset="0"/>
              </a:rPr>
              <a:t>An introduction</a:t>
            </a:r>
            <a:endParaRPr lang="en-CA" sz="1600" dirty="0">
              <a:effectLst/>
              <a:latin typeface="Times New Roman" panose="02020603050405020304" pitchFamily="18" charset="0"/>
              <a:ea typeface="Calibri" panose="020F0502020204030204" pitchFamily="34" charset="0"/>
              <a:cs typeface="Times New Roman" panose="02020603050405020304" pitchFamily="18" charset="0"/>
            </a:endParaRPr>
          </a:p>
          <a:p>
            <a:pPr marL="342900" lvl="0" indent="-342900">
              <a:lnSpc>
                <a:spcPct val="115000"/>
              </a:lnSpc>
              <a:buFont typeface="Symbol" panose="05050102010706020507" pitchFamily="18" charset="2"/>
              <a:buChar char=""/>
            </a:pPr>
            <a:r>
              <a:rPr lang="en-CA" sz="1200" dirty="0">
                <a:effectLst/>
                <a:latin typeface="Times New Roman" panose="02020603050405020304" pitchFamily="18" charset="0"/>
                <a:ea typeface="Calibri" panose="020F0502020204030204" pitchFamily="34" charset="0"/>
                <a:cs typeface="Times New Roman" panose="02020603050405020304" pitchFamily="18" charset="0"/>
              </a:rPr>
              <a:t>A description of the pedagogy, technology, or innovative school, why you think it has appeared/evolved, research supporting it, and what impact you predict it will have?</a:t>
            </a:r>
            <a:endParaRPr lang="en-CA" sz="1600" dirty="0">
              <a:effectLst/>
              <a:latin typeface="Times New Roman" panose="02020603050405020304" pitchFamily="18" charset="0"/>
              <a:ea typeface="Calibri" panose="020F0502020204030204" pitchFamily="34" charset="0"/>
              <a:cs typeface="Times New Roman" panose="02020603050405020304" pitchFamily="18" charset="0"/>
            </a:endParaRPr>
          </a:p>
          <a:p>
            <a:pPr marL="342900" lvl="0" indent="-342900">
              <a:lnSpc>
                <a:spcPct val="115000"/>
              </a:lnSpc>
              <a:spcAft>
                <a:spcPts val="1000"/>
              </a:spcAft>
              <a:buFont typeface="Symbol" panose="05050102010706020507" pitchFamily="18" charset="2"/>
              <a:buChar char=""/>
            </a:pPr>
            <a:r>
              <a:rPr lang="en-CA" sz="1200" dirty="0">
                <a:effectLst/>
                <a:latin typeface="Times New Roman" panose="02020603050405020304" pitchFamily="18" charset="0"/>
                <a:ea typeface="Calibri" panose="020F0502020204030204" pitchFamily="34" charset="0"/>
                <a:cs typeface="Times New Roman" panose="02020603050405020304" pitchFamily="18" charset="0"/>
              </a:rPr>
              <a:t>Whether you see this as something you would champion, embrace, question, or resist, and why.</a:t>
            </a:r>
            <a:endParaRPr lang="en-CA" sz="1600" dirty="0">
              <a:effectLst/>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04014210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descr="Pin on Kindergarten"/>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277596" y="-1"/>
            <a:ext cx="5226323" cy="718619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97456750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2" descr="Garden Design rubric pic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618615" y="457199"/>
            <a:ext cx="8975363" cy="605705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99223839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E6BB74A703CC4E44A936A5EE5E3AF582" ma:contentTypeVersion="8" ma:contentTypeDescription="Create a new document." ma:contentTypeScope="" ma:versionID="527ab8a870f9350ff13a5ee491e4a67c">
  <xsd:schema xmlns:xsd="http://www.w3.org/2001/XMLSchema" xmlns:xs="http://www.w3.org/2001/XMLSchema" xmlns:p="http://schemas.microsoft.com/office/2006/metadata/properties" xmlns:ns3="2e867b9d-02cc-4378-878b-7af7fd7dbba5" targetNamespace="http://schemas.microsoft.com/office/2006/metadata/properties" ma:root="true" ma:fieldsID="3554deeb749a885d730d6d910a26c451" ns3:_="">
    <xsd:import namespace="2e867b9d-02cc-4378-878b-7af7fd7dbba5"/>
    <xsd:element name="properties">
      <xsd:complexType>
        <xsd:sequence>
          <xsd:element name="documentManagement">
            <xsd:complexType>
              <xsd:all>
                <xsd:element ref="ns3:MediaServiceMetadata" minOccurs="0"/>
                <xsd:element ref="ns3:MediaServiceFastMetadata" minOccurs="0"/>
                <xsd:element ref="ns3:MediaServiceAutoKeyPoints" minOccurs="0"/>
                <xsd:element ref="ns3:MediaServiceKeyPoints" minOccurs="0"/>
                <xsd:element ref="ns3:MediaServiceAutoTags" minOccurs="0"/>
                <xsd:element ref="ns3:MediaServiceOCR" minOccurs="0"/>
                <xsd:element ref="ns3:MediaServiceGenerationTime" minOccurs="0"/>
                <xsd:element ref="ns3: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e867b9d-02cc-4378-878b-7af7fd7dbba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2" nillable="true" ma:displayName="Tags" ma:internalName="MediaServiceAutoTags"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1A536BB7-F24D-4C02-A2B7-D6B0E5CFF6C2}">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2e867b9d-02cc-4378-878b-7af7fd7dbba5"/>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3E75F6E4-AE05-4988-8A6F-DF27ACC045CE}">
  <ds:schemaRefs>
    <ds:schemaRef ds:uri="http://schemas.microsoft.com/office/2006/metadata/properties"/>
    <ds:schemaRef ds:uri="http://purl.org/dc/dcmitype/"/>
    <ds:schemaRef ds:uri="http://purl.org/dc/terms/"/>
    <ds:schemaRef ds:uri="http://schemas.microsoft.com/office/2006/documentManagement/types"/>
    <ds:schemaRef ds:uri="http://schemas.openxmlformats.org/package/2006/metadata/core-properties"/>
    <ds:schemaRef ds:uri="http://www.w3.org/XML/1998/namespace"/>
    <ds:schemaRef ds:uri="http://schemas.microsoft.com/office/infopath/2007/PartnerControls"/>
    <ds:schemaRef ds:uri="2e867b9d-02cc-4378-878b-7af7fd7dbba5"/>
    <ds:schemaRef ds:uri="http://purl.org/dc/elements/1.1/"/>
  </ds:schemaRefs>
</ds:datastoreItem>
</file>

<file path=customXml/itemProps3.xml><?xml version="1.0" encoding="utf-8"?>
<ds:datastoreItem xmlns:ds="http://schemas.openxmlformats.org/officeDocument/2006/customXml" ds:itemID="{CC40950B-F039-4F3E-8459-90BCC384D55D}">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69</TotalTime>
  <Words>966</Words>
  <Application>Microsoft Office PowerPoint</Application>
  <PresentationFormat>Widescreen</PresentationFormat>
  <Paragraphs>63</Paragraphs>
  <Slides>7</Slides>
  <Notes>7</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7</vt:i4>
      </vt:variant>
    </vt:vector>
  </HeadingPairs>
  <TitlesOfParts>
    <vt:vector size="13" baseType="lpstr">
      <vt:lpstr>Arial</vt:lpstr>
      <vt:lpstr>Calibri</vt:lpstr>
      <vt:lpstr>Calibri Light</vt:lpstr>
      <vt:lpstr>Symbol</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Coast Mountain College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Nicole Rehn</dc:creator>
  <cp:lastModifiedBy>nicki rehn</cp:lastModifiedBy>
  <cp:revision>6</cp:revision>
  <dcterms:created xsi:type="dcterms:W3CDTF">2020-05-25T18:38:45Z</dcterms:created>
  <dcterms:modified xsi:type="dcterms:W3CDTF">2022-05-31T18:13:21Z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0x010100E6BB74A703CC4E44A936A5EE5E3AF582</vt:lpwstr>
  </property>
</Properties>
</file>